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7" r:id="rId1"/>
  </p:sldMasterIdLst>
  <p:handoutMasterIdLst>
    <p:handoutMasterId r:id="rId9"/>
  </p:handoutMasterIdLst>
  <p:sldIdLst>
    <p:sldId id="256" r:id="rId2"/>
    <p:sldId id="257" r:id="rId3"/>
    <p:sldId id="260" r:id="rId4"/>
    <p:sldId id="259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2" frameSlides="1"/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93416-ED5E-9641-ACEA-F584D81DDE1D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790A5-4751-AD42-8999-F402A2919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1297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54FF-2731-EA41-AFBC-4915ACDDE041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2577-23D7-9B40-BC11-9302FCDFA3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54FF-2731-EA41-AFBC-4915ACDDE041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BF4E-44E1-CA4D-A715-A3E52C35F9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54FF-2731-EA41-AFBC-4915ACDDE041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BF4E-44E1-CA4D-A715-A3E52C35F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54FF-2731-EA41-AFBC-4915ACDDE041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BF4E-44E1-CA4D-A715-A3E52C35F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54FF-2731-EA41-AFBC-4915ACDDE041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BF4E-44E1-CA4D-A715-A3E52C35F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54FF-2731-EA41-AFBC-4915ACDDE041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BF4E-44E1-CA4D-A715-A3E52C35F9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54FF-2731-EA41-AFBC-4915ACDDE041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BF4E-44E1-CA4D-A715-A3E52C35F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54FF-2731-EA41-AFBC-4915ACDDE041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BF4E-44E1-CA4D-A715-A3E52C35F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54FF-2731-EA41-AFBC-4915ACDDE041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BF4E-44E1-CA4D-A715-A3E52C35F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54FF-2731-EA41-AFBC-4915ACDDE041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BF4E-44E1-CA4D-A715-A3E52C35F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54FF-2731-EA41-AFBC-4915ACDDE041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BF4E-44E1-CA4D-A715-A3E52C35F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054FF-2731-EA41-AFBC-4915ACDDE041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2577-23D7-9B40-BC11-9302FCDFA37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4054FF-2731-EA41-AFBC-4915ACDDE041}" type="datetimeFigureOut">
              <a:rPr lang="en-US" smtClean="0"/>
              <a:pPr/>
              <a:t>10/5/11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4389BF4E-44E1-CA4D-A715-A3E52C35F9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can we learn from RNAPII </a:t>
            </a:r>
            <a:r>
              <a:rPr lang="en-US" dirty="0" err="1" smtClean="0"/>
              <a:t>ChIP-Seq</a:t>
            </a:r>
            <a:r>
              <a:rPr lang="en-US" dirty="0" smtClean="0"/>
              <a:t> Signal </a:t>
            </a:r>
            <a:r>
              <a:rPr lang="en-US" dirty="0" smtClean="0"/>
              <a:t>Profiles?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Raymond Auerbach</a:t>
            </a:r>
          </a:p>
          <a:p>
            <a:r>
              <a:rPr lang="en-US" dirty="0" smtClean="0"/>
              <a:t>Genome Tech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Considerations about Current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ENCODE is highly integrative</a:t>
            </a:r>
          </a:p>
          <a:p>
            <a:pPr lvl="1"/>
            <a:r>
              <a:rPr lang="en-US" dirty="0" smtClean="0"/>
              <a:t>Good for understanding a general model, not as practical for de novo prediction</a:t>
            </a:r>
          </a:p>
          <a:p>
            <a:endParaRPr lang="en-US" dirty="0" smtClean="0"/>
          </a:p>
          <a:p>
            <a:r>
              <a:rPr lang="en-US" dirty="0" smtClean="0"/>
              <a:t>Like one theory of the stock market, is all the information we really need to know already baked into “the chart”?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</a:t>
            </a:r>
            <a:r>
              <a:rPr lang="en-US" dirty="0" err="1" smtClean="0"/>
              <a:t>ChIP-Seq</a:t>
            </a:r>
            <a:r>
              <a:rPr lang="en-US" dirty="0" smtClean="0"/>
              <a:t> peak?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Simply stated, a called </a:t>
            </a:r>
            <a:r>
              <a:rPr lang="en-US" dirty="0" err="1" smtClean="0"/>
              <a:t>ChIP-Seq</a:t>
            </a:r>
            <a:r>
              <a:rPr lang="en-US" dirty="0" smtClean="0"/>
              <a:t> peak is the probability that a read starts at a given nucleotide position within the called peak.</a:t>
            </a:r>
          </a:p>
          <a:p>
            <a:endParaRPr lang="en-US" dirty="0" smtClean="0"/>
          </a:p>
          <a:p>
            <a:r>
              <a:rPr lang="en-US" dirty="0" smtClean="0"/>
              <a:t>The summit of the peak is the position with the highest probability of TF binding.</a:t>
            </a:r>
            <a:endParaRPr lang="en-US" dirty="0"/>
          </a:p>
        </p:txBody>
      </p:sp>
      <p:pic>
        <p:nvPicPr>
          <p:cNvPr id="5" name="Picture 4" descr="AcrobatScreenSnapz00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990585" y="4834759"/>
            <a:ext cx="3219277" cy="19514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0386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to define broad binding?</a:t>
            </a:r>
          </a:p>
          <a:p>
            <a:pPr lvl="1"/>
            <a:r>
              <a:rPr lang="en-US" dirty="0" smtClean="0"/>
              <a:t>For this example, </a:t>
            </a:r>
            <a:r>
              <a:rPr lang="en-US" dirty="0" err="1" smtClean="0"/>
              <a:t>peakedness</a:t>
            </a:r>
            <a:r>
              <a:rPr lang="en-US" dirty="0" smtClean="0"/>
              <a:t> (kurtosis). Peak length is irrelevant. We care about TF binding characteristics.</a:t>
            </a:r>
          </a:p>
          <a:p>
            <a:r>
              <a:rPr lang="en-US" dirty="0" smtClean="0"/>
              <a:t>What does a broad peak mean?</a:t>
            </a:r>
          </a:p>
          <a:p>
            <a:pPr lvl="1"/>
            <a:r>
              <a:rPr lang="en-US" dirty="0" err="1" smtClean="0"/>
              <a:t>ChIP-Seq</a:t>
            </a:r>
            <a:r>
              <a:rPr lang="en-US" dirty="0" smtClean="0"/>
              <a:t> reads do not favor a small range of nucleotides, but rather have binding probabilities that are more evenly distributed</a:t>
            </a:r>
          </a:p>
          <a:p>
            <a:pPr lvl="2"/>
            <a:r>
              <a:rPr lang="en-US" dirty="0" smtClean="0"/>
              <a:t>Protein may have large binding region</a:t>
            </a:r>
          </a:p>
          <a:p>
            <a:pPr lvl="2"/>
            <a:r>
              <a:rPr lang="en-US" dirty="0" smtClean="0"/>
              <a:t>Protein may be able to bind to multiple sites in same region (i.e. the binding site has a lot of play).</a:t>
            </a:r>
          </a:p>
        </p:txBody>
      </p:sp>
      <p:pic>
        <p:nvPicPr>
          <p:cNvPr id="4" name="Picture 3" descr="AcrobatScreenSnapz00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404069"/>
            <a:ext cx="9144000" cy="14539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Summit 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does the summit occur relative to the entire peak (</a:t>
            </a:r>
            <a:r>
              <a:rPr lang="en-US" dirty="0" err="1" smtClean="0"/>
              <a:t>skewness</a:t>
            </a:r>
            <a:r>
              <a:rPr lang="en-US" dirty="0" smtClean="0"/>
              <a:t>)?</a:t>
            </a:r>
          </a:p>
          <a:p>
            <a:pPr lvl="1"/>
            <a:r>
              <a:rPr lang="en-US" dirty="0" smtClean="0"/>
              <a:t>Example: Does it tend to lean towards the promoter? The TATA box? </a:t>
            </a:r>
          </a:p>
          <a:p>
            <a:pPr lvl="1"/>
            <a:r>
              <a:rPr lang="en-US" dirty="0" smtClean="0"/>
              <a:t>Does it vary between different classes of </a:t>
            </a:r>
            <a:r>
              <a:rPr lang="en-US" dirty="0" err="1" smtClean="0"/>
              <a:t>Pol</a:t>
            </a:r>
            <a:r>
              <a:rPr lang="en-US" dirty="0" smtClean="0"/>
              <a:t> II peaks? (next slide)</a:t>
            </a:r>
          </a:p>
        </p:txBody>
      </p:sp>
      <p:pic>
        <p:nvPicPr>
          <p:cNvPr id="4" name="Picture 3" descr="AcrobatScreenSnapz00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259724" y="4599653"/>
            <a:ext cx="4817240" cy="2089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47862" y="4599653"/>
            <a:ext cx="2487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Let’s pretend that I can draw a perfect bell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62483" y="5245984"/>
            <a:ext cx="385379" cy="7186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classes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49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highly expressed genes</a:t>
            </a:r>
          </a:p>
          <a:p>
            <a:r>
              <a:rPr lang="en-US" dirty="0" smtClean="0"/>
              <a:t>Lowly expressed genes</a:t>
            </a:r>
          </a:p>
          <a:p>
            <a:r>
              <a:rPr lang="en-US" dirty="0" smtClean="0"/>
              <a:t>Internal exons (i.e. alternative start site)</a:t>
            </a:r>
          </a:p>
          <a:p>
            <a:r>
              <a:rPr lang="en-US" dirty="0" err="1" smtClean="0"/>
              <a:t>Intergenic</a:t>
            </a:r>
            <a:r>
              <a:rPr lang="en-US" dirty="0" smtClean="0"/>
              <a:t> regions</a:t>
            </a:r>
          </a:p>
          <a:p>
            <a:r>
              <a:rPr lang="en-US" dirty="0" smtClean="0"/>
              <a:t>Bidirectional promoters</a:t>
            </a:r>
          </a:p>
          <a:p>
            <a:r>
              <a:rPr lang="en-US" dirty="0" smtClean="0"/>
              <a:t>3’ ends</a:t>
            </a:r>
          </a:p>
          <a:p>
            <a:r>
              <a:rPr lang="en-US" dirty="0" smtClean="0"/>
              <a:t>TATA </a:t>
            </a:r>
            <a:r>
              <a:rPr lang="en-US" dirty="0" err="1" smtClean="0"/>
              <a:t>vs</a:t>
            </a:r>
            <a:r>
              <a:rPr lang="en-US" dirty="0" smtClean="0"/>
              <a:t> TATA-less promoters</a:t>
            </a:r>
            <a:endParaRPr lang="en-US" dirty="0"/>
          </a:p>
        </p:txBody>
      </p:sp>
      <p:pic>
        <p:nvPicPr>
          <p:cNvPr id="5" name="Picture 4" descr="AcrobatScreenSnapz00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21033" y="5159648"/>
            <a:ext cx="4440621" cy="16983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Summarize, classify/cluster, build model, apply model.</a:t>
            </a:r>
            <a:endParaRPr lang="en-US" dirty="0"/>
          </a:p>
          <a:p>
            <a:r>
              <a:rPr lang="en-US" dirty="0" smtClean="0"/>
              <a:t>Do any observed patterns hold up between cell lines?</a:t>
            </a:r>
          </a:p>
          <a:p>
            <a:pPr lvl="1"/>
            <a:r>
              <a:rPr lang="en-US" dirty="0" smtClean="0"/>
              <a:t>K562, GM12878, </a:t>
            </a:r>
            <a:r>
              <a:rPr lang="en-US" dirty="0" err="1" smtClean="0"/>
              <a:t>HeLa</a:t>
            </a:r>
            <a:endParaRPr lang="en-US" dirty="0"/>
          </a:p>
          <a:p>
            <a:r>
              <a:rPr lang="en-US" dirty="0" smtClean="0"/>
              <a:t>How do various cellular treatments affect peak characteristics?</a:t>
            </a:r>
          </a:p>
          <a:p>
            <a:r>
              <a:rPr lang="en-US" dirty="0" smtClean="0"/>
              <a:t>How accurately can we predict classes in a de novo signal track?</a:t>
            </a:r>
          </a:p>
          <a:p>
            <a:r>
              <a:rPr lang="en-US" dirty="0" smtClean="0"/>
              <a:t>Do we see differences between different antibodies (Myers lab ab5406 vs. Snyder, </a:t>
            </a:r>
            <a:r>
              <a:rPr lang="en-US" dirty="0" err="1" smtClean="0"/>
              <a:t>Farnham</a:t>
            </a:r>
            <a:r>
              <a:rPr lang="en-US" dirty="0" smtClean="0"/>
              <a:t>, and </a:t>
            </a:r>
            <a:r>
              <a:rPr lang="en-US" dirty="0" err="1" smtClean="0"/>
              <a:t>Iyer</a:t>
            </a:r>
            <a:r>
              <a:rPr lang="en-US" dirty="0" smtClean="0"/>
              <a:t> labs 8WG16)?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254</TotalTime>
  <Words>365</Words>
  <Application>Microsoft Macintosh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Breeze</vt:lpstr>
      <vt:lpstr>What can we learn from RNAPII ChIP-Seq Signal Profiles?</vt:lpstr>
      <vt:lpstr>Considerations about Current Methods</vt:lpstr>
      <vt:lpstr>What is a ChIP-Seq peak?</vt:lpstr>
      <vt:lpstr>Broad Binding</vt:lpstr>
      <vt:lpstr>Summit Position</vt:lpstr>
      <vt:lpstr>Some classes to consider</vt:lpstr>
      <vt:lpstr>In general…</vt:lpstr>
    </vt:vector>
  </TitlesOfParts>
  <Company>Yale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Raymond Auerbach</dc:creator>
  <cp:lastModifiedBy>Raymond Auerbach</cp:lastModifiedBy>
  <cp:revision>10</cp:revision>
  <cp:lastPrinted>2011-10-05T16:41:20Z</cp:lastPrinted>
  <dcterms:created xsi:type="dcterms:W3CDTF">2011-10-05T17:42:44Z</dcterms:created>
  <dcterms:modified xsi:type="dcterms:W3CDTF">2011-10-05T17:53:28Z</dcterms:modified>
</cp:coreProperties>
</file>