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Default Extension="emf" ContentType="image/x-emf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png" ContentType="image/png"/>
  <Default Extension="bin" ContentType="application/vnd.openxmlformats-officedocument.presentationml.printerSettings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7" r:id="rId2"/>
    <p:sldId id="257" r:id="rId3"/>
    <p:sldId id="258" r:id="rId4"/>
    <p:sldId id="265" r:id="rId5"/>
    <p:sldId id="264" r:id="rId6"/>
    <p:sldId id="262" r:id="rId7"/>
    <p:sldId id="266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Ekta Khurana" initials="E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commentAuthors" Target="commentAuthor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9B005-990C-5D4C-A535-160A38B3AECC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98F1E-2361-8B40-AFEB-4E68B1296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A2F8E-40B3-5546-A6F7-DBB5977FF96A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183CB-03B5-1344-84CE-81DB1796C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183CB-03B5-1344-84CE-81DB1796CEB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183CB-03B5-1344-84CE-81DB1796CEB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183CB-03B5-1344-84CE-81DB1796CEB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5D66-DD8A-7147-A934-178A5813B39E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Gerstein lab @ YALE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90F8-9DB1-3C4A-96A6-EDAEC4BD1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540F-883A-3544-800A-C2F755E9664A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Gerstein lab @ YALE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90F8-9DB1-3C4A-96A6-EDAEC4BD1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70E6-1FAD-8C4F-A5EC-830C1C57CB60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Gerstein lab @ YALE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90F8-9DB1-3C4A-96A6-EDAEC4BD1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9DF0-28FB-F348-8D10-BB8BB24EF4AD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Gerstein lab @ YALE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90F8-9DB1-3C4A-96A6-EDAEC4BD1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1D2A-F7A1-5E40-BCBB-98240E645F4E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Gerstein lab @ YALE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90F8-9DB1-3C4A-96A6-EDAEC4BD1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4FDE-F92D-0F44-BA76-B1EF4148310D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Gerstein lab @ YALE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90F8-9DB1-3C4A-96A6-EDAEC4BD1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F571-F289-0A4A-8E4A-7859C2445085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Gerstein lab @ YALE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90F8-9DB1-3C4A-96A6-EDAEC4BD1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22C6-C425-8349-90EE-90E4EBB0D18A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Gerstein lab @ YALE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90F8-9DB1-3C4A-96A6-EDAEC4BD1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4073-7DAD-1D4D-8A69-673D7277E60D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Gerstein lab @ YALE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90F8-9DB1-3C4A-96A6-EDAEC4BD1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B56A-1C62-6F48-8CC1-13F0BDD38696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Gerstein lab @ YALE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90F8-9DB1-3C4A-96A6-EDAEC4BD1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F21D-C568-A946-95E9-DA30ABC7DCBA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Gerstein lab @ YALE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90F8-9DB1-3C4A-96A6-EDAEC4BD1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535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E1F8-9F25-E94E-946D-F71BA086B5F2}" type="datetime1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46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Gerstein lab @ YALE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446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290F8-9DB1-3C4A-96A6-EDAEC4BD1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3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d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Annotation of variants in non-coding regions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119784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Ekta Khurana, Cristina </a:t>
            </a:r>
            <a:r>
              <a:rPr lang="en-US" sz="2000" dirty="0" err="1" smtClean="0">
                <a:solidFill>
                  <a:schemeClr val="tx1"/>
                </a:solidFill>
              </a:rPr>
              <a:t>Sisu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Xinmeng</a:t>
            </a:r>
            <a:r>
              <a:rPr lang="en-US" sz="2000" dirty="0" smtClean="0">
                <a:solidFill>
                  <a:schemeClr val="tx1"/>
                </a:solidFill>
              </a:rPr>
              <a:t> Mu,</a:t>
            </a:r>
            <a:r>
              <a:rPr lang="en-US" sz="2000" dirty="0" smtClean="0">
                <a:solidFill>
                  <a:schemeClr val="tx1"/>
                </a:solidFill>
              </a:rPr>
              <a:t> Joel </a:t>
            </a:r>
            <a:r>
              <a:rPr lang="en-US" sz="2000" dirty="0" err="1" smtClean="0">
                <a:solidFill>
                  <a:schemeClr val="tx1"/>
                </a:solidFill>
              </a:rPr>
              <a:t>Rozowsky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Arif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Harmanci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Alexej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Abyzov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Suganthi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Balasubramanian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Baikang</a:t>
            </a:r>
            <a:r>
              <a:rPr lang="en-US" sz="2000" dirty="0" smtClean="0">
                <a:solidFill>
                  <a:schemeClr val="tx1"/>
                </a:solidFill>
              </a:rPr>
              <a:t> Pei, </a:t>
            </a:r>
            <a:r>
              <a:rPr lang="en-US" sz="2000" dirty="0" err="1" smtClean="0">
                <a:solidFill>
                  <a:schemeClr val="tx1"/>
                </a:solidFill>
              </a:rPr>
              <a:t>Renqiang</a:t>
            </a:r>
            <a:r>
              <a:rPr lang="en-US" sz="2000" dirty="0" smtClean="0">
                <a:solidFill>
                  <a:schemeClr val="tx1"/>
                </a:solidFill>
              </a:rPr>
              <a:t> Min, Jing </a:t>
            </a:r>
            <a:r>
              <a:rPr lang="en-US" sz="2000" dirty="0" err="1" smtClean="0">
                <a:solidFill>
                  <a:schemeClr val="tx1"/>
                </a:solidFill>
              </a:rPr>
              <a:t>Leng</a:t>
            </a:r>
            <a:r>
              <a:rPr lang="en-US" sz="2000" dirty="0" smtClean="0">
                <a:solidFill>
                  <a:schemeClr val="tx1"/>
                </a:solidFill>
              </a:rPr>
              <a:t>, Jing Wang, </a:t>
            </a:r>
            <a:r>
              <a:rPr lang="en-US" sz="2000" dirty="0" smtClean="0">
                <a:solidFill>
                  <a:schemeClr val="tx1"/>
                </a:solidFill>
              </a:rPr>
              <a:t>Mark Gerstein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90F8-9DB1-3C4A-96A6-EDAEC4BD126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Loss-of-function group focused on protein-coding genes for Pilot project</a:t>
            </a:r>
          </a:p>
          <a:p>
            <a:r>
              <a:rPr lang="en-US" dirty="0" smtClean="0"/>
              <a:t>Annotation of variants in non-coding regions also crucial, e.g., recent studies show GWAS </a:t>
            </a:r>
            <a:r>
              <a:rPr lang="en-US" dirty="0" err="1" smtClean="0"/>
              <a:t>SNPs</a:t>
            </a:r>
            <a:r>
              <a:rPr lang="en-US" dirty="0" smtClean="0"/>
              <a:t> enriched in enhancers</a:t>
            </a:r>
            <a:endParaRPr lang="en-US" sz="2581" dirty="0" smtClean="0"/>
          </a:p>
          <a:p>
            <a:r>
              <a:rPr lang="en-US" dirty="0" smtClean="0"/>
              <a:t>Proposal to expand LOF to include non-coding annotation</a:t>
            </a:r>
          </a:p>
          <a:p>
            <a:r>
              <a:rPr lang="en-US" dirty="0" smtClean="0"/>
              <a:t>Levels of non-coding annotation</a:t>
            </a:r>
          </a:p>
          <a:p>
            <a:pPr lvl="1">
              <a:buNone/>
            </a:pPr>
            <a:r>
              <a:rPr lang="en-US" dirty="0" smtClean="0"/>
              <a:t>1)	</a:t>
            </a:r>
            <a:r>
              <a:rPr lang="en-US" dirty="0" err="1" smtClean="0"/>
              <a:t>ncRNA</a:t>
            </a:r>
            <a:r>
              <a:rPr lang="en-US" dirty="0" smtClean="0"/>
              <a:t> and </a:t>
            </a:r>
            <a:r>
              <a:rPr lang="en-US" dirty="0" err="1" smtClean="0"/>
              <a:t>pseudogenes</a:t>
            </a:r>
            <a:r>
              <a:rPr lang="en-US" dirty="0" smtClean="0"/>
              <a:t> in GENCODE annotation</a:t>
            </a:r>
          </a:p>
          <a:p>
            <a:pPr lvl="1">
              <a:buNone/>
            </a:pPr>
            <a:r>
              <a:rPr lang="en-US" dirty="0" smtClean="0"/>
              <a:t>2)	Transcription factor binding sites, chromatin marks from ENCODE</a:t>
            </a:r>
          </a:p>
          <a:p>
            <a:pPr lvl="1">
              <a:buNone/>
            </a:pPr>
            <a:r>
              <a:rPr lang="en-US" dirty="0" smtClean="0"/>
              <a:t>3)	Chromatin states, enhancers, promoters derived from combining various features from (2).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90F8-9DB1-3C4A-96A6-EDAEC4BD126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rgbClr val="000090"/>
                </a:solidFill>
              </a:rPr>
              <a:t>Gerstein lab @ YALE</a:t>
            </a:r>
            <a:endParaRPr lang="en-US" sz="1600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Pilot 1 </a:t>
            </a:r>
            <a:r>
              <a:rPr lang="en-US" dirty="0" err="1" smtClean="0"/>
              <a:t>SNPs</a:t>
            </a:r>
            <a:r>
              <a:rPr lang="en-US" dirty="0" smtClean="0"/>
              <a:t> in different annotation classes (levels 1 and 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Coding </a:t>
                      </a:r>
                      <a:r>
                        <a:rPr lang="en-US" dirty="0" err="1" smtClean="0"/>
                        <a:t>exons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ncRNA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TF binding</a:t>
                      </a:r>
                      <a:r>
                        <a:rPr lang="en-US" baseline="0" dirty="0" smtClean="0"/>
                        <a:t> sites (9 </a:t>
                      </a:r>
                      <a:r>
                        <a:rPr lang="en-US" baseline="0" dirty="0" err="1" smtClean="0"/>
                        <a:t>TFs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TF binding motifs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pseudogenes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48,623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107,083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2,358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37,282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69,022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3,058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152,343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3,328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48,647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CHB+JPT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39,681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86,082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1,792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28,158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90F8-9DB1-3C4A-96A6-EDAEC4BD126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3465576"/>
            <a:ext cx="4247496" cy="2679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6861" y="5701480"/>
            <a:ext cx="25956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Mu et al, Nucleic Acids Res, 2011</a:t>
            </a:r>
            <a:endParaRPr lang="en-US" sz="1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Gerstein lab @ YALE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777038" y="-9525"/>
            <a:ext cx="2347912" cy="1592263"/>
          </a:xfrm>
        </p:spPr>
        <p:txBody>
          <a:bodyPr/>
          <a:lstStyle/>
          <a:p>
            <a:pPr eaLnBrk="1" hangingPunct="1"/>
            <a:r>
              <a:rPr lang="en-US" sz="4000"/>
              <a:t>Variant </a:t>
            </a:r>
            <a:r>
              <a:rPr lang="en-US" sz="4000" i="1"/>
              <a:t>ε</a:t>
            </a:r>
            <a:r>
              <a:rPr lang="en-US" sz="4000"/>
              <a:t>:</a:t>
            </a:r>
            <a:r>
              <a:rPr lang="en-US" sz="1600"/>
              <a:t> </a:t>
            </a:r>
            <a:br>
              <a:rPr lang="en-US" sz="1600"/>
            </a:br>
            <a:r>
              <a:rPr lang="en-US" sz="1600"/>
              <a:t>excess of rare alleles (MAF&lt;0.05) compared to neutral ref.</a:t>
            </a:r>
          </a:p>
        </p:txBody>
      </p:sp>
      <p:pic>
        <p:nvPicPr>
          <p:cNvPr id="27650" name="Picture 3" descr="Figure4.Excess.ai"/>
          <p:cNvPicPr>
            <a:picLocks noChangeAspect="1"/>
          </p:cNvPicPr>
          <p:nvPr/>
        </p:nvPicPr>
        <p:blipFill>
          <a:blip r:embed="rId2"/>
          <a:srcRect l="3333" t="11111" r="54000" b="45789"/>
          <a:stretch>
            <a:fillRect/>
          </a:stretch>
        </p:blipFill>
        <p:spPr bwMode="auto">
          <a:xfrm>
            <a:off x="2026414" y="1315005"/>
            <a:ext cx="3441700" cy="34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Icon.legends.2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6075" y="1038225"/>
            <a:ext cx="26924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0495" y="5409092"/>
            <a:ext cx="25956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Mu et al, Nucleic Acids Res, 2011</a:t>
            </a:r>
            <a:endParaRPr lang="en-US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Gerstein lab @ YALE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90F8-9DB1-3C4A-96A6-EDAEC4BD126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6" descr="Figure7A.STAT1.ai"/>
          <p:cNvPicPr>
            <a:picLocks noChangeAspect="1"/>
          </p:cNvPicPr>
          <p:nvPr/>
        </p:nvPicPr>
        <p:blipFill>
          <a:blip r:embed="rId2"/>
          <a:srcRect l="15656" t="11111" b="46667"/>
          <a:stretch>
            <a:fillRect/>
          </a:stretch>
        </p:blipFill>
        <p:spPr bwMode="auto">
          <a:xfrm>
            <a:off x="1640159" y="1045530"/>
            <a:ext cx="5748337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0495" y="5409092"/>
            <a:ext cx="25956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Mu et al, Nucleic Acids Res, 2011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660398" y="211667"/>
          <a:ext cx="6475551" cy="5934466"/>
        </p:xfrm>
        <a:graphic>
          <a:graphicData uri="http://schemas.openxmlformats.org/drawingml/2006/table">
            <a:tbl>
              <a:tblPr/>
              <a:tblGrid>
                <a:gridCol w="666848"/>
                <a:gridCol w="465535"/>
                <a:gridCol w="687818"/>
                <a:gridCol w="465535"/>
                <a:gridCol w="465535"/>
                <a:gridCol w="465535"/>
                <a:gridCol w="465535"/>
                <a:gridCol w="465535"/>
                <a:gridCol w="465535"/>
                <a:gridCol w="465535"/>
                <a:gridCol w="465535"/>
                <a:gridCol w="465535"/>
                <a:gridCol w="465535"/>
              </a:tblGrid>
              <a:tr h="110844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9C0006"/>
                          </a:solidFill>
                          <a:latin typeface="Arial"/>
                        </a:rPr>
                        <a:t> GENCODE (v7)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6100"/>
                          </a:solidFill>
                          <a:latin typeface="Arial"/>
                        </a:rPr>
                        <a:t>Functional Elements 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Genes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PGenes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NC RNAs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Binding Sites (Representative Sites)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152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all transcripts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at least one transcript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Pol II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CTCF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P300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cMyc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Max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1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Averages (Over all TFs)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969696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20646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20646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10118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16579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20722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39107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2710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2881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10006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Arial"/>
                        </a:rPr>
                        <a:t>61671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Arial"/>
                        </a:rPr>
                        <a:t>2914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Arial"/>
                        </a:rPr>
                        <a:t>4427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Arial"/>
                        </a:rPr>
                        <a:t>905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Arial"/>
                        </a:rPr>
                        <a:t>11980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FFFF"/>
                          </a:solidFill>
                          <a:latin typeface="Helvetica CY Plain"/>
                        </a:rPr>
                        <a:t>All variants in NA12878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Annotations overlapping a variant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32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Homozygous (Total)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1634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1843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2364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2264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8104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6517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756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669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2452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SNP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1609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1798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2220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1858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6594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5748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653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571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2098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indel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112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452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400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1329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768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353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SV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Heterozygous (Total)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3511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4022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1798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4876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5145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7674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746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684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112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2410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SNP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3457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3958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1756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4252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3677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6563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616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569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1975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indel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126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405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608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1459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1099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130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115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432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SV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3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Annotations significantly </a:t>
                      </a:r>
                      <a:r>
                        <a:rPr lang="en-US" sz="7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disrupted) </a:t>
                      </a:r>
                      <a:endParaRPr lang="en-US" sz="7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3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Homozygous (Total)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130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268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SNP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251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indel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Heterozygous (Total)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187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438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SNP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111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396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indel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Rare variants in NA12878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Annotations overlapping a variant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32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Homozygous (Total)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119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208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SNP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indel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79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146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SV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Heterozygous (Total)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248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333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313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314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934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498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247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SNP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241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314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242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232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695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357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175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indel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131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79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236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139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70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SV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Annotations significantly </a:t>
                      </a:r>
                      <a:r>
                        <a:rPr lang="en-US" sz="7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disrupted</a:t>
                      </a:r>
                      <a:endParaRPr lang="en-US" sz="7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3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Homozygous (Total)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SNP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indel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Heterozygous (Total)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SNP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indel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90F8-9DB1-3C4A-96A6-EDAEC4BD126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Gerstein lab @ YALE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90514" y="5060790"/>
            <a:ext cx="1096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</a:t>
            </a:r>
            <a:r>
              <a:rPr lang="en-US" dirty="0" err="1" smtClean="0"/>
              <a:t>Rozowsky</a:t>
            </a:r>
            <a:r>
              <a:rPr lang="en-US" dirty="0" smtClean="0"/>
              <a:t> et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660398" y="211667"/>
          <a:ext cx="6475551" cy="5934466"/>
        </p:xfrm>
        <a:graphic>
          <a:graphicData uri="http://schemas.openxmlformats.org/drawingml/2006/table">
            <a:tbl>
              <a:tblPr/>
              <a:tblGrid>
                <a:gridCol w="666848"/>
                <a:gridCol w="465535"/>
                <a:gridCol w="687818"/>
                <a:gridCol w="465535"/>
                <a:gridCol w="465535"/>
                <a:gridCol w="465535"/>
                <a:gridCol w="465535"/>
                <a:gridCol w="465535"/>
                <a:gridCol w="465535"/>
                <a:gridCol w="465535"/>
                <a:gridCol w="465535"/>
                <a:gridCol w="465535"/>
                <a:gridCol w="465535"/>
              </a:tblGrid>
              <a:tr h="110844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9C0006"/>
                          </a:solidFill>
                          <a:latin typeface="Arial"/>
                        </a:rPr>
                        <a:t> GENCODE (v7)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6100"/>
                          </a:solidFill>
                          <a:latin typeface="Arial"/>
                        </a:rPr>
                        <a:t>Functional Elements 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Genes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PGenes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NC RNAs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Binding Sites (Representative Sites)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152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all transcripts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at least one transcript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Pol II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CTCF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P300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cMyc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Max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1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Averages (Over all TFs)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969696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20646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20646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10118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16579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20722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39107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2710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2881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10006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Arial"/>
                        </a:rPr>
                        <a:t>61671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Arial"/>
                        </a:rPr>
                        <a:t>2914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Arial"/>
                        </a:rPr>
                        <a:t>4427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Arial"/>
                        </a:rPr>
                        <a:t>905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Arial"/>
                        </a:rPr>
                        <a:t>11980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FFFF"/>
                          </a:solidFill>
                          <a:latin typeface="Helvetica CY Plain"/>
                        </a:rPr>
                        <a:t>All variants in NA12878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Annotations overlapping a variant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32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Homozygous (Total)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1634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1843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2364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2264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8104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6517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756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669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2452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SNP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1609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1798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2220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1858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6594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5748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653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571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2098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indel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112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452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400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1329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768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353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SV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Heterozygous (Total)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3511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4022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1798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4876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5145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7674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746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684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112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2410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SNP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3457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3958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1756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4252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3677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6563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616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569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1975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indel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126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405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608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1459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1099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130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115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432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SV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3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Annotations significantly </a:t>
                      </a:r>
                      <a:r>
                        <a:rPr lang="en-US" sz="7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disrupted) </a:t>
                      </a:r>
                      <a:endParaRPr lang="en-US" sz="7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3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Homozygous (Total)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130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268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SNP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251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indel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Heterozygous (Total)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187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438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SNP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111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396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indel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Rare variants in NA12878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Annotations overlapping a variant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32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Homozygous (Total)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119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208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SNP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indel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79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146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SV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Heterozygous (Total)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248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333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313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314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934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498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247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SNP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241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314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242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232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695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357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175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indel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131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79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236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139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70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SV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Annotations significantly </a:t>
                      </a:r>
                      <a:r>
                        <a:rPr lang="en-US" sz="7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disrupted</a:t>
                      </a:r>
                      <a:endParaRPr lang="en-US" sz="7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3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Homozygous (Total)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SNP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indel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Heterozygous (Total)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SNP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indel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2690" marR="2690" marT="26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90F8-9DB1-3C4A-96A6-EDAEC4BD126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Gerstein lab @ YALE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49482" y="1173095"/>
            <a:ext cx="5461000" cy="28115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49482" y="1842050"/>
            <a:ext cx="5461000" cy="28115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849482" y="3829525"/>
            <a:ext cx="5461000" cy="28115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49482" y="4469395"/>
            <a:ext cx="5461000" cy="28115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90514" y="5060790"/>
            <a:ext cx="1096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</a:t>
            </a:r>
            <a:r>
              <a:rPr lang="en-US" dirty="0" err="1" smtClean="0"/>
              <a:t>Rozowsky</a:t>
            </a:r>
            <a:r>
              <a:rPr lang="en-US" dirty="0" smtClean="0"/>
              <a:t> et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90F8-9DB1-3C4A-96A6-EDAEC4BD126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 Chr22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SNPs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different segmentations (level 3)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SNPChr22normChr2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r="4615" b="52941"/>
              <a:stretch>
                <a:fillRect/>
              </a:stretch>
            </p:blipFill>
          </mc:Choice>
          <mc:Fallback>
            <p:blipFill>
              <a:blip r:embed="rId4"/>
              <a:srcRect r="4615" b="52941"/>
              <a:stretch>
                <a:fillRect/>
              </a:stretch>
            </p:blipFill>
          </mc:Fallback>
        </mc:AlternateContent>
        <p:spPr>
          <a:xfrm>
            <a:off x="247414" y="2554167"/>
            <a:ext cx="6236212" cy="2011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254" y="2185324"/>
            <a:ext cx="369332" cy="2952221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vert="vert270" wrap="square" rtlCol="0" anchor="ctr" anchorCtr="1">
            <a:spAutoFit/>
          </a:bodyPr>
          <a:lstStyle/>
          <a:p>
            <a:r>
              <a:rPr lang="en-US" sz="1200" b="1" dirty="0" smtClean="0"/>
              <a:t>Fraction of polymorphic nucleotides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96665" y="2482198"/>
            <a:ext cx="21504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Helvetica"/>
                <a:cs typeface="Helvetica"/>
              </a:rPr>
              <a:t>GE</a:t>
            </a:r>
            <a:r>
              <a:rPr lang="en-US" sz="1200" dirty="0" smtClean="0">
                <a:latin typeface="Helvetica"/>
                <a:cs typeface="Helvetica"/>
              </a:rPr>
              <a:t> Gene body (end)</a:t>
            </a:r>
          </a:p>
          <a:p>
            <a:r>
              <a:rPr lang="en-US" sz="1200" b="1" dirty="0" smtClean="0">
                <a:latin typeface="Helvetica"/>
                <a:cs typeface="Helvetica"/>
              </a:rPr>
              <a:t>GM</a:t>
            </a:r>
            <a:r>
              <a:rPr lang="en-US" sz="1200" dirty="0" smtClean="0">
                <a:latin typeface="Helvetica"/>
                <a:cs typeface="Helvetica"/>
              </a:rPr>
              <a:t> Gene body (middle)</a:t>
            </a:r>
          </a:p>
          <a:p>
            <a:r>
              <a:rPr lang="en-US" sz="1200" b="1" dirty="0" smtClean="0">
                <a:latin typeface="Helvetica"/>
                <a:cs typeface="Helvetica"/>
              </a:rPr>
              <a:t>E/GM </a:t>
            </a:r>
            <a:r>
              <a:rPr lang="en-US" sz="1200" dirty="0" smtClean="0">
                <a:latin typeface="Helvetica"/>
                <a:cs typeface="Helvetica"/>
              </a:rPr>
              <a:t>Enhancer/Gene middle</a:t>
            </a:r>
          </a:p>
          <a:p>
            <a:r>
              <a:rPr lang="en-US" sz="1200" b="1" dirty="0" smtClean="0">
                <a:latin typeface="Helvetica"/>
                <a:cs typeface="Helvetica"/>
              </a:rPr>
              <a:t>GS</a:t>
            </a:r>
            <a:r>
              <a:rPr lang="en-US" sz="1200" dirty="0" smtClean="0">
                <a:latin typeface="Helvetica"/>
                <a:cs typeface="Helvetica"/>
              </a:rPr>
              <a:t> Gene body (start)</a:t>
            </a:r>
          </a:p>
          <a:p>
            <a:r>
              <a:rPr lang="en-US" sz="1200" b="1" dirty="0" smtClean="0">
                <a:latin typeface="Helvetica"/>
                <a:cs typeface="Helvetica"/>
              </a:rPr>
              <a:t>TSS</a:t>
            </a:r>
            <a:r>
              <a:rPr lang="en-US" sz="1200" dirty="0" smtClean="0">
                <a:latin typeface="Helvetica"/>
                <a:cs typeface="Helvetica"/>
              </a:rPr>
              <a:t> Transcription start site</a:t>
            </a:r>
          </a:p>
          <a:p>
            <a:r>
              <a:rPr lang="en-US" sz="1200" b="1" dirty="0" smtClean="0">
                <a:latin typeface="Helvetica"/>
                <a:cs typeface="Helvetica"/>
              </a:rPr>
              <a:t>TF</a:t>
            </a:r>
            <a:r>
              <a:rPr lang="en-US" sz="1200" dirty="0" smtClean="0">
                <a:latin typeface="Helvetica"/>
                <a:cs typeface="Helvetica"/>
              </a:rPr>
              <a:t> Transcription factor activity</a:t>
            </a:r>
          </a:p>
          <a:p>
            <a:r>
              <a:rPr lang="en-US" sz="1200" b="1" dirty="0" smtClean="0">
                <a:latin typeface="Helvetica"/>
                <a:cs typeface="Helvetica"/>
              </a:rPr>
              <a:t>H3K9me1</a:t>
            </a:r>
            <a:r>
              <a:rPr lang="en-US" sz="1200" dirty="0" smtClean="0">
                <a:latin typeface="Helvetica"/>
                <a:cs typeface="Helvetica"/>
              </a:rPr>
              <a:t> H3K9me1 only</a:t>
            </a:r>
          </a:p>
          <a:p>
            <a:r>
              <a:rPr lang="en-US" sz="1200" b="1" dirty="0" smtClean="0">
                <a:latin typeface="Helvetica"/>
                <a:cs typeface="Helvetica"/>
              </a:rPr>
              <a:t>C</a:t>
            </a:r>
            <a:r>
              <a:rPr lang="en-US" sz="1200" dirty="0" smtClean="0">
                <a:latin typeface="Helvetica"/>
                <a:cs typeface="Helvetica"/>
              </a:rPr>
              <a:t> CTCF (weak and strong)</a:t>
            </a:r>
          </a:p>
          <a:p>
            <a:r>
              <a:rPr lang="en-US" sz="1200" b="1" dirty="0" smtClean="0">
                <a:latin typeface="Helvetica"/>
                <a:cs typeface="Helvetica"/>
              </a:rPr>
              <a:t>R</a:t>
            </a:r>
            <a:r>
              <a:rPr lang="en-US" sz="1200" dirty="0" smtClean="0">
                <a:latin typeface="Helvetica"/>
                <a:cs typeface="Helvetica"/>
              </a:rPr>
              <a:t> Repression</a:t>
            </a:r>
          </a:p>
          <a:p>
            <a:r>
              <a:rPr lang="en-US" sz="1200" b="1" dirty="0" smtClean="0">
                <a:latin typeface="Helvetica"/>
                <a:cs typeface="Helvetica"/>
              </a:rPr>
              <a:t>F</a:t>
            </a:r>
            <a:r>
              <a:rPr lang="en-US" sz="1200" dirty="0" smtClean="0">
                <a:latin typeface="Helvetica"/>
                <a:cs typeface="Helvetica"/>
              </a:rPr>
              <a:t> Low signal in all tracks besides FAIRE</a:t>
            </a:r>
          </a:p>
          <a:p>
            <a:r>
              <a:rPr lang="en-US" sz="1200" b="1" dirty="0" smtClean="0">
                <a:latin typeface="Helvetica"/>
                <a:cs typeface="Helvetica"/>
              </a:rPr>
              <a:t>L</a:t>
            </a:r>
            <a:r>
              <a:rPr lang="en-US" sz="1200" dirty="0" smtClean="0">
                <a:latin typeface="Helvetica"/>
                <a:cs typeface="Helvetica"/>
              </a:rPr>
              <a:t> Low signal zone</a:t>
            </a:r>
          </a:p>
          <a:p>
            <a:r>
              <a:rPr lang="en-US" sz="1200" b="1" dirty="0" smtClean="0">
                <a:latin typeface="Helvetica"/>
                <a:cs typeface="Helvetica"/>
              </a:rPr>
              <a:t>D</a:t>
            </a:r>
            <a:r>
              <a:rPr lang="en-US" sz="1200" dirty="0" smtClean="0">
                <a:latin typeface="Helvetica"/>
                <a:cs typeface="Helvetica"/>
              </a:rPr>
              <a:t> Dead zone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50488" y="5643455"/>
            <a:ext cx="688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ENCODE segmentation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Gerstein lab @ YALE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Aims of 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Decide which levels of non-coding annotation (1,2,3) to put in VCF files</a:t>
            </a:r>
          </a:p>
          <a:p>
            <a:r>
              <a:rPr lang="en-US" dirty="0" smtClean="0"/>
              <a:t>Build automated pipelines for decorating VCF files</a:t>
            </a:r>
          </a:p>
          <a:p>
            <a:r>
              <a:rPr lang="en-US" dirty="0" smtClean="0"/>
              <a:t>Long term goals could include more detailed analysis like </a:t>
            </a:r>
            <a:r>
              <a:rPr lang="en-US" dirty="0" err="1" smtClean="0"/>
              <a:t>eQTLs</a:t>
            </a:r>
            <a:r>
              <a:rPr lang="en-US" dirty="0" smtClean="0"/>
              <a:t>, allele specific expression 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90F8-9DB1-3C4A-96A6-EDAEC4BD126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Gerstein lab @ YALE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1412</Words>
  <Application>Microsoft Macintosh PowerPoint</Application>
  <PresentationFormat>On-screen Show (4:3)</PresentationFormat>
  <Paragraphs>818</Paragraphs>
  <Slides>9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Annotation of variants in non-coding regions</vt:lpstr>
      <vt:lpstr>Overview</vt:lpstr>
      <vt:lpstr>Pilot 1 SNPs in different annotation classes (levels 1 and 2)</vt:lpstr>
      <vt:lpstr>Variant ε:  excess of rare alleles (MAF&lt;0.05) compared to neutral ref.</vt:lpstr>
      <vt:lpstr>Slide 5</vt:lpstr>
      <vt:lpstr>Slide 6</vt:lpstr>
      <vt:lpstr>Slide 7</vt:lpstr>
      <vt:lpstr>Slide 8</vt:lpstr>
      <vt:lpstr> Aims of FIG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Ekta Khurana</dc:creator>
  <cp:lastModifiedBy>Ekta Khurana</cp:lastModifiedBy>
  <cp:revision>118</cp:revision>
  <dcterms:created xsi:type="dcterms:W3CDTF">2011-10-05T01:59:27Z</dcterms:created>
  <dcterms:modified xsi:type="dcterms:W3CDTF">2011-10-05T02:11:47Z</dcterms:modified>
</cp:coreProperties>
</file>