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69" r:id="rId5"/>
    <p:sldId id="259" r:id="rId6"/>
    <p:sldId id="260" r:id="rId7"/>
    <p:sldId id="261" r:id="rId8"/>
    <p:sldId id="262" r:id="rId9"/>
    <p:sldId id="267" r:id="rId10"/>
    <p:sldId id="270" r:id="rId11"/>
    <p:sldId id="263" r:id="rId12"/>
    <p:sldId id="264" r:id="rId13"/>
    <p:sldId id="268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4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15DD3B-1D7A-9548-8871-F649E019F273}" type="datetimeFigureOut">
              <a:rPr lang="en-US" smtClean="0"/>
              <a:t>10/4/11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6146AC-3F82-4543-ACF5-480C43A0B3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549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180B-4B8D-0E41-BE58-FF171D529F3B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5F9C5-F014-7C49-A7A3-3A6C141C0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180B-4B8D-0E41-BE58-FF171D529F3B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5F9C5-F014-7C49-A7A3-3A6C141C0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180B-4B8D-0E41-BE58-FF171D529F3B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5F9C5-F014-7C49-A7A3-3A6C141C0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180B-4B8D-0E41-BE58-FF171D529F3B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5F9C5-F014-7C49-A7A3-3A6C141C0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180B-4B8D-0E41-BE58-FF171D529F3B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5F9C5-F014-7C49-A7A3-3A6C141C0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180B-4B8D-0E41-BE58-FF171D529F3B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5F9C5-F014-7C49-A7A3-3A6C141C0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180B-4B8D-0E41-BE58-FF171D529F3B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5F9C5-F014-7C49-A7A3-3A6C141C0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180B-4B8D-0E41-BE58-FF171D529F3B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5F9C5-F014-7C49-A7A3-3A6C141C0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180B-4B8D-0E41-BE58-FF171D529F3B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5F9C5-F014-7C49-A7A3-3A6C141C0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180B-4B8D-0E41-BE58-FF171D529F3B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5F9C5-F014-7C49-A7A3-3A6C141C0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180B-4B8D-0E41-BE58-FF171D529F3B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5F9C5-F014-7C49-A7A3-3A6C141C0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C180B-4B8D-0E41-BE58-FF171D529F3B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5F9C5-F014-7C49-A7A3-3A6C141C0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Applying RD and RP for </a:t>
            </a:r>
            <a:r>
              <a:rPr lang="en-US" dirty="0" err="1" smtClean="0"/>
              <a:t>Ψgene</a:t>
            </a:r>
            <a:r>
              <a:rPr lang="en-US" dirty="0" smtClean="0"/>
              <a:t> variation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Alexej </a:t>
            </a:r>
            <a:r>
              <a:rPr lang="en-US" dirty="0" smtClean="0"/>
              <a:t>Abyzov</a:t>
            </a:r>
          </a:p>
          <a:p>
            <a:r>
              <a:rPr lang="en-US" dirty="0" smtClean="0"/>
              <a:t>October 4, 2011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Mapping quality &gt;= 20</a:t>
            </a:r>
          </a:p>
          <a:p>
            <a:r>
              <a:rPr lang="en-US" dirty="0" smtClean="0"/>
              <a:t>Select </a:t>
            </a:r>
            <a:r>
              <a:rPr lang="en-US" dirty="0" err="1" smtClean="0"/>
              <a:t>RPs</a:t>
            </a:r>
            <a:r>
              <a:rPr lang="en-US" dirty="0" smtClean="0"/>
              <a:t> with</a:t>
            </a:r>
          </a:p>
          <a:p>
            <a:pPr lvl="1"/>
            <a:r>
              <a:rPr lang="en-US" dirty="0" smtClean="0"/>
              <a:t>one read mapped to “–” strand in first third of a gene</a:t>
            </a:r>
          </a:p>
          <a:p>
            <a:pPr lvl="1"/>
            <a:r>
              <a:rPr lang="en-US" dirty="0" smtClean="0"/>
              <a:t>one read mapped to “+” strand in second third of a gene</a:t>
            </a:r>
          </a:p>
          <a:p>
            <a:r>
              <a:rPr lang="en-US" dirty="0" smtClean="0"/>
              <a:t>Cluster (average linkage clustering) </a:t>
            </a:r>
            <a:r>
              <a:rPr lang="en-US" dirty="0" err="1" smtClean="0"/>
              <a:t>RPs</a:t>
            </a:r>
            <a:r>
              <a:rPr lang="en-US" dirty="0" smtClean="0"/>
              <a:t> to have proper orientation and using average distance between reads as a score (max score &lt; 500)</a:t>
            </a:r>
          </a:p>
          <a:p>
            <a:r>
              <a:rPr lang="en-US" dirty="0" smtClean="0"/>
              <a:t>Report cluster with 2 </a:t>
            </a:r>
            <a:r>
              <a:rPr lang="en-US" dirty="0" err="1" smtClean="0"/>
              <a:t>RPs</a:t>
            </a:r>
            <a:r>
              <a:rPr lang="en-US" dirty="0" smtClean="0"/>
              <a:t> support on each side of insertion point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rcRect t="5977"/>
          <a:stretch>
            <a:fillRect/>
          </a:stretch>
        </p:blipFill>
        <p:spPr>
          <a:xfrm>
            <a:off x="337885" y="29972"/>
            <a:ext cx="8229600" cy="334012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49892" y="540384"/>
            <a:ext cx="3368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CBX3 chr7:26,241,099-26,252,974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rot="10800000">
            <a:off x="1580543" y="540384"/>
            <a:ext cx="914400" cy="1588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7395476" y="2108734"/>
            <a:ext cx="914400" cy="1588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824474" y="1740990"/>
            <a:ext cx="3249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5’-&gt;3’ direction of mapped reads</a:t>
            </a:r>
            <a:endParaRPr lang="en-US" dirty="0">
              <a:solidFill>
                <a:schemeClr val="accent6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rcRect t="6072"/>
          <a:stretch>
            <a:fillRect/>
          </a:stretch>
        </p:blipFill>
        <p:spPr>
          <a:xfrm>
            <a:off x="337885" y="3630056"/>
            <a:ext cx="8229600" cy="320786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470876" y="3904920"/>
            <a:ext cx="2952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chr15:40,853,500-40,855,000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0" y="3483819"/>
            <a:ext cx="9144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720335" y="18954"/>
            <a:ext cx="2104139" cy="1740990"/>
          </a:xfrm>
          <a:prstGeom prst="ellipse">
            <a:avLst/>
          </a:prstGeom>
          <a:noFill/>
          <a:ln w="254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7224872" y="1383683"/>
            <a:ext cx="1746341" cy="1355251"/>
          </a:xfrm>
          <a:prstGeom prst="ellipse">
            <a:avLst/>
          </a:prstGeom>
          <a:noFill/>
          <a:ln w="254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824474" y="4426659"/>
            <a:ext cx="914400" cy="2098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4289829" y="4426659"/>
            <a:ext cx="2676578" cy="1998941"/>
          </a:xfrm>
          <a:prstGeom prst="ellipse">
            <a:avLst/>
          </a:prstGeom>
          <a:noFill/>
          <a:ln w="254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2494944" y="3360618"/>
            <a:ext cx="2348368" cy="1740990"/>
          </a:xfrm>
          <a:prstGeom prst="ellipse">
            <a:avLst/>
          </a:prstGeom>
          <a:noFill/>
          <a:ln w="254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 rot="10800000">
            <a:off x="5403910" y="4879213"/>
            <a:ext cx="914400" cy="1588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rcRect t="6072"/>
          <a:stretch>
            <a:fillRect/>
          </a:stretch>
        </p:blipFill>
        <p:spPr>
          <a:xfrm>
            <a:off x="337885" y="3583091"/>
            <a:ext cx="8229600" cy="320786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rcRect l="40696" t="10286"/>
          <a:stretch>
            <a:fillRect/>
          </a:stretch>
        </p:blipFill>
        <p:spPr>
          <a:xfrm>
            <a:off x="4830162" y="637316"/>
            <a:ext cx="4114800" cy="159769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rcRect t="9962" r="39468"/>
          <a:stretch>
            <a:fillRect/>
          </a:stretch>
        </p:blipFill>
        <p:spPr>
          <a:xfrm>
            <a:off x="281017" y="609890"/>
            <a:ext cx="4059641" cy="16002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786667" y="909716"/>
            <a:ext cx="3368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CBX3 chr7:26,241,099-26,252,974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70876" y="4274252"/>
            <a:ext cx="2952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chr15:40,853,500-40,855,000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16200000" flipV="1">
            <a:off x="2337561" y="2346968"/>
            <a:ext cx="4882804" cy="2765778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935111" y="637316"/>
            <a:ext cx="5108225" cy="2983404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3933940" y="4931125"/>
            <a:ext cx="1323155" cy="940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2836" y="0"/>
            <a:ext cx="2175769" cy="1143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NA12878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15768" y="113727"/>
          <a:ext cx="6896173" cy="60477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8758"/>
                <a:gridCol w="774700"/>
                <a:gridCol w="2012796"/>
                <a:gridCol w="1956951"/>
                <a:gridCol w="1212968"/>
              </a:tblGrid>
              <a:tr h="342159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+mn-lt"/>
                        </a:rPr>
                        <a:t>Analysis</a:t>
                      </a:r>
                      <a:endParaRPr 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+mn-lt"/>
                        </a:rPr>
                        <a:t>Gene</a:t>
                      </a:r>
                      <a:endParaRPr 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+mn-lt"/>
                        </a:rPr>
                        <a:t>Insertion from</a:t>
                      </a:r>
                    </a:p>
                    <a:p>
                      <a:pPr algn="r"/>
                      <a:r>
                        <a:rPr lang="en-US" sz="1200" dirty="0" smtClean="0">
                          <a:latin typeface="+mn-lt"/>
                        </a:rPr>
                        <a:t>alt. assembly</a:t>
                      </a:r>
                      <a:endParaRPr 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+mn-lt"/>
                        </a:rPr>
                        <a:t>Insertion from</a:t>
                      </a:r>
                      <a:r>
                        <a:rPr lang="en-US" sz="1200" baseline="0" dirty="0" smtClean="0">
                          <a:latin typeface="+mn-lt"/>
                        </a:rPr>
                        <a:t> PE</a:t>
                      </a:r>
                      <a:endParaRPr 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err="1" smtClean="0">
                          <a:latin typeface="+mn-lt"/>
                        </a:rPr>
                        <a:t>RD</a:t>
                      </a:r>
                      <a:r>
                        <a:rPr lang="en-US" sz="1200" baseline="-25000" dirty="0" err="1" smtClean="0">
                          <a:latin typeface="+mn-lt"/>
                        </a:rPr>
                        <a:t>exon</a:t>
                      </a:r>
                      <a:r>
                        <a:rPr lang="en-US" sz="1200" dirty="0" err="1" smtClean="0">
                          <a:latin typeface="+mn-lt"/>
                        </a:rPr>
                        <a:t>/RD</a:t>
                      </a:r>
                      <a:r>
                        <a:rPr lang="en-US" sz="1200" baseline="-25000" dirty="0" err="1" smtClean="0">
                          <a:latin typeface="+mn-lt"/>
                        </a:rPr>
                        <a:t>non-exon</a:t>
                      </a:r>
                      <a:endParaRPr lang="en-US" sz="1200" baseline="-25000" dirty="0">
                        <a:latin typeface="+mn-lt"/>
                      </a:endParaRPr>
                    </a:p>
                  </a:txBody>
                  <a:tcPr/>
                </a:tc>
              </a:tr>
              <a:tr h="283232">
                <a:tc rowSpan="13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latin typeface="+mn-lt"/>
                        </a:rPr>
                        <a:t>Splice-junction</a:t>
                      </a:r>
                    </a:p>
                    <a:p>
                      <a:pPr algn="l" fontAlgn="b"/>
                      <a:r>
                        <a:rPr lang="en-US" sz="1200" b="0" i="0" u="none" strike="noStrike" dirty="0" smtClean="0">
                          <a:latin typeface="+mn-lt"/>
                        </a:rPr>
                        <a:t>mapping</a:t>
                      </a:r>
                      <a:endParaRPr lang="en-US" sz="12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+mn-lt"/>
                        </a:rPr>
                        <a:t>CDC27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+mn-lt"/>
                        </a:rPr>
                        <a:t>-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latin typeface="+mn-lt"/>
                        </a:rPr>
                        <a:t>GL000229.1:12153-</a:t>
                      </a:r>
                      <a:r>
                        <a:rPr lang="en-US" sz="1200" b="0" i="0" u="none" strike="noStrike" dirty="0" smtClean="0">
                          <a:latin typeface="+mn-lt"/>
                        </a:rPr>
                        <a:t>12290</a:t>
                      </a:r>
                    </a:p>
                    <a:p>
                      <a:pPr algn="r" fontAlgn="t"/>
                      <a:r>
                        <a:rPr lang="en-US" sz="1200" b="0" i="0" u="none" strike="noStrike" dirty="0" smtClean="0">
                          <a:latin typeface="+mn-lt"/>
                        </a:rPr>
                        <a:t>GL000220.1</a:t>
                      </a:r>
                      <a:r>
                        <a:rPr lang="en-US" sz="1200" b="0" i="0" u="none" strike="noStrike" dirty="0">
                          <a:latin typeface="+mn-lt"/>
                        </a:rPr>
                        <a:t>:139559-139655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latin typeface="+mn-lt"/>
                        </a:rPr>
                        <a:t>1.68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anchor="ctr"/>
                </a:tc>
              </a:tr>
              <a:tr h="205296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+mn-lt"/>
                        </a:rPr>
                        <a:t>BCLAF1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+mn-lt"/>
                        </a:rPr>
                        <a:t>Undetectable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+mn-lt"/>
                        </a:rPr>
                        <a:t>-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latin typeface="+mn-lt"/>
                        </a:rPr>
                        <a:t>1.33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anchor="ctr"/>
                </a:tc>
              </a:tr>
              <a:tr h="205296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+mn-lt"/>
                        </a:rPr>
                        <a:t>LAPTM4B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+mn-lt"/>
                        </a:rPr>
                        <a:t>-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+mn-lt"/>
                        </a:rPr>
                        <a:t>-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+mn-lt"/>
                        </a:rPr>
                        <a:t>0.90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anchor="ctr"/>
                </a:tc>
              </a:tr>
              <a:tr h="205296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+mn-lt"/>
                        </a:rPr>
                        <a:t>MTCH2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+mn-lt"/>
                        </a:rPr>
                        <a:t>-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+mn-lt"/>
                        </a:rPr>
                        <a:t>-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+mn-lt"/>
                        </a:rPr>
                        <a:t>0.98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anchor="ctr"/>
                </a:tc>
              </a:tr>
              <a:tr h="205296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+mn-lt"/>
                        </a:rPr>
                        <a:t>CBX3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+mn-lt"/>
                        </a:rPr>
                        <a:t>chr15:40854179-40854180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+mn-lt"/>
                        </a:rPr>
                        <a:t>chr15:40854154-40854203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+mn-lt"/>
                        </a:rPr>
                        <a:t>1.13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anchor="ctr"/>
                </a:tc>
              </a:tr>
              <a:tr h="205296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+mn-lt"/>
                        </a:rPr>
                        <a:t>TMEM66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+mn-lt"/>
                        </a:rPr>
                        <a:t>-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+mn-lt"/>
                        </a:rPr>
                        <a:t>-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+mn-lt"/>
                        </a:rPr>
                        <a:t>0.89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anchor="ctr"/>
                </a:tc>
              </a:tr>
              <a:tr h="205296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+mn-lt"/>
                        </a:rPr>
                        <a:t>TDG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+mn-lt"/>
                        </a:rPr>
                        <a:t>chr12:125801147-125801148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+mn-lt"/>
                        </a:rPr>
                        <a:t>chr12:125801093-125801147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latin typeface="+mn-lt"/>
                        </a:rPr>
                        <a:t>1.57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anchor="ctr"/>
                </a:tc>
              </a:tr>
              <a:tr h="205296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+mn-lt"/>
                        </a:rPr>
                        <a:t>BOD1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+mn-lt"/>
                        </a:rPr>
                        <a:t>-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+mn-lt"/>
                        </a:rPr>
                        <a:t>-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+mn-lt"/>
                        </a:rPr>
                        <a:t>0.87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anchor="ctr"/>
                </a:tc>
              </a:tr>
              <a:tr h="205296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+mn-lt"/>
                        </a:rPr>
                        <a:t>CACNA1B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+mn-lt"/>
                        </a:rPr>
                        <a:t>-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+mn-lt"/>
                        </a:rPr>
                        <a:t>-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+mn-lt"/>
                        </a:rPr>
                        <a:t>0.84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anchor="ctr"/>
                </a:tc>
              </a:tr>
              <a:tr h="205296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+mn-lt"/>
                        </a:rPr>
                        <a:t>SKA3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+mn-lt"/>
                        </a:rPr>
                        <a:t>-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+mn-lt"/>
                        </a:rPr>
                        <a:t>chr11:108585725-108585781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latin typeface="+mn-lt"/>
                        </a:rPr>
                        <a:t>1.46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anchor="ctr"/>
                </a:tc>
              </a:tr>
              <a:tr h="342159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+mn-lt"/>
                        </a:rPr>
                        <a:t>AP3S1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+mn-lt"/>
                        </a:rPr>
                        <a:t>chr16:71325250-71325256</a:t>
                      </a:r>
                      <a:endParaRPr lang="en-US" sz="1200" baseline="0" dirty="0" smtClean="0">
                        <a:latin typeface="+mn-lt"/>
                      </a:endParaRPr>
                    </a:p>
                    <a:p>
                      <a:pPr algn="r"/>
                      <a:r>
                        <a:rPr lang="en-US" sz="1200" baseline="0" dirty="0" smtClean="0">
                          <a:latin typeface="+mn-lt"/>
                        </a:rPr>
                        <a:t>with additional sequence</a:t>
                      </a:r>
                      <a:endParaRPr lang="en-US" sz="12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+mn-lt"/>
                        </a:rPr>
                        <a:t>-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+mn-lt"/>
                        </a:rPr>
                        <a:t>1.26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anchor="ctr"/>
                </a:tc>
              </a:tr>
              <a:tr h="205296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AC131157.1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-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-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1.00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205296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</a:rPr>
                        <a:t>AL590623.1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</a:rPr>
                        <a:t>-</a:t>
                      </a:r>
                      <a:endParaRPr lang="en-US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</a:rPr>
                        <a:t>Too</a:t>
                      </a:r>
                      <a:r>
                        <a:rPr lang="en-US" sz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</a:rPr>
                        <a:t> many; gene is in </a:t>
                      </a:r>
                      <a:r>
                        <a:rPr lang="en-US" sz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</a:rPr>
                        <a:t>centromere</a:t>
                      </a:r>
                      <a:endParaRPr lang="en-US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</a:rPr>
                        <a:t>2.77</a:t>
                      </a:r>
                      <a:endParaRPr lang="en-US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205296">
                <a:tc rowSpan="5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RD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</a:rPr>
                        <a:t>AL133216.2</a:t>
                      </a:r>
                      <a:endParaRPr lang="en-US" sz="1200" b="0" i="0" u="none" strike="noStrike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/>
                      <a:endParaRPr lang="en-US" sz="1200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</a:rPr>
                        <a:t>chr10:38793517-38793584;</a:t>
                      </a:r>
                    </a:p>
                    <a:p>
                      <a:pPr algn="r"/>
                      <a:r>
                        <a:rPr lang="en-US" sz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</a:rPr>
                        <a:t>gene is in </a:t>
                      </a:r>
                      <a:r>
                        <a:rPr lang="en-US" sz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</a:rPr>
                        <a:t>centromere</a:t>
                      </a:r>
                      <a:endParaRPr lang="en-US" sz="1200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</a:rPr>
                        <a:t>2.96</a:t>
                      </a:r>
                      <a:endParaRPr lang="en-US" sz="1200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205296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TAS2R46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chr12:11208861-11209010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1.34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205296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HNRNPC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chr6:114017450-114017539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1.21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205296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BCL2A1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chr15:80196197-80196337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1.22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205296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AC087650.2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chr17:41381697-41381797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2.78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471155" y="4557492"/>
            <a:ext cx="7128787" cy="1689856"/>
          </a:xfrm>
          <a:prstGeom prst="rect">
            <a:avLst/>
          </a:prstGeom>
          <a:noFill/>
          <a:ln w="38100" cmpd="sng">
            <a:solidFill>
              <a:schemeClr val="accent6"/>
            </a:solidFill>
            <a:prstDash val="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in RP for </a:t>
            </a:r>
            <a:r>
              <a:rPr lang="en-US" dirty="0" err="1" smtClean="0"/>
              <a:t>Ψgene</a:t>
            </a:r>
            <a:r>
              <a:rPr lang="en-US" dirty="0" smtClean="0"/>
              <a:t> analysis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Fundamental</a:t>
            </a:r>
          </a:p>
          <a:p>
            <a:pPr lvl="1"/>
            <a:r>
              <a:rPr lang="en-US" dirty="0" smtClean="0"/>
              <a:t>Relying on annotation (</a:t>
            </a:r>
            <a:r>
              <a:rPr lang="en-US" dirty="0" err="1" smtClean="0"/>
              <a:t>pseudogenized</a:t>
            </a:r>
            <a:r>
              <a:rPr lang="en-US" dirty="0" smtClean="0"/>
              <a:t> </a:t>
            </a:r>
            <a:r>
              <a:rPr lang="en-US" dirty="0" err="1" smtClean="0"/>
              <a:t>exons</a:t>
            </a:r>
            <a:r>
              <a:rPr lang="en-US" dirty="0" smtClean="0"/>
              <a:t> can be different/absent/unknown)</a:t>
            </a:r>
          </a:p>
          <a:p>
            <a:pPr lvl="1"/>
            <a:r>
              <a:rPr lang="en-US" dirty="0" smtClean="0"/>
              <a:t>Incomplete </a:t>
            </a:r>
            <a:r>
              <a:rPr lang="en-US" dirty="0" err="1" smtClean="0"/>
              <a:t>pseudogenization</a:t>
            </a:r>
            <a:endParaRPr lang="en-US" dirty="0" smtClean="0"/>
          </a:p>
          <a:p>
            <a:r>
              <a:rPr lang="en-US" dirty="0" smtClean="0"/>
              <a:t>Technical</a:t>
            </a:r>
          </a:p>
          <a:p>
            <a:pPr lvl="1"/>
            <a:r>
              <a:rPr lang="en-US" dirty="0" smtClean="0"/>
              <a:t>Mapping reads close to </a:t>
            </a:r>
            <a:r>
              <a:rPr lang="en-US" dirty="0" err="1" smtClean="0"/>
              <a:t>exon-intron</a:t>
            </a:r>
            <a:r>
              <a:rPr lang="en-US" dirty="0" smtClean="0"/>
              <a:t> boundaries</a:t>
            </a:r>
          </a:p>
          <a:p>
            <a:pPr lvl="1"/>
            <a:r>
              <a:rPr lang="en-US" dirty="0" smtClean="0"/>
              <a:t>Repeats and existing </a:t>
            </a:r>
            <a:r>
              <a:rPr lang="en-US" dirty="0" err="1" smtClean="0"/>
              <a:t>Ψgenes</a:t>
            </a: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079728"/>
            <a:ext cx="8229600" cy="463598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8928" y="1123351"/>
            <a:ext cx="4864608" cy="1431008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032963" y="11242"/>
            <a:ext cx="3653836" cy="1143000"/>
          </a:xfrm>
        </p:spPr>
        <p:txBody>
          <a:bodyPr/>
          <a:lstStyle/>
          <a:p>
            <a:r>
              <a:rPr lang="en-US" dirty="0" smtClean="0"/>
              <a:t>BCLAF1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69052" y="319852"/>
            <a:ext cx="22418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RD</a:t>
            </a:r>
            <a:r>
              <a:rPr lang="en-US" baseline="-25000" dirty="0" err="1" smtClean="0"/>
              <a:t>exon</a:t>
            </a:r>
            <a:r>
              <a:rPr lang="en-US" dirty="0" err="1" smtClean="0"/>
              <a:t>/RF</a:t>
            </a:r>
            <a:r>
              <a:rPr lang="en-US" baseline="-25000" dirty="0" err="1" smtClean="0"/>
              <a:t>non-exon</a:t>
            </a:r>
            <a:r>
              <a:rPr lang="en-US" dirty="0" smtClean="0"/>
              <a:t>=1.33,</a:t>
            </a:r>
          </a:p>
          <a:p>
            <a:r>
              <a:rPr lang="en-US" dirty="0"/>
              <a:t>w</a:t>
            </a:r>
            <a:r>
              <a:rPr lang="en-US" dirty="0" smtClean="0"/>
              <a:t>hile expected ~2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3022" y="-227448"/>
            <a:ext cx="2857766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CDC27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016327"/>
            <a:ext cx="8229600" cy="468614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5184" y="785753"/>
            <a:ext cx="6126480" cy="140063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536" y="45019"/>
            <a:ext cx="22418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RD</a:t>
            </a:r>
            <a:r>
              <a:rPr lang="en-US" baseline="-25000" dirty="0" err="1" smtClean="0"/>
              <a:t>exon</a:t>
            </a:r>
            <a:r>
              <a:rPr lang="en-US" dirty="0" err="1" smtClean="0"/>
              <a:t>/RF</a:t>
            </a:r>
            <a:r>
              <a:rPr lang="en-US" baseline="-25000" dirty="0" err="1" smtClean="0"/>
              <a:t>non-exon</a:t>
            </a:r>
            <a:r>
              <a:rPr lang="en-US" dirty="0" smtClean="0"/>
              <a:t>=1.68,</a:t>
            </a:r>
          </a:p>
          <a:p>
            <a:r>
              <a:rPr lang="en-US" dirty="0"/>
              <a:t>w</a:t>
            </a:r>
            <a:r>
              <a:rPr lang="en-US" dirty="0" smtClean="0"/>
              <a:t>hile expected &gt;10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827514"/>
            <a:ext cx="8229600" cy="476789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332" y="1070788"/>
            <a:ext cx="7315200" cy="198729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536" y="45019"/>
            <a:ext cx="22547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RD</a:t>
            </a:r>
            <a:r>
              <a:rPr lang="en-US" baseline="-25000" dirty="0" err="1" smtClean="0"/>
              <a:t>exon</a:t>
            </a:r>
            <a:r>
              <a:rPr lang="en-US" dirty="0" smtClean="0"/>
              <a:t>/</a:t>
            </a:r>
            <a:r>
              <a:rPr lang="en-US" dirty="0" err="1" smtClean="0"/>
              <a:t>RF</a:t>
            </a:r>
            <a:r>
              <a:rPr lang="en-US" baseline="-25000" dirty="0" err="1" smtClean="0"/>
              <a:t>non</a:t>
            </a:r>
            <a:r>
              <a:rPr lang="en-US" baseline="-25000" dirty="0" smtClean="0"/>
              <a:t>-exon</a:t>
            </a:r>
            <a:r>
              <a:rPr lang="en-US" dirty="0" smtClean="0"/>
              <a:t>=</a:t>
            </a:r>
            <a:r>
              <a:rPr lang="en-US" dirty="0" smtClean="0"/>
              <a:t>0.84</a:t>
            </a:r>
            <a:r>
              <a:rPr lang="en-US" dirty="0" smtClean="0"/>
              <a:t>,</a:t>
            </a:r>
            <a:endParaRPr lang="en-US" dirty="0" smtClean="0"/>
          </a:p>
          <a:p>
            <a:r>
              <a:rPr lang="en-US" dirty="0"/>
              <a:t>w</a:t>
            </a:r>
            <a:r>
              <a:rPr lang="en-US" dirty="0" smtClean="0"/>
              <a:t>hile expected </a:t>
            </a:r>
            <a:r>
              <a:rPr lang="en-US" dirty="0"/>
              <a:t>~</a:t>
            </a:r>
            <a:r>
              <a:rPr lang="en-US" dirty="0" smtClean="0"/>
              <a:t>2</a:t>
            </a:r>
            <a:endParaRPr lang="en-US" dirty="0" smtClean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58617" y="-109840"/>
            <a:ext cx="3104197" cy="1143000"/>
          </a:xfrm>
        </p:spPr>
        <p:txBody>
          <a:bodyPr/>
          <a:lstStyle/>
          <a:p>
            <a:r>
              <a:rPr lang="en-US" dirty="0" smtClean="0"/>
              <a:t>CACNA1B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320815" y="3440668"/>
            <a:ext cx="1784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Unknown </a:t>
            </a:r>
            <a:r>
              <a:rPr lang="en-US" dirty="0" err="1" smtClean="0">
                <a:solidFill>
                  <a:srgbClr val="FF0000"/>
                </a:solidFill>
              </a:rPr>
              <a:t>exons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5400000">
            <a:off x="1674519" y="3640666"/>
            <a:ext cx="1665111" cy="162748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3"/>
          </p:cNvCxnSpPr>
          <p:nvPr/>
        </p:nvCxnSpPr>
        <p:spPr>
          <a:xfrm>
            <a:off x="5105754" y="3625334"/>
            <a:ext cx="3031653" cy="39162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Genotyping/discovering</a:t>
            </a:r>
            <a:br>
              <a:rPr lang="en-US" dirty="0" smtClean="0"/>
            </a:br>
            <a:r>
              <a:rPr lang="en-US" dirty="0" err="1" smtClean="0"/>
              <a:t>Ψgenes</a:t>
            </a:r>
            <a:r>
              <a:rPr lang="en-US" dirty="0" smtClean="0"/>
              <a:t> with RD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56096"/>
            <a:ext cx="8229600" cy="478396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151289" y="2085285"/>
            <a:ext cx="1378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 NA12878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998148" y="3762963"/>
            <a:ext cx="5145852" cy="2822222"/>
          </a:xfrm>
          <a:prstGeom prst="ellipse">
            <a:avLst/>
          </a:prstGeom>
          <a:noFill/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C1orf170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886868"/>
            <a:ext cx="8229600" cy="467787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870222" y="2180075"/>
            <a:ext cx="19747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Intron</a:t>
            </a:r>
            <a:r>
              <a:rPr lang="en-US" dirty="0" smtClean="0"/>
              <a:t> is deleted or</a:t>
            </a:r>
          </a:p>
          <a:p>
            <a:r>
              <a:rPr lang="en-US" dirty="0" err="1" smtClean="0"/>
              <a:t>misannotated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RP4-758J18.6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75050"/>
            <a:ext cx="8229600" cy="470015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870222" y="2180075"/>
            <a:ext cx="19747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Intron</a:t>
            </a:r>
            <a:r>
              <a:rPr lang="en-US" dirty="0" smtClean="0"/>
              <a:t> is deleted or</a:t>
            </a:r>
          </a:p>
          <a:p>
            <a:r>
              <a:rPr lang="en-US" dirty="0" err="1" smtClean="0"/>
              <a:t>misannotated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in RD for </a:t>
            </a:r>
            <a:r>
              <a:rPr lang="en-US" dirty="0" err="1" smtClean="0"/>
              <a:t>Ψgene</a:t>
            </a:r>
            <a:r>
              <a:rPr lang="en-US" dirty="0" smtClean="0"/>
              <a:t> analysis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Fundamental</a:t>
            </a:r>
          </a:p>
          <a:p>
            <a:pPr lvl="1"/>
            <a:r>
              <a:rPr lang="en-US" dirty="0" smtClean="0"/>
              <a:t>Relying on annotation (</a:t>
            </a:r>
            <a:r>
              <a:rPr lang="en-US" dirty="0" err="1" smtClean="0"/>
              <a:t>pseudogenized</a:t>
            </a:r>
            <a:r>
              <a:rPr lang="en-US" dirty="0" smtClean="0"/>
              <a:t> </a:t>
            </a:r>
            <a:r>
              <a:rPr lang="en-US" dirty="0" err="1" smtClean="0"/>
              <a:t>exons</a:t>
            </a:r>
            <a:r>
              <a:rPr lang="en-US" dirty="0" smtClean="0"/>
              <a:t> can be different/absent/unknown)</a:t>
            </a:r>
          </a:p>
          <a:p>
            <a:pPr lvl="1"/>
            <a:r>
              <a:rPr lang="en-US" dirty="0" smtClean="0"/>
              <a:t>SV/</a:t>
            </a:r>
            <a:r>
              <a:rPr lang="en-US" dirty="0" err="1" smtClean="0"/>
              <a:t>deletion(s</a:t>
            </a:r>
            <a:r>
              <a:rPr lang="en-US" dirty="0" smtClean="0"/>
              <a:t>) in </a:t>
            </a:r>
            <a:r>
              <a:rPr lang="en-US" dirty="0" err="1" smtClean="0"/>
              <a:t>introns</a:t>
            </a:r>
            <a:endParaRPr lang="en-US" dirty="0" smtClean="0"/>
          </a:p>
          <a:p>
            <a:r>
              <a:rPr lang="en-US" dirty="0" smtClean="0"/>
              <a:t>Technical</a:t>
            </a:r>
          </a:p>
          <a:p>
            <a:pPr lvl="1"/>
            <a:r>
              <a:rPr lang="en-US" dirty="0" smtClean="0"/>
              <a:t>Mapping reads close to </a:t>
            </a:r>
            <a:r>
              <a:rPr lang="en-US" dirty="0" err="1" smtClean="0"/>
              <a:t>exon-intron</a:t>
            </a:r>
            <a:r>
              <a:rPr lang="en-US" dirty="0" smtClean="0"/>
              <a:t> boundaries</a:t>
            </a:r>
          </a:p>
          <a:p>
            <a:pPr lvl="1"/>
            <a:r>
              <a:rPr lang="en-US" dirty="0" smtClean="0"/>
              <a:t>Difficulty in correcting for GC/AT sequencing bias</a:t>
            </a:r>
          </a:p>
          <a:p>
            <a:pPr lvl="1"/>
            <a:r>
              <a:rPr lang="en-US" dirty="0" smtClean="0"/>
              <a:t>Repeats and existing </a:t>
            </a:r>
            <a:r>
              <a:rPr lang="en-US" dirty="0" err="1" smtClean="0"/>
              <a:t>Ψgenes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2" name="TextBox 75"/>
          <p:cNvSpPr txBox="1">
            <a:spLocks noChangeArrowheads="1"/>
          </p:cNvSpPr>
          <p:nvPr/>
        </p:nvSpPr>
        <p:spPr bwMode="auto">
          <a:xfrm>
            <a:off x="2975870" y="1574320"/>
            <a:ext cx="6880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 smtClean="0">
                <a:latin typeface="Calibri" charset="0"/>
              </a:rPr>
              <a:t>Gene</a:t>
            </a:r>
            <a:endParaRPr lang="en-US" b="1" dirty="0">
              <a:latin typeface="Calibri" charset="0"/>
            </a:endParaRPr>
          </a:p>
        </p:txBody>
      </p:sp>
      <p:sp>
        <p:nvSpPr>
          <p:cNvPr id="71744" name="TextBox 78"/>
          <p:cNvSpPr txBox="1">
            <a:spLocks noChangeArrowheads="1"/>
          </p:cNvSpPr>
          <p:nvPr/>
        </p:nvSpPr>
        <p:spPr bwMode="auto">
          <a:xfrm>
            <a:off x="-67689" y="2042439"/>
            <a:ext cx="17157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alibri" charset="0"/>
              </a:rPr>
              <a:t>Studied genome</a:t>
            </a:r>
            <a:endParaRPr lang="en-US" dirty="0">
              <a:latin typeface="Calibri" charset="0"/>
            </a:endParaRPr>
          </a:p>
        </p:txBody>
      </p:sp>
      <p:sp>
        <p:nvSpPr>
          <p:cNvPr id="71745" name="TextBox 79"/>
          <p:cNvSpPr txBox="1">
            <a:spLocks noChangeArrowheads="1"/>
          </p:cNvSpPr>
          <p:nvPr/>
        </p:nvSpPr>
        <p:spPr bwMode="auto">
          <a:xfrm>
            <a:off x="-78014" y="2607444"/>
            <a:ext cx="19403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alibri" charset="0"/>
              </a:rPr>
              <a:t>Reference genome</a:t>
            </a:r>
            <a:endParaRPr lang="en-US" dirty="0">
              <a:latin typeface="Calibri" charset="0"/>
            </a:endParaRPr>
          </a:p>
        </p:txBody>
      </p:sp>
      <p:sp>
        <p:nvSpPr>
          <p:cNvPr id="71758" name="TextBox 99"/>
          <p:cNvSpPr txBox="1">
            <a:spLocks noChangeArrowheads="1"/>
          </p:cNvSpPr>
          <p:nvPr/>
        </p:nvSpPr>
        <p:spPr bwMode="auto">
          <a:xfrm>
            <a:off x="368317" y="2912139"/>
            <a:ext cx="122734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dirty="0" smtClean="0">
                <a:latin typeface="Calibri" charset="0"/>
              </a:rPr>
              <a:t>Read mapping</a:t>
            </a:r>
            <a:endParaRPr lang="en-US" sz="1400" dirty="0">
              <a:latin typeface="Calibri" charset="0"/>
            </a:endParaRPr>
          </a:p>
        </p:txBody>
      </p:sp>
      <p:sp>
        <p:nvSpPr>
          <p:cNvPr id="71768" name="TextBox 117"/>
          <p:cNvSpPr txBox="1">
            <a:spLocks noChangeArrowheads="1"/>
          </p:cNvSpPr>
          <p:nvPr/>
        </p:nvSpPr>
        <p:spPr bwMode="auto">
          <a:xfrm>
            <a:off x="283733" y="1818216"/>
            <a:ext cx="14170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dirty="0" smtClean="0">
                <a:latin typeface="Calibri" charset="0"/>
              </a:rPr>
              <a:t>Read sequencing</a:t>
            </a:r>
            <a:endParaRPr lang="en-US" sz="1400" dirty="0">
              <a:latin typeface="Calibri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1631499" y="1818216"/>
            <a:ext cx="3618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Symbol" charset="2"/>
              <a:buChar char=""/>
            </a:pPr>
            <a:r>
              <a:rPr lang="en-US" sz="1400" dirty="0" smtClean="0"/>
              <a:t>   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1631499" y="2912139"/>
            <a:ext cx="3618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Symbol" charset="2"/>
              <a:buChar char=""/>
            </a:pPr>
            <a:r>
              <a:rPr lang="en-US" sz="1400" dirty="0" smtClean="0"/>
              <a:t>   </a:t>
            </a:r>
          </a:p>
        </p:txBody>
      </p:sp>
      <p:cxnSp>
        <p:nvCxnSpPr>
          <p:cNvPr id="285" name="Straight Connector 284"/>
          <p:cNvCxnSpPr/>
          <p:nvPr/>
        </p:nvCxnSpPr>
        <p:spPr>
          <a:xfrm>
            <a:off x="1922217" y="2260577"/>
            <a:ext cx="3474720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6" name="Rectangle 285"/>
          <p:cNvSpPr/>
          <p:nvPr/>
        </p:nvSpPr>
        <p:spPr>
          <a:xfrm>
            <a:off x="1992770" y="2149697"/>
            <a:ext cx="457200" cy="23183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Rectangle 286"/>
          <p:cNvSpPr/>
          <p:nvPr/>
        </p:nvSpPr>
        <p:spPr>
          <a:xfrm>
            <a:off x="2629996" y="2149697"/>
            <a:ext cx="365760" cy="23183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Rectangle 287"/>
          <p:cNvSpPr/>
          <p:nvPr/>
        </p:nvSpPr>
        <p:spPr>
          <a:xfrm>
            <a:off x="3294085" y="2149697"/>
            <a:ext cx="914400" cy="231834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Rectangle 303"/>
          <p:cNvSpPr/>
          <p:nvPr/>
        </p:nvSpPr>
        <p:spPr>
          <a:xfrm>
            <a:off x="4442822" y="2149697"/>
            <a:ext cx="731520" cy="23183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5" name="Straight Connector 304"/>
          <p:cNvCxnSpPr/>
          <p:nvPr/>
        </p:nvCxnSpPr>
        <p:spPr>
          <a:xfrm>
            <a:off x="5953262" y="2261371"/>
            <a:ext cx="3171782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4" name="Rectangle 313"/>
          <p:cNvSpPr/>
          <p:nvPr/>
        </p:nvSpPr>
        <p:spPr>
          <a:xfrm>
            <a:off x="6372390" y="2150491"/>
            <a:ext cx="457200" cy="23183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Rectangle 314"/>
          <p:cNvSpPr/>
          <p:nvPr/>
        </p:nvSpPr>
        <p:spPr>
          <a:xfrm>
            <a:off x="6829590" y="2150491"/>
            <a:ext cx="365760" cy="23183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Rectangle 315"/>
          <p:cNvSpPr/>
          <p:nvPr/>
        </p:nvSpPr>
        <p:spPr>
          <a:xfrm>
            <a:off x="7195350" y="2150491"/>
            <a:ext cx="914400" cy="231834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" name="Rectangle 316"/>
          <p:cNvSpPr/>
          <p:nvPr/>
        </p:nvSpPr>
        <p:spPr>
          <a:xfrm>
            <a:off x="8112852" y="2150491"/>
            <a:ext cx="731520" cy="23183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0" name="Straight Connector 319"/>
          <p:cNvCxnSpPr/>
          <p:nvPr/>
        </p:nvCxnSpPr>
        <p:spPr>
          <a:xfrm>
            <a:off x="1916552" y="2838570"/>
            <a:ext cx="3474720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1" name="Rectangle 320"/>
          <p:cNvSpPr/>
          <p:nvPr/>
        </p:nvSpPr>
        <p:spPr>
          <a:xfrm>
            <a:off x="1987105" y="2727690"/>
            <a:ext cx="457200" cy="23183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Rectangle 323"/>
          <p:cNvSpPr/>
          <p:nvPr/>
        </p:nvSpPr>
        <p:spPr>
          <a:xfrm>
            <a:off x="2624331" y="2727690"/>
            <a:ext cx="365760" cy="23183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Rectangle 324"/>
          <p:cNvSpPr/>
          <p:nvPr/>
        </p:nvSpPr>
        <p:spPr>
          <a:xfrm>
            <a:off x="3288420" y="2727690"/>
            <a:ext cx="914400" cy="231834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Rectangle 325"/>
          <p:cNvSpPr/>
          <p:nvPr/>
        </p:nvSpPr>
        <p:spPr>
          <a:xfrm>
            <a:off x="4437157" y="2727690"/>
            <a:ext cx="731520" cy="23183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7" name="Straight Connector 326"/>
          <p:cNvCxnSpPr/>
          <p:nvPr/>
        </p:nvCxnSpPr>
        <p:spPr>
          <a:xfrm>
            <a:off x="5953262" y="2838570"/>
            <a:ext cx="3171782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4" name="TextBox 343"/>
          <p:cNvSpPr txBox="1"/>
          <p:nvPr/>
        </p:nvSpPr>
        <p:spPr>
          <a:xfrm>
            <a:off x="5507598" y="2007080"/>
            <a:ext cx="34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46" name="TextBox 345"/>
          <p:cNvSpPr txBox="1"/>
          <p:nvPr/>
        </p:nvSpPr>
        <p:spPr>
          <a:xfrm>
            <a:off x="5507598" y="2585318"/>
            <a:ext cx="34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378" name="Straight Connector 377"/>
          <p:cNvCxnSpPr/>
          <p:nvPr/>
        </p:nvCxnSpPr>
        <p:spPr>
          <a:xfrm flipV="1">
            <a:off x="6270729" y="1549662"/>
            <a:ext cx="91440" cy="519117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9" name="Straight Connector 378"/>
          <p:cNvCxnSpPr/>
          <p:nvPr/>
        </p:nvCxnSpPr>
        <p:spPr>
          <a:xfrm>
            <a:off x="6362169" y="1574320"/>
            <a:ext cx="91440" cy="521208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1" name="Straight Connector 380"/>
          <p:cNvCxnSpPr/>
          <p:nvPr/>
        </p:nvCxnSpPr>
        <p:spPr>
          <a:xfrm>
            <a:off x="6089753" y="2074311"/>
            <a:ext cx="187325" cy="0"/>
          </a:xfrm>
          <a:prstGeom prst="line">
            <a:avLst/>
          </a:prstGeom>
          <a:ln w="38100">
            <a:solidFill>
              <a:schemeClr val="tx1"/>
            </a:solidFill>
            <a:headEnd type="none" w="sm" len="sm"/>
            <a:tail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9" name="Straight Connector 388"/>
          <p:cNvCxnSpPr/>
          <p:nvPr/>
        </p:nvCxnSpPr>
        <p:spPr>
          <a:xfrm>
            <a:off x="6443220" y="2068779"/>
            <a:ext cx="187325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head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1" name="Straight Connector 390"/>
          <p:cNvCxnSpPr/>
          <p:nvPr/>
        </p:nvCxnSpPr>
        <p:spPr>
          <a:xfrm>
            <a:off x="7464029" y="2752816"/>
            <a:ext cx="0" cy="18288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0" name="Straight Connector 399"/>
          <p:cNvCxnSpPr/>
          <p:nvPr/>
        </p:nvCxnSpPr>
        <p:spPr>
          <a:xfrm flipV="1">
            <a:off x="8747132" y="1522913"/>
            <a:ext cx="91440" cy="519117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1" name="Straight Connector 400"/>
          <p:cNvCxnSpPr/>
          <p:nvPr/>
        </p:nvCxnSpPr>
        <p:spPr>
          <a:xfrm>
            <a:off x="8838572" y="1547571"/>
            <a:ext cx="91440" cy="521208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2" name="Straight Connector 401"/>
          <p:cNvCxnSpPr/>
          <p:nvPr/>
        </p:nvCxnSpPr>
        <p:spPr>
          <a:xfrm>
            <a:off x="8566156" y="2047562"/>
            <a:ext cx="187325" cy="0"/>
          </a:xfrm>
          <a:prstGeom prst="line">
            <a:avLst/>
          </a:prstGeom>
          <a:ln w="38100">
            <a:solidFill>
              <a:schemeClr val="tx1"/>
            </a:solidFill>
            <a:headEnd type="none" w="sm" len="sm"/>
            <a:tail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3" name="Straight Connector 402"/>
          <p:cNvCxnSpPr/>
          <p:nvPr/>
        </p:nvCxnSpPr>
        <p:spPr>
          <a:xfrm>
            <a:off x="8919623" y="2042030"/>
            <a:ext cx="187325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head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8" name="Straight Connector 407"/>
          <p:cNvCxnSpPr/>
          <p:nvPr/>
        </p:nvCxnSpPr>
        <p:spPr>
          <a:xfrm rot="10800000" flipV="1">
            <a:off x="4637437" y="3046965"/>
            <a:ext cx="2563847" cy="521208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9" name="Straight Connector 408"/>
          <p:cNvCxnSpPr/>
          <p:nvPr/>
        </p:nvCxnSpPr>
        <p:spPr>
          <a:xfrm rot="10800000">
            <a:off x="2179596" y="3046965"/>
            <a:ext cx="2457841" cy="521208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0" name="Straight Connector 409"/>
          <p:cNvCxnSpPr/>
          <p:nvPr/>
        </p:nvCxnSpPr>
        <p:spPr>
          <a:xfrm flipH="1" flipV="1">
            <a:off x="7175976" y="3041433"/>
            <a:ext cx="187325" cy="0"/>
          </a:xfrm>
          <a:prstGeom prst="line">
            <a:avLst/>
          </a:prstGeom>
          <a:ln w="38100">
            <a:solidFill>
              <a:schemeClr val="tx1"/>
            </a:solidFill>
            <a:headEnd type="arrow" w="sm" len="sm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2" name="Straight Connector 411"/>
          <p:cNvCxnSpPr/>
          <p:nvPr/>
        </p:nvCxnSpPr>
        <p:spPr>
          <a:xfrm flipH="1" flipV="1">
            <a:off x="1991968" y="3020216"/>
            <a:ext cx="187325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headEnd type="none" w="sm" len="sm"/>
            <a:tail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2" name="Straight Connector 421"/>
          <p:cNvCxnSpPr/>
          <p:nvPr/>
        </p:nvCxnSpPr>
        <p:spPr>
          <a:xfrm>
            <a:off x="5108672" y="3046965"/>
            <a:ext cx="1363893" cy="492776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3" name="Straight Connector 422"/>
          <p:cNvCxnSpPr/>
          <p:nvPr/>
        </p:nvCxnSpPr>
        <p:spPr>
          <a:xfrm flipV="1">
            <a:off x="6439236" y="3018533"/>
            <a:ext cx="1131550" cy="521208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4" name="Straight Connector 423"/>
          <p:cNvCxnSpPr/>
          <p:nvPr/>
        </p:nvCxnSpPr>
        <p:spPr>
          <a:xfrm flipV="1">
            <a:off x="4921401" y="3046965"/>
            <a:ext cx="187325" cy="0"/>
          </a:xfrm>
          <a:prstGeom prst="line">
            <a:avLst/>
          </a:prstGeom>
          <a:ln w="38100">
            <a:solidFill>
              <a:schemeClr val="tx1"/>
            </a:solidFill>
            <a:tail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0" name="Straight Connector 429"/>
          <p:cNvCxnSpPr/>
          <p:nvPr/>
        </p:nvCxnSpPr>
        <p:spPr>
          <a:xfrm flipV="1">
            <a:off x="7560397" y="3026328"/>
            <a:ext cx="187325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head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9" name="TextBox 75"/>
          <p:cNvSpPr txBox="1">
            <a:spLocks noChangeArrowheads="1"/>
          </p:cNvSpPr>
          <p:nvPr/>
        </p:nvSpPr>
        <p:spPr bwMode="auto">
          <a:xfrm>
            <a:off x="7175976" y="1574320"/>
            <a:ext cx="8386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 err="1" smtClean="0">
                <a:latin typeface="Calibri" charset="0"/>
              </a:rPr>
              <a:t>Ψgene</a:t>
            </a:r>
            <a:endParaRPr lang="en-US" b="1" dirty="0">
              <a:latin typeface="Calibri" charset="0"/>
            </a:endParaRPr>
          </a:p>
        </p:txBody>
      </p:sp>
      <p:sp>
        <p:nvSpPr>
          <p:cNvPr id="441" name="Oval 440"/>
          <p:cNvSpPr/>
          <p:nvPr/>
        </p:nvSpPr>
        <p:spPr>
          <a:xfrm>
            <a:off x="7100152" y="2641141"/>
            <a:ext cx="731520" cy="731520"/>
          </a:xfrm>
          <a:prstGeom prst="ellipse">
            <a:avLst/>
          </a:prstGeom>
          <a:noFill/>
          <a:ln w="25400">
            <a:solidFill>
              <a:schemeClr val="accent5"/>
            </a:solidFill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4" name="TextBox 443"/>
          <p:cNvSpPr txBox="1"/>
          <p:nvPr/>
        </p:nvSpPr>
        <p:spPr>
          <a:xfrm>
            <a:off x="7913625" y="2935696"/>
            <a:ext cx="839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/>
                </a:solidFill>
              </a:rPr>
              <a:t>Cluster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49" name="Title 4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RP</a:t>
            </a:r>
            <a:endParaRPr lang="en-US" dirty="0"/>
          </a:p>
        </p:txBody>
      </p:sp>
      <p:sp>
        <p:nvSpPr>
          <p:cNvPr id="50" name="TextBox 75"/>
          <p:cNvSpPr txBox="1">
            <a:spLocks noChangeArrowheads="1"/>
          </p:cNvSpPr>
          <p:nvPr/>
        </p:nvSpPr>
        <p:spPr bwMode="auto">
          <a:xfrm>
            <a:off x="2933238" y="4172345"/>
            <a:ext cx="6880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 smtClean="0">
                <a:latin typeface="Calibri" charset="0"/>
              </a:rPr>
              <a:t>Gene</a:t>
            </a:r>
            <a:endParaRPr lang="en-US" b="1" dirty="0">
              <a:latin typeface="Calibri" charset="0"/>
            </a:endParaRPr>
          </a:p>
        </p:txBody>
      </p:sp>
      <p:sp>
        <p:nvSpPr>
          <p:cNvPr id="51" name="TextBox 99"/>
          <p:cNvSpPr txBox="1">
            <a:spLocks noChangeArrowheads="1"/>
          </p:cNvSpPr>
          <p:nvPr/>
        </p:nvSpPr>
        <p:spPr bwMode="auto">
          <a:xfrm>
            <a:off x="325685" y="5510164"/>
            <a:ext cx="122734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dirty="0" smtClean="0">
                <a:latin typeface="Calibri" charset="0"/>
              </a:rPr>
              <a:t>Read mapping</a:t>
            </a:r>
            <a:endParaRPr lang="en-US" sz="1400" dirty="0">
              <a:latin typeface="Calibri" charset="0"/>
            </a:endParaRPr>
          </a:p>
        </p:txBody>
      </p:sp>
      <p:sp>
        <p:nvSpPr>
          <p:cNvPr id="52" name="TextBox 117"/>
          <p:cNvSpPr txBox="1">
            <a:spLocks noChangeArrowheads="1"/>
          </p:cNvSpPr>
          <p:nvPr/>
        </p:nvSpPr>
        <p:spPr bwMode="auto">
          <a:xfrm>
            <a:off x="241101" y="4416241"/>
            <a:ext cx="14170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dirty="0" smtClean="0">
                <a:latin typeface="Calibri" charset="0"/>
              </a:rPr>
              <a:t>Read sequencing</a:t>
            </a:r>
            <a:endParaRPr lang="en-US" sz="1400" dirty="0">
              <a:latin typeface="Calibri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588867" y="4416241"/>
            <a:ext cx="3618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Symbol" charset="2"/>
              <a:buChar char=""/>
            </a:pPr>
            <a:r>
              <a:rPr lang="en-US" sz="1400" dirty="0" smtClean="0"/>
              <a:t>   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588867" y="5510164"/>
            <a:ext cx="3618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Symbol" charset="2"/>
              <a:buChar char=""/>
            </a:pPr>
            <a:r>
              <a:rPr lang="en-US" sz="1400" dirty="0" smtClean="0"/>
              <a:t>   </a:t>
            </a:r>
          </a:p>
        </p:txBody>
      </p:sp>
      <p:cxnSp>
        <p:nvCxnSpPr>
          <p:cNvPr id="55" name="Straight Connector 54"/>
          <p:cNvCxnSpPr/>
          <p:nvPr/>
        </p:nvCxnSpPr>
        <p:spPr>
          <a:xfrm>
            <a:off x="1879585" y="4858602"/>
            <a:ext cx="3474720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1950138" y="4747722"/>
            <a:ext cx="457200" cy="23183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2587364" y="4747722"/>
            <a:ext cx="365760" cy="23183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3251453" y="4747722"/>
            <a:ext cx="914400" cy="231834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4400190" y="4747722"/>
            <a:ext cx="731520" cy="23183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Straight Connector 59"/>
          <p:cNvCxnSpPr/>
          <p:nvPr/>
        </p:nvCxnSpPr>
        <p:spPr>
          <a:xfrm>
            <a:off x="5910630" y="4859396"/>
            <a:ext cx="3171782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 rot="10800000">
            <a:off x="8344540" y="4748516"/>
            <a:ext cx="457200" cy="23183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 rot="10800000">
            <a:off x="7978780" y="4748516"/>
            <a:ext cx="365760" cy="23183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 rot="10800000">
            <a:off x="7064380" y="4748516"/>
            <a:ext cx="914400" cy="231834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 rot="10800000">
            <a:off x="6329758" y="4748516"/>
            <a:ext cx="731520" cy="23183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5" name="Straight Connector 64"/>
          <p:cNvCxnSpPr/>
          <p:nvPr/>
        </p:nvCxnSpPr>
        <p:spPr>
          <a:xfrm>
            <a:off x="1873920" y="5436595"/>
            <a:ext cx="3474720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1944473" y="5325715"/>
            <a:ext cx="457200" cy="23183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2581699" y="5325715"/>
            <a:ext cx="365760" cy="23183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3245788" y="5325715"/>
            <a:ext cx="914400" cy="231834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4394525" y="5325715"/>
            <a:ext cx="731520" cy="23183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0" name="Straight Connector 69"/>
          <p:cNvCxnSpPr/>
          <p:nvPr/>
        </p:nvCxnSpPr>
        <p:spPr>
          <a:xfrm>
            <a:off x="5910630" y="5436595"/>
            <a:ext cx="3171782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464966" y="4605105"/>
            <a:ext cx="34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5464966" y="5183343"/>
            <a:ext cx="34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74" name="Straight Connector 73"/>
          <p:cNvCxnSpPr/>
          <p:nvPr/>
        </p:nvCxnSpPr>
        <p:spPr>
          <a:xfrm flipV="1">
            <a:off x="6228097" y="4147687"/>
            <a:ext cx="91440" cy="519117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6319537" y="4172345"/>
            <a:ext cx="91440" cy="521208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6047121" y="4672336"/>
            <a:ext cx="187325" cy="0"/>
          </a:xfrm>
          <a:prstGeom prst="line">
            <a:avLst/>
          </a:prstGeom>
          <a:ln w="38100">
            <a:solidFill>
              <a:schemeClr val="tx1"/>
            </a:solidFill>
            <a:tail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6400588" y="4666804"/>
            <a:ext cx="187325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head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7421397" y="5350841"/>
            <a:ext cx="0" cy="18288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V="1">
            <a:off x="8704500" y="4120938"/>
            <a:ext cx="91440" cy="519117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8795940" y="4145596"/>
            <a:ext cx="91440" cy="521208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8523524" y="4645587"/>
            <a:ext cx="187325" cy="0"/>
          </a:xfrm>
          <a:prstGeom prst="line">
            <a:avLst/>
          </a:prstGeom>
          <a:ln w="38100">
            <a:solidFill>
              <a:schemeClr val="tx1"/>
            </a:solidFill>
            <a:tail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8876991" y="4640055"/>
            <a:ext cx="187325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head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rot="10800000" flipV="1">
            <a:off x="6234447" y="5644988"/>
            <a:ext cx="924209" cy="742702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rot="10800000">
            <a:off x="5066095" y="5644992"/>
            <a:ext cx="1162003" cy="74270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H="1" flipV="1">
            <a:off x="7133344" y="5639458"/>
            <a:ext cx="187325" cy="0"/>
          </a:xfrm>
          <a:prstGeom prst="line">
            <a:avLst/>
          </a:prstGeom>
          <a:ln w="38100">
            <a:solidFill>
              <a:schemeClr val="tx1"/>
            </a:solidFill>
            <a:headEnd type="arrow" w="sm" len="sm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H="1" flipV="1">
            <a:off x="1949336" y="5618241"/>
            <a:ext cx="187325" cy="0"/>
          </a:xfrm>
          <a:prstGeom prst="line">
            <a:avLst/>
          </a:prstGeom>
          <a:ln w="38100">
            <a:solidFill>
              <a:schemeClr val="tx1"/>
            </a:solidFill>
            <a:headEnd type="none"/>
            <a:tail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2165398" y="5629981"/>
            <a:ext cx="2756003" cy="757709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4921401" y="5644992"/>
            <a:ext cx="2638996" cy="742698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4878769" y="5644990"/>
            <a:ext cx="187325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headEnd type="none"/>
            <a:tail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V="1">
            <a:off x="7517765" y="5624353"/>
            <a:ext cx="187325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head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TextBox 75"/>
          <p:cNvSpPr txBox="1">
            <a:spLocks noChangeArrowheads="1"/>
          </p:cNvSpPr>
          <p:nvPr/>
        </p:nvSpPr>
        <p:spPr bwMode="auto">
          <a:xfrm>
            <a:off x="7133344" y="4172345"/>
            <a:ext cx="8386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 err="1" smtClean="0">
                <a:latin typeface="Calibri" charset="0"/>
              </a:rPr>
              <a:t>Ψgene</a:t>
            </a:r>
            <a:endParaRPr lang="en-US" b="1" dirty="0">
              <a:latin typeface="Calibri" charset="0"/>
            </a:endParaRPr>
          </a:p>
        </p:txBody>
      </p:sp>
      <p:sp>
        <p:nvSpPr>
          <p:cNvPr id="93" name="Oval 92"/>
          <p:cNvSpPr/>
          <p:nvPr/>
        </p:nvSpPr>
        <p:spPr>
          <a:xfrm>
            <a:off x="7057520" y="5239166"/>
            <a:ext cx="731520" cy="731520"/>
          </a:xfrm>
          <a:prstGeom prst="ellipse">
            <a:avLst/>
          </a:prstGeom>
          <a:noFill/>
          <a:ln w="25400">
            <a:solidFill>
              <a:schemeClr val="accent5"/>
            </a:solidFill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TextBox 93"/>
          <p:cNvSpPr txBox="1"/>
          <p:nvPr/>
        </p:nvSpPr>
        <p:spPr>
          <a:xfrm>
            <a:off x="7870993" y="5533721"/>
            <a:ext cx="839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/>
                </a:solidFill>
              </a:rPr>
              <a:t>Cluster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109" name="TextBox 78"/>
          <p:cNvSpPr txBox="1">
            <a:spLocks noChangeArrowheads="1"/>
          </p:cNvSpPr>
          <p:nvPr/>
        </p:nvSpPr>
        <p:spPr bwMode="auto">
          <a:xfrm>
            <a:off x="-57364" y="4647850"/>
            <a:ext cx="17157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alibri" charset="0"/>
              </a:rPr>
              <a:t>Studied genome</a:t>
            </a:r>
            <a:endParaRPr lang="en-US" dirty="0">
              <a:latin typeface="Calibri" charset="0"/>
            </a:endParaRPr>
          </a:p>
        </p:txBody>
      </p:sp>
      <p:sp>
        <p:nvSpPr>
          <p:cNvPr id="110" name="TextBox 79"/>
          <p:cNvSpPr txBox="1">
            <a:spLocks noChangeArrowheads="1"/>
          </p:cNvSpPr>
          <p:nvPr/>
        </p:nvSpPr>
        <p:spPr bwMode="auto">
          <a:xfrm>
            <a:off x="-67689" y="5212855"/>
            <a:ext cx="19403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alibri" charset="0"/>
              </a:rPr>
              <a:t>Reference genome</a:t>
            </a:r>
            <a:endParaRPr lang="en-US" dirty="0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943</TotalTime>
  <Words>456</Words>
  <Application>Microsoft Macintosh PowerPoint</Application>
  <PresentationFormat>On-screen Show (4:3)</PresentationFormat>
  <Paragraphs>151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Applying RD and RP for Ψgene variation analysis</vt:lpstr>
      <vt:lpstr>BCLAF1</vt:lpstr>
      <vt:lpstr>CDC27</vt:lpstr>
      <vt:lpstr>CACNA1B </vt:lpstr>
      <vt:lpstr>Genotyping/discovering Ψgenes with RD</vt:lpstr>
      <vt:lpstr>C1orf170</vt:lpstr>
      <vt:lpstr>RP4-758J18.6</vt:lpstr>
      <vt:lpstr>Problems in RD for Ψgene analysis</vt:lpstr>
      <vt:lpstr>Applying RP</vt:lpstr>
      <vt:lpstr>Clustering</vt:lpstr>
      <vt:lpstr>PowerPoint Presentation</vt:lpstr>
      <vt:lpstr>PowerPoint Presentation</vt:lpstr>
      <vt:lpstr>NA12878</vt:lpstr>
      <vt:lpstr>Problems in RP for Ψgene analysis</vt:lpstr>
    </vt:vector>
  </TitlesOfParts>
  <Company>Yale univesity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Applying RD and RP for pseudogene variation analysis</dc:title>
  <dc:creator>Alexej Abyzov</dc:creator>
  <cp:lastModifiedBy>Alexej Abyzov</cp:lastModifiedBy>
  <cp:revision>51</cp:revision>
  <dcterms:created xsi:type="dcterms:W3CDTF">2011-09-23T04:52:43Z</dcterms:created>
  <dcterms:modified xsi:type="dcterms:W3CDTF">2011-10-04T16:56:57Z</dcterms:modified>
</cp:coreProperties>
</file>