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7" r:id="rId10"/>
    <p:sldId id="270" r:id="rId11"/>
    <p:sldId id="263" r:id="rId12"/>
    <p:sldId id="264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5DD3B-1D7A-9548-8871-F649E019F273}" type="datetimeFigureOut">
              <a:rPr lang="en-US" smtClean="0"/>
              <a:t>10/4/11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146AC-3F82-4543-ACF5-480C43A0B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180B-4B8D-0E41-BE58-FF171D529F3B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F9C5-F014-7C49-A7A3-3A6C141C0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Applying RD and RP for </a:t>
            </a:r>
            <a:r>
              <a:rPr lang="en-US" dirty="0" err="1" smtClean="0"/>
              <a:t>Ψgene</a:t>
            </a:r>
            <a:r>
              <a:rPr lang="en-US" dirty="0" smtClean="0"/>
              <a:t> variation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</a:t>
            </a:r>
            <a:r>
              <a:rPr lang="en-US" dirty="0" smtClean="0"/>
              <a:t>Abyzov</a:t>
            </a:r>
          </a:p>
          <a:p>
            <a:r>
              <a:rPr lang="en-US" dirty="0" smtClean="0"/>
              <a:t>October 4,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Mapping quality &gt;= 20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RPs</a:t>
            </a:r>
            <a:r>
              <a:rPr lang="en-US" dirty="0" smtClean="0"/>
              <a:t> with</a:t>
            </a:r>
          </a:p>
          <a:p>
            <a:pPr lvl="1"/>
            <a:r>
              <a:rPr lang="en-US" dirty="0" smtClean="0"/>
              <a:t>one read mapped to “–” strand in first third of a gene</a:t>
            </a:r>
          </a:p>
          <a:p>
            <a:pPr lvl="1"/>
            <a:r>
              <a:rPr lang="en-US" dirty="0" smtClean="0"/>
              <a:t>one read mapped to “+” strand in second third of a gene</a:t>
            </a:r>
          </a:p>
          <a:p>
            <a:r>
              <a:rPr lang="en-US" dirty="0" smtClean="0"/>
              <a:t>Cluster (average linkage clustering) </a:t>
            </a:r>
            <a:r>
              <a:rPr lang="en-US" dirty="0" err="1" smtClean="0"/>
              <a:t>RPs</a:t>
            </a:r>
            <a:r>
              <a:rPr lang="en-US" dirty="0" smtClean="0"/>
              <a:t> to have proper orientation and using average distance between reads as a score (max score &lt; 500)</a:t>
            </a:r>
          </a:p>
          <a:p>
            <a:r>
              <a:rPr lang="en-US" dirty="0" smtClean="0"/>
              <a:t>Report cluster with 2 </a:t>
            </a:r>
            <a:r>
              <a:rPr lang="en-US" dirty="0" err="1" smtClean="0"/>
              <a:t>RPs</a:t>
            </a:r>
            <a:r>
              <a:rPr lang="en-US" dirty="0" smtClean="0"/>
              <a:t> support on each side of insertion point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5977"/>
          <a:stretch>
            <a:fillRect/>
          </a:stretch>
        </p:blipFill>
        <p:spPr>
          <a:xfrm>
            <a:off x="337885" y="29972"/>
            <a:ext cx="8229600" cy="33401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9892" y="540384"/>
            <a:ext cx="3368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CBX3 chr7:26,241,099-26,252,974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1580543" y="540384"/>
            <a:ext cx="91440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395476" y="2108734"/>
            <a:ext cx="91440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24474" y="1740990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5’-&gt;3’ direction of mapped reads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 t="6072"/>
          <a:stretch>
            <a:fillRect/>
          </a:stretch>
        </p:blipFill>
        <p:spPr>
          <a:xfrm>
            <a:off x="337885" y="3630056"/>
            <a:ext cx="8229600" cy="32078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70876" y="3904920"/>
            <a:ext cx="295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chr15:40,853,500-40,855,000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3483819"/>
            <a:ext cx="914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20335" y="18954"/>
            <a:ext cx="2104139" cy="1740990"/>
          </a:xfrm>
          <a:prstGeom prst="ellipse">
            <a:avLst/>
          </a:prstGeom>
          <a:noFill/>
          <a:ln w="254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24872" y="1383683"/>
            <a:ext cx="1746341" cy="1355251"/>
          </a:xfrm>
          <a:prstGeom prst="ellipse">
            <a:avLst/>
          </a:prstGeom>
          <a:noFill/>
          <a:ln w="254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24474" y="4426659"/>
            <a:ext cx="914400" cy="209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289829" y="4426659"/>
            <a:ext cx="2676578" cy="1998941"/>
          </a:xfrm>
          <a:prstGeom prst="ellipse">
            <a:avLst/>
          </a:prstGeom>
          <a:noFill/>
          <a:ln w="254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94944" y="3360618"/>
            <a:ext cx="2348368" cy="1740990"/>
          </a:xfrm>
          <a:prstGeom prst="ellipse">
            <a:avLst/>
          </a:prstGeom>
          <a:noFill/>
          <a:ln w="254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5403910" y="4879213"/>
            <a:ext cx="91440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6072"/>
          <a:stretch>
            <a:fillRect/>
          </a:stretch>
        </p:blipFill>
        <p:spPr>
          <a:xfrm>
            <a:off x="337885" y="3583091"/>
            <a:ext cx="8229600" cy="32078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0696" t="10286"/>
          <a:stretch>
            <a:fillRect/>
          </a:stretch>
        </p:blipFill>
        <p:spPr>
          <a:xfrm>
            <a:off x="4830162" y="637316"/>
            <a:ext cx="4114800" cy="1597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 t="9962" r="39468"/>
          <a:stretch>
            <a:fillRect/>
          </a:stretch>
        </p:blipFill>
        <p:spPr>
          <a:xfrm>
            <a:off x="281017" y="609890"/>
            <a:ext cx="4059641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86667" y="909716"/>
            <a:ext cx="3368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CBX3 chr7:26,241,099-26,252,974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0876" y="4274252"/>
            <a:ext cx="295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chr15:40,853,500-40,855,000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V="1">
            <a:off x="2337561" y="2346968"/>
            <a:ext cx="4882804" cy="276577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35111" y="637316"/>
            <a:ext cx="5108225" cy="298340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933940" y="4931125"/>
            <a:ext cx="1323155" cy="94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836" y="0"/>
            <a:ext cx="2175769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NA12878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5768" y="113727"/>
          <a:ext cx="6896173" cy="604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758"/>
                <a:gridCol w="774700"/>
                <a:gridCol w="2012796"/>
                <a:gridCol w="1956951"/>
                <a:gridCol w="1212968"/>
              </a:tblGrid>
              <a:tr h="34215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Analysis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Gene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Insertion from</a:t>
                      </a:r>
                    </a:p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alt. assembly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Insertion from</a:t>
                      </a:r>
                      <a:r>
                        <a:rPr lang="en-US" sz="1200" baseline="0" dirty="0" smtClean="0">
                          <a:latin typeface="+mn-lt"/>
                        </a:rPr>
                        <a:t> PE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err="1" smtClean="0">
                          <a:latin typeface="+mn-lt"/>
                        </a:rPr>
                        <a:t>RD</a:t>
                      </a:r>
                      <a:r>
                        <a:rPr lang="en-US" sz="1200" baseline="-25000" dirty="0" err="1" smtClean="0">
                          <a:latin typeface="+mn-lt"/>
                        </a:rPr>
                        <a:t>exon</a:t>
                      </a:r>
                      <a:r>
                        <a:rPr lang="en-US" sz="1200" dirty="0" err="1" smtClean="0">
                          <a:latin typeface="+mn-lt"/>
                        </a:rPr>
                        <a:t>/RD</a:t>
                      </a:r>
                      <a:r>
                        <a:rPr lang="en-US" sz="1200" baseline="-25000" dirty="0" err="1" smtClean="0">
                          <a:latin typeface="+mn-lt"/>
                        </a:rPr>
                        <a:t>non-exon</a:t>
                      </a:r>
                      <a:endParaRPr lang="en-US" sz="1200" baseline="-25000" dirty="0">
                        <a:latin typeface="+mn-lt"/>
                      </a:endParaRPr>
                    </a:p>
                  </a:txBody>
                  <a:tcPr/>
                </a:tc>
              </a:tr>
              <a:tr h="283232">
                <a:tc rowSpan="1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+mn-lt"/>
                        </a:rPr>
                        <a:t>Splice-junction</a:t>
                      </a: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latin typeface="+mn-lt"/>
                        </a:rPr>
                        <a:t>mapping</a:t>
                      </a:r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CDC27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latin typeface="+mn-lt"/>
                        </a:rPr>
                        <a:t>GL000229.1:12153-</a:t>
                      </a:r>
                      <a:r>
                        <a:rPr lang="en-US" sz="1200" b="0" i="0" u="none" strike="noStrike" dirty="0" smtClean="0">
                          <a:latin typeface="+mn-lt"/>
                        </a:rPr>
                        <a:t>12290</a:t>
                      </a:r>
                    </a:p>
                    <a:p>
                      <a:pPr algn="r" fontAlgn="t"/>
                      <a:r>
                        <a:rPr lang="en-US" sz="1200" b="0" i="0" u="none" strike="noStrike" dirty="0" smtClean="0">
                          <a:latin typeface="+mn-lt"/>
                        </a:rPr>
                        <a:t>GL000220.1</a:t>
                      </a:r>
                      <a:r>
                        <a:rPr lang="en-US" sz="1200" b="0" i="0" u="none" strike="noStrike" dirty="0">
                          <a:latin typeface="+mn-lt"/>
                        </a:rPr>
                        <a:t>:139559-139655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+mn-lt"/>
                        </a:rPr>
                        <a:t>1.68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BCLAF1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Undetectable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+mn-lt"/>
                        </a:rPr>
                        <a:t>1.33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LAPTM4B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0.90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MTCH2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0.98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CBX3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chr15:40854179-40854180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+mn-lt"/>
                        </a:rPr>
                        <a:t>chr15:40854154-40854203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1.13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TMEM66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0.89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TDG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chr12:125801147-125801148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+mn-lt"/>
                        </a:rPr>
                        <a:t>chr12:125801093-125801147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+mn-lt"/>
                        </a:rPr>
                        <a:t>1.57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BOD1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0.87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CACNA1B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0.84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SKA3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+mn-lt"/>
                        </a:rPr>
                        <a:t>chr11:108585725-108585781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+mn-lt"/>
                        </a:rPr>
                        <a:t>1.46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anchor="ctr"/>
                </a:tc>
              </a:tr>
              <a:tr h="342159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+mn-lt"/>
                        </a:rPr>
                        <a:t>AP3S1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chr16:71325250-71325256</a:t>
                      </a:r>
                      <a:endParaRPr lang="en-US" sz="1200" baseline="0" dirty="0" smtClean="0">
                        <a:latin typeface="+mn-lt"/>
                      </a:endParaRPr>
                    </a:p>
                    <a:p>
                      <a:pPr algn="r"/>
                      <a:r>
                        <a:rPr lang="en-US" sz="1200" baseline="0" dirty="0" smtClean="0">
                          <a:latin typeface="+mn-lt"/>
                        </a:rPr>
                        <a:t>with additional sequence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-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+mn-lt"/>
                        </a:rPr>
                        <a:t>1.26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AC131157.1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1.00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AL590623.1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-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Too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many; gene is in </a:t>
                      </a:r>
                      <a:r>
                        <a:rPr lang="en-US" sz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centromere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2.77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RD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AL133216.2</a:t>
                      </a:r>
                      <a:endParaRPr lang="en-US" sz="1200" b="0" i="0" u="none" strike="noStrike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chr10:38793517-38793584;</a:t>
                      </a:r>
                    </a:p>
                    <a:p>
                      <a:pPr algn="r"/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gene is in </a:t>
                      </a:r>
                      <a:r>
                        <a:rPr lang="en-US" sz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centromere</a:t>
                      </a:r>
                      <a:endParaRPr lang="en-US" sz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2.96</a:t>
                      </a:r>
                      <a:endParaRPr lang="en-US" sz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TAS2R46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chr12:11208861-11209010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1.34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HNRNPC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chr6:114017450-114017539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1.21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BCL2A1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chr15:80196197-80196337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1.22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5296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AC087650.2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chr17:41381697-41381797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2.78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1155" y="4557492"/>
            <a:ext cx="7128787" cy="1689856"/>
          </a:xfrm>
          <a:prstGeom prst="rect">
            <a:avLst/>
          </a:prstGeom>
          <a:noFill/>
          <a:ln w="38100" cmpd="sng">
            <a:solidFill>
              <a:schemeClr val="accent6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RP for </a:t>
            </a:r>
            <a:r>
              <a:rPr lang="en-US" dirty="0" err="1" smtClean="0"/>
              <a:t>Ψgene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</a:t>
            </a:r>
          </a:p>
          <a:p>
            <a:pPr lvl="1"/>
            <a:r>
              <a:rPr lang="en-US" dirty="0" smtClean="0"/>
              <a:t>Relying on annotation (</a:t>
            </a:r>
            <a:r>
              <a:rPr lang="en-US" dirty="0" err="1" smtClean="0"/>
              <a:t>pseudogenized</a:t>
            </a:r>
            <a:r>
              <a:rPr lang="en-US" dirty="0" smtClean="0"/>
              <a:t> </a:t>
            </a:r>
            <a:r>
              <a:rPr lang="en-US" dirty="0" err="1" smtClean="0"/>
              <a:t>exons</a:t>
            </a:r>
            <a:r>
              <a:rPr lang="en-US" dirty="0" smtClean="0"/>
              <a:t> can be different/absent/unknown)</a:t>
            </a:r>
          </a:p>
          <a:p>
            <a:pPr lvl="1"/>
            <a:r>
              <a:rPr lang="en-US" dirty="0" smtClean="0"/>
              <a:t>Incomplete </a:t>
            </a:r>
            <a:r>
              <a:rPr lang="en-US" dirty="0" err="1" smtClean="0"/>
              <a:t>pseudogenization</a:t>
            </a:r>
            <a:endParaRPr lang="en-US" dirty="0" smtClean="0"/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Mapping reads close to </a:t>
            </a:r>
            <a:r>
              <a:rPr lang="en-US" dirty="0" err="1" smtClean="0"/>
              <a:t>exon-intron</a:t>
            </a:r>
            <a:r>
              <a:rPr lang="en-US" dirty="0" smtClean="0"/>
              <a:t> boundaries</a:t>
            </a:r>
          </a:p>
          <a:p>
            <a:pPr lvl="1"/>
            <a:r>
              <a:rPr lang="en-US" dirty="0" smtClean="0"/>
              <a:t>Repeats and existing </a:t>
            </a:r>
            <a:r>
              <a:rPr lang="en-US" dirty="0" err="1" smtClean="0"/>
              <a:t>Ψgenes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79728"/>
            <a:ext cx="8229600" cy="46359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928" y="1123351"/>
            <a:ext cx="4864608" cy="143100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32963" y="11242"/>
            <a:ext cx="3653836" cy="1143000"/>
          </a:xfrm>
        </p:spPr>
        <p:txBody>
          <a:bodyPr/>
          <a:lstStyle/>
          <a:p>
            <a:r>
              <a:rPr lang="en-US" dirty="0" smtClean="0"/>
              <a:t>BCLAF1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9052" y="319852"/>
            <a:ext cx="2241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RD</a:t>
            </a:r>
            <a:r>
              <a:rPr lang="en-US" baseline="-25000" dirty="0" err="1" smtClean="0"/>
              <a:t>exon</a:t>
            </a:r>
            <a:r>
              <a:rPr lang="en-US" dirty="0" err="1" smtClean="0"/>
              <a:t>/RF</a:t>
            </a:r>
            <a:r>
              <a:rPr lang="en-US" baseline="-25000" dirty="0" err="1" smtClean="0"/>
              <a:t>non-exon</a:t>
            </a:r>
            <a:r>
              <a:rPr lang="en-US" dirty="0" smtClean="0"/>
              <a:t>=1.33,</a:t>
            </a:r>
          </a:p>
          <a:p>
            <a:r>
              <a:rPr lang="en-US" dirty="0"/>
              <a:t>w</a:t>
            </a:r>
            <a:r>
              <a:rPr lang="en-US" dirty="0" smtClean="0"/>
              <a:t>hile expected ~2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022" y="-227448"/>
            <a:ext cx="285776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CDC27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16327"/>
            <a:ext cx="8229600" cy="46861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184" y="785753"/>
            <a:ext cx="6126480" cy="1400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536" y="45019"/>
            <a:ext cx="2241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RD</a:t>
            </a:r>
            <a:r>
              <a:rPr lang="en-US" baseline="-25000" dirty="0" err="1" smtClean="0"/>
              <a:t>exon</a:t>
            </a:r>
            <a:r>
              <a:rPr lang="en-US" dirty="0" err="1" smtClean="0"/>
              <a:t>/RF</a:t>
            </a:r>
            <a:r>
              <a:rPr lang="en-US" baseline="-25000" dirty="0" err="1" smtClean="0"/>
              <a:t>non-exon</a:t>
            </a:r>
            <a:r>
              <a:rPr lang="en-US" dirty="0" smtClean="0"/>
              <a:t>=1.68,</a:t>
            </a:r>
          </a:p>
          <a:p>
            <a:r>
              <a:rPr lang="en-US" dirty="0"/>
              <a:t>w</a:t>
            </a:r>
            <a:r>
              <a:rPr lang="en-US" dirty="0" smtClean="0"/>
              <a:t>hile expected &gt;10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7514"/>
            <a:ext cx="8229600" cy="4767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32" y="1070788"/>
            <a:ext cx="7315200" cy="1987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536" y="45019"/>
            <a:ext cx="2254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RD</a:t>
            </a:r>
            <a:r>
              <a:rPr lang="en-US" baseline="-25000" dirty="0" err="1" smtClean="0"/>
              <a:t>exon</a:t>
            </a:r>
            <a:r>
              <a:rPr lang="en-US" dirty="0" smtClean="0"/>
              <a:t>/</a:t>
            </a:r>
            <a:r>
              <a:rPr lang="en-US" dirty="0" err="1" smtClean="0"/>
              <a:t>RF</a:t>
            </a:r>
            <a:r>
              <a:rPr lang="en-US" baseline="-25000" dirty="0" err="1" smtClean="0"/>
              <a:t>non</a:t>
            </a:r>
            <a:r>
              <a:rPr lang="en-US" baseline="-25000" dirty="0" smtClean="0"/>
              <a:t>-exon</a:t>
            </a:r>
            <a:r>
              <a:rPr lang="en-US" dirty="0" smtClean="0"/>
              <a:t>=</a:t>
            </a:r>
            <a:r>
              <a:rPr lang="en-US" dirty="0" smtClean="0"/>
              <a:t>0.84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hile expected </a:t>
            </a:r>
            <a:r>
              <a:rPr lang="en-US" dirty="0"/>
              <a:t>~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58617" y="-109840"/>
            <a:ext cx="3104197" cy="1143000"/>
          </a:xfrm>
        </p:spPr>
        <p:txBody>
          <a:bodyPr/>
          <a:lstStyle/>
          <a:p>
            <a:r>
              <a:rPr lang="en-US" dirty="0" smtClean="0"/>
              <a:t>CACNA1B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20815" y="3440668"/>
            <a:ext cx="1784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Unknown </a:t>
            </a:r>
            <a:r>
              <a:rPr lang="en-US" dirty="0" err="1" smtClean="0">
                <a:solidFill>
                  <a:srgbClr val="FF0000"/>
                </a:solidFill>
              </a:rPr>
              <a:t>exons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674519" y="3640666"/>
            <a:ext cx="1665111" cy="16274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>
            <a:off x="5105754" y="3625334"/>
            <a:ext cx="3031653" cy="3916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Genotyping/discovering</a:t>
            </a:r>
            <a:br>
              <a:rPr lang="en-US" dirty="0" smtClean="0"/>
            </a:br>
            <a:r>
              <a:rPr lang="en-US" dirty="0" err="1" smtClean="0"/>
              <a:t>Ψgenes</a:t>
            </a:r>
            <a:r>
              <a:rPr lang="en-US" dirty="0" smtClean="0"/>
              <a:t> with RD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6096"/>
            <a:ext cx="8229600" cy="47839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51289" y="2085285"/>
            <a:ext cx="137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NA12878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98148" y="3762963"/>
            <a:ext cx="5145852" cy="2822222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C1orf170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86868"/>
            <a:ext cx="8229600" cy="46778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0222" y="2180075"/>
            <a:ext cx="197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Intron</a:t>
            </a:r>
            <a:r>
              <a:rPr lang="en-US" dirty="0" smtClean="0"/>
              <a:t> is deleted or</a:t>
            </a:r>
          </a:p>
          <a:p>
            <a:r>
              <a:rPr lang="en-US" dirty="0" err="1" smtClean="0"/>
              <a:t>misannotated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RP4-758J18.6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5050"/>
            <a:ext cx="8229600" cy="4700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0222" y="2180075"/>
            <a:ext cx="197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Intron</a:t>
            </a:r>
            <a:r>
              <a:rPr lang="en-US" dirty="0" smtClean="0"/>
              <a:t> is deleted or</a:t>
            </a:r>
          </a:p>
          <a:p>
            <a:r>
              <a:rPr lang="en-US" dirty="0" err="1" smtClean="0"/>
              <a:t>misannotated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RD for </a:t>
            </a:r>
            <a:r>
              <a:rPr lang="en-US" dirty="0" err="1" smtClean="0"/>
              <a:t>Ψgene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</a:t>
            </a:r>
          </a:p>
          <a:p>
            <a:pPr lvl="1"/>
            <a:r>
              <a:rPr lang="en-US" dirty="0" smtClean="0"/>
              <a:t>Relying on annotation (</a:t>
            </a:r>
            <a:r>
              <a:rPr lang="en-US" dirty="0" err="1" smtClean="0"/>
              <a:t>pseudogenized</a:t>
            </a:r>
            <a:r>
              <a:rPr lang="en-US" dirty="0" smtClean="0"/>
              <a:t> </a:t>
            </a:r>
            <a:r>
              <a:rPr lang="en-US" dirty="0" err="1" smtClean="0"/>
              <a:t>exons</a:t>
            </a:r>
            <a:r>
              <a:rPr lang="en-US" dirty="0" smtClean="0"/>
              <a:t> can be different/absent/unknown)</a:t>
            </a:r>
          </a:p>
          <a:p>
            <a:pPr lvl="1"/>
            <a:r>
              <a:rPr lang="en-US" dirty="0" smtClean="0"/>
              <a:t>SV/</a:t>
            </a:r>
            <a:r>
              <a:rPr lang="en-US" dirty="0" err="1" smtClean="0"/>
              <a:t>deletion(s</a:t>
            </a:r>
            <a:r>
              <a:rPr lang="en-US" dirty="0" smtClean="0"/>
              <a:t>) in </a:t>
            </a:r>
            <a:r>
              <a:rPr lang="en-US" dirty="0" err="1" smtClean="0"/>
              <a:t>introns</a:t>
            </a:r>
            <a:endParaRPr lang="en-US" dirty="0" smtClean="0"/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Mapping reads close to </a:t>
            </a:r>
            <a:r>
              <a:rPr lang="en-US" dirty="0" err="1" smtClean="0"/>
              <a:t>exon-intron</a:t>
            </a:r>
            <a:r>
              <a:rPr lang="en-US" dirty="0" smtClean="0"/>
              <a:t> boundaries</a:t>
            </a:r>
          </a:p>
          <a:p>
            <a:pPr lvl="1"/>
            <a:r>
              <a:rPr lang="en-US" dirty="0" smtClean="0"/>
              <a:t>Difficulty in correcting for GC/AT sequencing bias</a:t>
            </a:r>
          </a:p>
          <a:p>
            <a:pPr lvl="1"/>
            <a:r>
              <a:rPr lang="en-US" dirty="0" smtClean="0"/>
              <a:t>Repeats and existing </a:t>
            </a:r>
            <a:r>
              <a:rPr lang="en-US" dirty="0" err="1" smtClean="0"/>
              <a:t>Ψgenes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2" name="TextBox 75"/>
          <p:cNvSpPr txBox="1">
            <a:spLocks noChangeArrowheads="1"/>
          </p:cNvSpPr>
          <p:nvPr/>
        </p:nvSpPr>
        <p:spPr bwMode="auto">
          <a:xfrm>
            <a:off x="2975870" y="1574320"/>
            <a:ext cx="688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Gene</a:t>
            </a:r>
            <a:endParaRPr lang="en-US" b="1" dirty="0">
              <a:latin typeface="Calibri" charset="0"/>
            </a:endParaRPr>
          </a:p>
        </p:txBody>
      </p:sp>
      <p:sp>
        <p:nvSpPr>
          <p:cNvPr id="71744" name="TextBox 78"/>
          <p:cNvSpPr txBox="1">
            <a:spLocks noChangeArrowheads="1"/>
          </p:cNvSpPr>
          <p:nvPr/>
        </p:nvSpPr>
        <p:spPr bwMode="auto">
          <a:xfrm>
            <a:off x="-67689" y="2042439"/>
            <a:ext cx="1715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Studied genome</a:t>
            </a:r>
            <a:endParaRPr lang="en-US" dirty="0">
              <a:latin typeface="Calibri" charset="0"/>
            </a:endParaRPr>
          </a:p>
        </p:txBody>
      </p:sp>
      <p:sp>
        <p:nvSpPr>
          <p:cNvPr id="71745" name="TextBox 79"/>
          <p:cNvSpPr txBox="1">
            <a:spLocks noChangeArrowheads="1"/>
          </p:cNvSpPr>
          <p:nvPr/>
        </p:nvSpPr>
        <p:spPr bwMode="auto">
          <a:xfrm>
            <a:off x="-78014" y="2607444"/>
            <a:ext cx="1940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 genome</a:t>
            </a:r>
            <a:endParaRPr lang="en-US" dirty="0">
              <a:latin typeface="Calibri" charset="0"/>
            </a:endParaRPr>
          </a:p>
        </p:txBody>
      </p:sp>
      <p:sp>
        <p:nvSpPr>
          <p:cNvPr id="71758" name="TextBox 99"/>
          <p:cNvSpPr txBox="1">
            <a:spLocks noChangeArrowheads="1"/>
          </p:cNvSpPr>
          <p:nvPr/>
        </p:nvSpPr>
        <p:spPr bwMode="auto">
          <a:xfrm>
            <a:off x="368317" y="2912139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sp>
        <p:nvSpPr>
          <p:cNvPr id="71768" name="TextBox 117"/>
          <p:cNvSpPr txBox="1">
            <a:spLocks noChangeArrowheads="1"/>
          </p:cNvSpPr>
          <p:nvPr/>
        </p:nvSpPr>
        <p:spPr bwMode="auto">
          <a:xfrm>
            <a:off x="283733" y="1818216"/>
            <a:ext cx="1417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631499" y="1818216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631499" y="2912139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285" name="Straight Connector 284"/>
          <p:cNvCxnSpPr/>
          <p:nvPr/>
        </p:nvCxnSpPr>
        <p:spPr>
          <a:xfrm>
            <a:off x="1922217" y="2260577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1992770" y="2149697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2629996" y="2149697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3294085" y="2149697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4442822" y="2149697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Straight Connector 304"/>
          <p:cNvCxnSpPr/>
          <p:nvPr/>
        </p:nvCxnSpPr>
        <p:spPr>
          <a:xfrm>
            <a:off x="5953262" y="2261371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6372390" y="2150491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6829590" y="2150491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7195350" y="2150491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8112852" y="2150491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1916552" y="2838570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1987105" y="2727690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ectangle 323"/>
          <p:cNvSpPr/>
          <p:nvPr/>
        </p:nvSpPr>
        <p:spPr>
          <a:xfrm>
            <a:off x="2624331" y="2727690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/>
        </p:nvSpPr>
        <p:spPr>
          <a:xfrm>
            <a:off x="3288420" y="2727690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/>
          <p:nvPr/>
        </p:nvSpPr>
        <p:spPr>
          <a:xfrm>
            <a:off x="4437157" y="2727690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7" name="Straight Connector 326"/>
          <p:cNvCxnSpPr/>
          <p:nvPr/>
        </p:nvCxnSpPr>
        <p:spPr>
          <a:xfrm>
            <a:off x="5953262" y="2838570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4" name="TextBox 343"/>
          <p:cNvSpPr txBox="1"/>
          <p:nvPr/>
        </p:nvSpPr>
        <p:spPr>
          <a:xfrm>
            <a:off x="5507598" y="200708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6" name="TextBox 345"/>
          <p:cNvSpPr txBox="1"/>
          <p:nvPr/>
        </p:nvSpPr>
        <p:spPr>
          <a:xfrm>
            <a:off x="5507598" y="2585318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78" name="Straight Connector 377"/>
          <p:cNvCxnSpPr/>
          <p:nvPr/>
        </p:nvCxnSpPr>
        <p:spPr>
          <a:xfrm flipV="1">
            <a:off x="6270729" y="1549662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6362169" y="1574320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6089753" y="2074311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6443220" y="2068779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7464029" y="2752816"/>
            <a:ext cx="0" cy="1828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/>
          <p:nvPr/>
        </p:nvCxnSpPr>
        <p:spPr>
          <a:xfrm flipV="1">
            <a:off x="8747132" y="1522913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>
            <a:off x="8838572" y="1547571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>
            <a:off x="8566156" y="2047562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>
            <a:off x="8919623" y="2042030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 rot="10800000" flipV="1">
            <a:off x="4637437" y="3046965"/>
            <a:ext cx="2563847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 rot="10800000">
            <a:off x="2179596" y="3046965"/>
            <a:ext cx="2457841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H="1" flipV="1">
            <a:off x="7175976" y="3041433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 flipH="1" flipV="1">
            <a:off x="1991968" y="3020216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5108672" y="3046965"/>
            <a:ext cx="1363893" cy="49277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6439236" y="3018533"/>
            <a:ext cx="113155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flipV="1">
            <a:off x="4921401" y="3046965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/>
          <p:cNvCxnSpPr/>
          <p:nvPr/>
        </p:nvCxnSpPr>
        <p:spPr>
          <a:xfrm flipV="1">
            <a:off x="7560397" y="3026328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9" name="TextBox 75"/>
          <p:cNvSpPr txBox="1">
            <a:spLocks noChangeArrowheads="1"/>
          </p:cNvSpPr>
          <p:nvPr/>
        </p:nvSpPr>
        <p:spPr bwMode="auto">
          <a:xfrm>
            <a:off x="7175976" y="1574320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Calibri" charset="0"/>
              </a:rPr>
              <a:t>Ψgene</a:t>
            </a:r>
            <a:endParaRPr lang="en-US" b="1" dirty="0">
              <a:latin typeface="Calibri" charset="0"/>
            </a:endParaRPr>
          </a:p>
        </p:txBody>
      </p:sp>
      <p:sp>
        <p:nvSpPr>
          <p:cNvPr id="441" name="Oval 440"/>
          <p:cNvSpPr/>
          <p:nvPr/>
        </p:nvSpPr>
        <p:spPr>
          <a:xfrm>
            <a:off x="7100152" y="2641141"/>
            <a:ext cx="731520" cy="731520"/>
          </a:xfrm>
          <a:prstGeom prst="ellipse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TextBox 443"/>
          <p:cNvSpPr txBox="1"/>
          <p:nvPr/>
        </p:nvSpPr>
        <p:spPr>
          <a:xfrm>
            <a:off x="7913625" y="2935696"/>
            <a:ext cx="83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Cluster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RP</a:t>
            </a:r>
            <a:endParaRPr lang="en-US" dirty="0"/>
          </a:p>
        </p:txBody>
      </p:sp>
      <p:sp>
        <p:nvSpPr>
          <p:cNvPr id="50" name="TextBox 75"/>
          <p:cNvSpPr txBox="1">
            <a:spLocks noChangeArrowheads="1"/>
          </p:cNvSpPr>
          <p:nvPr/>
        </p:nvSpPr>
        <p:spPr bwMode="auto">
          <a:xfrm>
            <a:off x="2933238" y="4172345"/>
            <a:ext cx="688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Gene</a:t>
            </a:r>
            <a:endParaRPr lang="en-US" b="1" dirty="0">
              <a:latin typeface="Calibri" charset="0"/>
            </a:endParaRPr>
          </a:p>
        </p:txBody>
      </p:sp>
      <p:sp>
        <p:nvSpPr>
          <p:cNvPr id="51" name="TextBox 99"/>
          <p:cNvSpPr txBox="1">
            <a:spLocks noChangeArrowheads="1"/>
          </p:cNvSpPr>
          <p:nvPr/>
        </p:nvSpPr>
        <p:spPr bwMode="auto">
          <a:xfrm>
            <a:off x="325685" y="5510164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sp>
        <p:nvSpPr>
          <p:cNvPr id="52" name="TextBox 117"/>
          <p:cNvSpPr txBox="1">
            <a:spLocks noChangeArrowheads="1"/>
          </p:cNvSpPr>
          <p:nvPr/>
        </p:nvSpPr>
        <p:spPr bwMode="auto">
          <a:xfrm>
            <a:off x="241101" y="4416241"/>
            <a:ext cx="1417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88867" y="4416241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88867" y="5510164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1879585" y="4858602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950138" y="4747722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587364" y="4747722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251453" y="4747722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400190" y="4747722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5910630" y="4859396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 rot="10800000">
            <a:off x="8344540" y="4748516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10800000">
            <a:off x="7978780" y="4748516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10800000">
            <a:off x="7064380" y="4748516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0800000">
            <a:off x="6329758" y="4748516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1873920" y="5436595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944473" y="5325715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81699" y="5325715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245788" y="5325715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394525" y="5325715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5910630" y="5436595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464966" y="4605105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464966" y="518334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228097" y="4147687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319537" y="4172345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47121" y="4672336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400588" y="4666804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421397" y="5350841"/>
            <a:ext cx="0" cy="1828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704500" y="4120938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795940" y="4145596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523524" y="4645587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876991" y="4640055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6234447" y="5644988"/>
            <a:ext cx="924209" cy="74270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>
            <a:off x="5066095" y="5644992"/>
            <a:ext cx="1162003" cy="74270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7133344" y="5639458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1949336" y="5618241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65398" y="5629981"/>
            <a:ext cx="2756003" cy="75770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921401" y="5644992"/>
            <a:ext cx="2638996" cy="74269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878769" y="5644990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517765" y="5624353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75"/>
          <p:cNvSpPr txBox="1">
            <a:spLocks noChangeArrowheads="1"/>
          </p:cNvSpPr>
          <p:nvPr/>
        </p:nvSpPr>
        <p:spPr bwMode="auto">
          <a:xfrm>
            <a:off x="7133344" y="4172345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Calibri" charset="0"/>
              </a:rPr>
              <a:t>Ψgene</a:t>
            </a:r>
            <a:endParaRPr lang="en-US" b="1" dirty="0">
              <a:latin typeface="Calibri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7057520" y="5239166"/>
            <a:ext cx="731520" cy="731520"/>
          </a:xfrm>
          <a:prstGeom prst="ellipse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7870993" y="5533721"/>
            <a:ext cx="83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Cluster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09" name="TextBox 78"/>
          <p:cNvSpPr txBox="1">
            <a:spLocks noChangeArrowheads="1"/>
          </p:cNvSpPr>
          <p:nvPr/>
        </p:nvSpPr>
        <p:spPr bwMode="auto">
          <a:xfrm>
            <a:off x="-57364" y="4647850"/>
            <a:ext cx="1715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Studied genome</a:t>
            </a:r>
            <a:endParaRPr lang="en-US" dirty="0">
              <a:latin typeface="Calibri" charset="0"/>
            </a:endParaRPr>
          </a:p>
        </p:txBody>
      </p:sp>
      <p:sp>
        <p:nvSpPr>
          <p:cNvPr id="110" name="TextBox 79"/>
          <p:cNvSpPr txBox="1">
            <a:spLocks noChangeArrowheads="1"/>
          </p:cNvSpPr>
          <p:nvPr/>
        </p:nvSpPr>
        <p:spPr bwMode="auto">
          <a:xfrm>
            <a:off x="-67689" y="5212855"/>
            <a:ext cx="1940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 genome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456</Words>
  <Application>Microsoft Macintosh PowerPoint</Application>
  <PresentationFormat>On-screen Show (4:3)</PresentationFormat>
  <Paragraphs>151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Applying RD and RP for Ψgene variation analysis</vt:lpstr>
      <vt:lpstr>BCLAF1</vt:lpstr>
      <vt:lpstr>CDC27</vt:lpstr>
      <vt:lpstr>CACNA1B </vt:lpstr>
      <vt:lpstr>Genotyping/discovering Ψgenes with RD</vt:lpstr>
      <vt:lpstr>C1orf170</vt:lpstr>
      <vt:lpstr>RP4-758J18.6</vt:lpstr>
      <vt:lpstr>Problems in RD for Ψgene analysis</vt:lpstr>
      <vt:lpstr>Applying RP</vt:lpstr>
      <vt:lpstr>Clustering</vt:lpstr>
      <vt:lpstr>PowerPoint Presentation</vt:lpstr>
      <vt:lpstr>PowerPoint Presentation</vt:lpstr>
      <vt:lpstr>NA12878</vt:lpstr>
      <vt:lpstr>Problems in RP for Ψgene analysis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RD and RP for pseudogene variation analysis</dc:title>
  <dc:creator>Alexej Abyzov</dc:creator>
  <cp:lastModifiedBy>Alexej Abyzov</cp:lastModifiedBy>
  <cp:revision>51</cp:revision>
  <dcterms:created xsi:type="dcterms:W3CDTF">2011-09-23T04:52:43Z</dcterms:created>
  <dcterms:modified xsi:type="dcterms:W3CDTF">2011-10-04T16:56:57Z</dcterms:modified>
</cp:coreProperties>
</file>