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32D71-8DCD-4EF0-A728-26D17DEDAAEA}" type="datetimeFigureOut">
              <a:rPr lang="en-US" smtClean="0"/>
              <a:t>9/30/2011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5CF02-21B8-4818-A70E-6EE4913D08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Joel’s SNPs in motifs rho 0.00194 </a:t>
            </a:r>
            <a:r>
              <a:rPr lang="en-US" dirty="0" err="1" smtClean="0"/>
              <a:t>pval</a:t>
            </a:r>
            <a:r>
              <a:rPr lang="en-US" dirty="0" smtClean="0"/>
              <a:t> = 0.7256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D5CF02-21B8-4818-A70E-6EE4913D08D8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55D5-9504-45A9-ABF3-FE452521F9B0}" type="datetimeFigureOut">
              <a:rPr lang="en-US" smtClean="0"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3A9B-2FDE-41F9-AE66-79851C6B94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55D5-9504-45A9-ABF3-FE452521F9B0}" type="datetimeFigureOut">
              <a:rPr lang="en-US" smtClean="0"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3A9B-2FDE-41F9-AE66-79851C6B94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55D5-9504-45A9-ABF3-FE452521F9B0}" type="datetimeFigureOut">
              <a:rPr lang="en-US" smtClean="0"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3A9B-2FDE-41F9-AE66-79851C6B94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55D5-9504-45A9-ABF3-FE452521F9B0}" type="datetimeFigureOut">
              <a:rPr lang="en-US" smtClean="0"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3A9B-2FDE-41F9-AE66-79851C6B94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55D5-9504-45A9-ABF3-FE452521F9B0}" type="datetimeFigureOut">
              <a:rPr lang="en-US" smtClean="0"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3A9B-2FDE-41F9-AE66-79851C6B94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55D5-9504-45A9-ABF3-FE452521F9B0}" type="datetimeFigureOut">
              <a:rPr lang="en-US" smtClean="0"/>
              <a:t>9/29/2011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3A9B-2FDE-41F9-AE66-79851C6B94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55D5-9504-45A9-ABF3-FE452521F9B0}" type="datetimeFigureOut">
              <a:rPr lang="en-US" smtClean="0"/>
              <a:t>9/29/2011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3A9B-2FDE-41F9-AE66-79851C6B94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55D5-9504-45A9-ABF3-FE452521F9B0}" type="datetimeFigureOut">
              <a:rPr lang="en-US" smtClean="0"/>
              <a:t>9/29/2011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3A9B-2FDE-41F9-AE66-79851C6B94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55D5-9504-45A9-ABF3-FE452521F9B0}" type="datetimeFigureOut">
              <a:rPr lang="en-US" smtClean="0"/>
              <a:t>9/29/2011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3A9B-2FDE-41F9-AE66-79851C6B94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55D5-9504-45A9-ABF3-FE452521F9B0}" type="datetimeFigureOut">
              <a:rPr lang="en-US" smtClean="0"/>
              <a:t>9/29/2011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3A9B-2FDE-41F9-AE66-79851C6B94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B55D5-9504-45A9-ABF3-FE452521F9B0}" type="datetimeFigureOut">
              <a:rPr lang="en-US" smtClean="0"/>
              <a:t>9/29/2011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3A9B-2FDE-41F9-AE66-79851C6B94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B55D5-9504-45A9-ABF3-FE452521F9B0}" type="datetimeFigureOut">
              <a:rPr lang="en-US" smtClean="0"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03A9B-2FDE-41F9-AE66-79851C6B94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ncVar</a:t>
            </a:r>
            <a:r>
              <a:rPr lang="en-US" dirty="0" smtClean="0"/>
              <a:t> II </a:t>
            </a:r>
            <a:r>
              <a:rPr lang="en-US" smtClean="0"/>
              <a:t>– allele-specific SNPs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GenomeAnnot</a:t>
            </a:r>
            <a:endParaRPr lang="en-US" dirty="0" smtClean="0"/>
          </a:p>
          <a:p>
            <a:r>
              <a:rPr lang="en-US" dirty="0" smtClean="0"/>
              <a:t>Jieming</a:t>
            </a:r>
          </a:p>
          <a:p>
            <a:r>
              <a:rPr lang="en-US" dirty="0" smtClean="0"/>
              <a:t>30</a:t>
            </a:r>
            <a:r>
              <a:rPr lang="en-US" baseline="30000" dirty="0" smtClean="0"/>
              <a:t>th</a:t>
            </a:r>
            <a:r>
              <a:rPr lang="en-US" dirty="0" smtClean="0"/>
              <a:t> Sept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en-US" dirty="0" smtClean="0"/>
              <a:t>Wants to see if variations in DNA binding sites, motifs and non-coding RNAs at allele-specific sites are disruptive.</a:t>
            </a:r>
            <a:br>
              <a:rPr lang="en-US" dirty="0" smtClean="0"/>
            </a:br>
            <a:endParaRPr lang="en-US" dirty="0" smtClean="0">
              <a:sym typeface="Wingdings" pitchFamily="2" charset="2"/>
            </a:endParaRPr>
          </a:p>
          <a:p>
            <a:pPr marL="514350" indent="-514350"/>
            <a:r>
              <a:rPr lang="en-US" dirty="0" smtClean="0">
                <a:sym typeface="Wingdings" pitchFamily="2" charset="2"/>
              </a:rPr>
              <a:t>Initial hypothesis: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SNPs causing more allele-specific effects tend to be under more negative selection.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SNPs in DNA binding sites and motifs (</a:t>
            </a:r>
            <a:r>
              <a:rPr lang="en-US" dirty="0" err="1" smtClean="0"/>
              <a:t>ChIPseq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Polymorphic 1KG CEU SNPs in </a:t>
            </a:r>
            <a:r>
              <a:rPr lang="en-US" sz="2400" dirty="0" err="1" smtClean="0"/>
              <a:t>Pouya’s</a:t>
            </a:r>
            <a:r>
              <a:rPr lang="en-US" sz="2400" dirty="0" smtClean="0"/>
              <a:t> motifs and are found in </a:t>
            </a:r>
            <a:r>
              <a:rPr lang="en-US" sz="2400" dirty="0" err="1" smtClean="0"/>
              <a:t>Arif’s</a:t>
            </a:r>
            <a:r>
              <a:rPr lang="en-US" sz="2400" dirty="0" smtClean="0"/>
              <a:t> data</a:t>
            </a:r>
            <a:r>
              <a:rPr lang="zh-CN" altLang="en-US" sz="2400" dirty="0" smtClean="0"/>
              <a:t> </a:t>
            </a:r>
            <a:r>
              <a:rPr lang="en-US" sz="2400" dirty="0" smtClean="0"/>
              <a:t>for NA12878</a:t>
            </a:r>
            <a:r>
              <a:rPr lang="en-US" sz="2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Polymorphic 1KG CEU SNPs found in Joel’s data (genome-wide SNPs that are found in peaks) for </a:t>
            </a:r>
            <a:r>
              <a:rPr lang="en-US" sz="2400" dirty="0" smtClean="0"/>
              <a:t>NA12878</a:t>
            </a:r>
            <a:r>
              <a:rPr lang="en-US" sz="2400" dirty="0"/>
              <a:t>.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Polymorphic 1KG CEU SNPs found in Joel’s data (allele-specific SNPs, p-value ≤ 0.05) </a:t>
            </a:r>
            <a:r>
              <a:rPr lang="en-US" sz="2400" dirty="0" smtClean="0"/>
              <a:t>for NA12878.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Polymorphic 1KG CEU SNPs found in Joel’s data (allele-specific SNPs, p-value ≤ 0.1) for NA12878.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5029200"/>
            <a:ext cx="56388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5410200"/>
            <a:ext cx="56388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5800" y="5943600"/>
            <a:ext cx="56388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981200" y="4953000"/>
            <a:ext cx="0" cy="152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276600" y="4953000"/>
            <a:ext cx="0" cy="152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334000" y="4953000"/>
            <a:ext cx="0" cy="152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295400" y="5257800"/>
            <a:ext cx="1219200" cy="22860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267200" y="5257800"/>
            <a:ext cx="1219200" cy="2286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85800" y="6096000"/>
            <a:ext cx="56388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981200" y="6019800"/>
            <a:ext cx="0" cy="152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34000" y="5867400"/>
            <a:ext cx="0" cy="152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6019800"/>
            <a:ext cx="0" cy="152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276600" y="6019800"/>
            <a:ext cx="0" cy="152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1600200" y="5562600"/>
            <a:ext cx="1066800" cy="304800"/>
          </a:xfrm>
          <a:custGeom>
            <a:avLst/>
            <a:gdLst>
              <a:gd name="connsiteX0" fmla="*/ 0 w 701963"/>
              <a:gd name="connsiteY0" fmla="*/ 660400 h 660400"/>
              <a:gd name="connsiteX1" fmla="*/ 180109 w 701963"/>
              <a:gd name="connsiteY1" fmla="*/ 480291 h 660400"/>
              <a:gd name="connsiteX2" fmla="*/ 263236 w 701963"/>
              <a:gd name="connsiteY2" fmla="*/ 230909 h 660400"/>
              <a:gd name="connsiteX3" fmla="*/ 332509 w 701963"/>
              <a:gd name="connsiteY3" fmla="*/ 78509 h 660400"/>
              <a:gd name="connsiteX4" fmla="*/ 443345 w 701963"/>
              <a:gd name="connsiteY4" fmla="*/ 50800 h 660400"/>
              <a:gd name="connsiteX5" fmla="*/ 554181 w 701963"/>
              <a:gd name="connsiteY5" fmla="*/ 383309 h 660400"/>
              <a:gd name="connsiteX6" fmla="*/ 609600 w 701963"/>
              <a:gd name="connsiteY6" fmla="*/ 521854 h 660400"/>
              <a:gd name="connsiteX7" fmla="*/ 692727 w 701963"/>
              <a:gd name="connsiteY7" fmla="*/ 632691 h 660400"/>
              <a:gd name="connsiteX8" fmla="*/ 665018 w 701963"/>
              <a:gd name="connsiteY8" fmla="*/ 618836 h 6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1963" h="660400">
                <a:moveTo>
                  <a:pt x="0" y="660400"/>
                </a:moveTo>
                <a:cubicBezTo>
                  <a:pt x="68118" y="606136"/>
                  <a:pt x="136236" y="551873"/>
                  <a:pt x="180109" y="480291"/>
                </a:cubicBezTo>
                <a:cubicBezTo>
                  <a:pt x="223982" y="408709"/>
                  <a:pt x="237836" y="297873"/>
                  <a:pt x="263236" y="230909"/>
                </a:cubicBezTo>
                <a:cubicBezTo>
                  <a:pt x="288636" y="163945"/>
                  <a:pt x="302491" y="108527"/>
                  <a:pt x="332509" y="78509"/>
                </a:cubicBezTo>
                <a:cubicBezTo>
                  <a:pt x="362527" y="48491"/>
                  <a:pt x="406400" y="0"/>
                  <a:pt x="443345" y="50800"/>
                </a:cubicBezTo>
                <a:cubicBezTo>
                  <a:pt x="480290" y="101600"/>
                  <a:pt x="526472" y="304800"/>
                  <a:pt x="554181" y="383309"/>
                </a:cubicBezTo>
                <a:cubicBezTo>
                  <a:pt x="581890" y="461818"/>
                  <a:pt x="586509" y="480290"/>
                  <a:pt x="609600" y="521854"/>
                </a:cubicBezTo>
                <a:cubicBezTo>
                  <a:pt x="632691" y="563418"/>
                  <a:pt x="683491" y="616527"/>
                  <a:pt x="692727" y="632691"/>
                </a:cubicBezTo>
                <a:cubicBezTo>
                  <a:pt x="701963" y="648855"/>
                  <a:pt x="683490" y="633845"/>
                  <a:pt x="665018" y="618836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572000" y="5562600"/>
            <a:ext cx="1066800" cy="304800"/>
          </a:xfrm>
          <a:custGeom>
            <a:avLst/>
            <a:gdLst>
              <a:gd name="connsiteX0" fmla="*/ 0 w 701963"/>
              <a:gd name="connsiteY0" fmla="*/ 660400 h 660400"/>
              <a:gd name="connsiteX1" fmla="*/ 180109 w 701963"/>
              <a:gd name="connsiteY1" fmla="*/ 480291 h 660400"/>
              <a:gd name="connsiteX2" fmla="*/ 263236 w 701963"/>
              <a:gd name="connsiteY2" fmla="*/ 230909 h 660400"/>
              <a:gd name="connsiteX3" fmla="*/ 332509 w 701963"/>
              <a:gd name="connsiteY3" fmla="*/ 78509 h 660400"/>
              <a:gd name="connsiteX4" fmla="*/ 443345 w 701963"/>
              <a:gd name="connsiteY4" fmla="*/ 50800 h 660400"/>
              <a:gd name="connsiteX5" fmla="*/ 554181 w 701963"/>
              <a:gd name="connsiteY5" fmla="*/ 383309 h 660400"/>
              <a:gd name="connsiteX6" fmla="*/ 609600 w 701963"/>
              <a:gd name="connsiteY6" fmla="*/ 521854 h 660400"/>
              <a:gd name="connsiteX7" fmla="*/ 692727 w 701963"/>
              <a:gd name="connsiteY7" fmla="*/ 632691 h 660400"/>
              <a:gd name="connsiteX8" fmla="*/ 665018 w 701963"/>
              <a:gd name="connsiteY8" fmla="*/ 618836 h 6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1963" h="660400">
                <a:moveTo>
                  <a:pt x="0" y="660400"/>
                </a:moveTo>
                <a:cubicBezTo>
                  <a:pt x="68118" y="606136"/>
                  <a:pt x="136236" y="551873"/>
                  <a:pt x="180109" y="480291"/>
                </a:cubicBezTo>
                <a:cubicBezTo>
                  <a:pt x="223982" y="408709"/>
                  <a:pt x="237836" y="297873"/>
                  <a:pt x="263236" y="230909"/>
                </a:cubicBezTo>
                <a:cubicBezTo>
                  <a:pt x="288636" y="163945"/>
                  <a:pt x="302491" y="108527"/>
                  <a:pt x="332509" y="78509"/>
                </a:cubicBezTo>
                <a:cubicBezTo>
                  <a:pt x="362527" y="48491"/>
                  <a:pt x="406400" y="0"/>
                  <a:pt x="443345" y="50800"/>
                </a:cubicBezTo>
                <a:cubicBezTo>
                  <a:pt x="480290" y="101600"/>
                  <a:pt x="526472" y="304800"/>
                  <a:pt x="554181" y="383309"/>
                </a:cubicBezTo>
                <a:cubicBezTo>
                  <a:pt x="581890" y="461818"/>
                  <a:pt x="586509" y="480290"/>
                  <a:pt x="609600" y="521854"/>
                </a:cubicBezTo>
                <a:cubicBezTo>
                  <a:pt x="632691" y="563418"/>
                  <a:pt x="683491" y="616527"/>
                  <a:pt x="692727" y="632691"/>
                </a:cubicBezTo>
                <a:cubicBezTo>
                  <a:pt x="701963" y="648855"/>
                  <a:pt x="683490" y="633845"/>
                  <a:pt x="665018" y="618836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 flipV="1">
            <a:off x="4572000" y="6172200"/>
            <a:ext cx="1066800" cy="152400"/>
          </a:xfrm>
          <a:custGeom>
            <a:avLst/>
            <a:gdLst>
              <a:gd name="connsiteX0" fmla="*/ 0 w 701963"/>
              <a:gd name="connsiteY0" fmla="*/ 660400 h 660400"/>
              <a:gd name="connsiteX1" fmla="*/ 180109 w 701963"/>
              <a:gd name="connsiteY1" fmla="*/ 480291 h 660400"/>
              <a:gd name="connsiteX2" fmla="*/ 263236 w 701963"/>
              <a:gd name="connsiteY2" fmla="*/ 230909 h 660400"/>
              <a:gd name="connsiteX3" fmla="*/ 332509 w 701963"/>
              <a:gd name="connsiteY3" fmla="*/ 78509 h 660400"/>
              <a:gd name="connsiteX4" fmla="*/ 443345 w 701963"/>
              <a:gd name="connsiteY4" fmla="*/ 50800 h 660400"/>
              <a:gd name="connsiteX5" fmla="*/ 554181 w 701963"/>
              <a:gd name="connsiteY5" fmla="*/ 383309 h 660400"/>
              <a:gd name="connsiteX6" fmla="*/ 609600 w 701963"/>
              <a:gd name="connsiteY6" fmla="*/ 521854 h 660400"/>
              <a:gd name="connsiteX7" fmla="*/ 692727 w 701963"/>
              <a:gd name="connsiteY7" fmla="*/ 632691 h 660400"/>
              <a:gd name="connsiteX8" fmla="*/ 665018 w 701963"/>
              <a:gd name="connsiteY8" fmla="*/ 618836 h 6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1963" h="660400">
                <a:moveTo>
                  <a:pt x="0" y="660400"/>
                </a:moveTo>
                <a:cubicBezTo>
                  <a:pt x="68118" y="606136"/>
                  <a:pt x="136236" y="551873"/>
                  <a:pt x="180109" y="480291"/>
                </a:cubicBezTo>
                <a:cubicBezTo>
                  <a:pt x="223982" y="408709"/>
                  <a:pt x="237836" y="297873"/>
                  <a:pt x="263236" y="230909"/>
                </a:cubicBezTo>
                <a:cubicBezTo>
                  <a:pt x="288636" y="163945"/>
                  <a:pt x="302491" y="108527"/>
                  <a:pt x="332509" y="78509"/>
                </a:cubicBezTo>
                <a:cubicBezTo>
                  <a:pt x="362527" y="48491"/>
                  <a:pt x="406400" y="0"/>
                  <a:pt x="443345" y="50800"/>
                </a:cubicBezTo>
                <a:cubicBezTo>
                  <a:pt x="480290" y="101600"/>
                  <a:pt x="526472" y="304800"/>
                  <a:pt x="554181" y="383309"/>
                </a:cubicBezTo>
                <a:cubicBezTo>
                  <a:pt x="581890" y="461818"/>
                  <a:pt x="586509" y="480290"/>
                  <a:pt x="609600" y="521854"/>
                </a:cubicBezTo>
                <a:cubicBezTo>
                  <a:pt x="632691" y="563418"/>
                  <a:pt x="683491" y="616527"/>
                  <a:pt x="692727" y="632691"/>
                </a:cubicBezTo>
                <a:cubicBezTo>
                  <a:pt x="701963" y="648855"/>
                  <a:pt x="683490" y="633845"/>
                  <a:pt x="665018" y="618836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 flipV="1">
            <a:off x="3048000" y="6172200"/>
            <a:ext cx="1066800" cy="304800"/>
          </a:xfrm>
          <a:custGeom>
            <a:avLst/>
            <a:gdLst>
              <a:gd name="connsiteX0" fmla="*/ 0 w 701963"/>
              <a:gd name="connsiteY0" fmla="*/ 660400 h 660400"/>
              <a:gd name="connsiteX1" fmla="*/ 180109 w 701963"/>
              <a:gd name="connsiteY1" fmla="*/ 480291 h 660400"/>
              <a:gd name="connsiteX2" fmla="*/ 263236 w 701963"/>
              <a:gd name="connsiteY2" fmla="*/ 230909 h 660400"/>
              <a:gd name="connsiteX3" fmla="*/ 332509 w 701963"/>
              <a:gd name="connsiteY3" fmla="*/ 78509 h 660400"/>
              <a:gd name="connsiteX4" fmla="*/ 443345 w 701963"/>
              <a:gd name="connsiteY4" fmla="*/ 50800 h 660400"/>
              <a:gd name="connsiteX5" fmla="*/ 554181 w 701963"/>
              <a:gd name="connsiteY5" fmla="*/ 383309 h 660400"/>
              <a:gd name="connsiteX6" fmla="*/ 609600 w 701963"/>
              <a:gd name="connsiteY6" fmla="*/ 521854 h 660400"/>
              <a:gd name="connsiteX7" fmla="*/ 692727 w 701963"/>
              <a:gd name="connsiteY7" fmla="*/ 632691 h 660400"/>
              <a:gd name="connsiteX8" fmla="*/ 665018 w 701963"/>
              <a:gd name="connsiteY8" fmla="*/ 618836 h 6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01963" h="660400">
                <a:moveTo>
                  <a:pt x="0" y="660400"/>
                </a:moveTo>
                <a:cubicBezTo>
                  <a:pt x="68118" y="606136"/>
                  <a:pt x="136236" y="551873"/>
                  <a:pt x="180109" y="480291"/>
                </a:cubicBezTo>
                <a:cubicBezTo>
                  <a:pt x="223982" y="408709"/>
                  <a:pt x="237836" y="297873"/>
                  <a:pt x="263236" y="230909"/>
                </a:cubicBezTo>
                <a:cubicBezTo>
                  <a:pt x="288636" y="163945"/>
                  <a:pt x="302491" y="108527"/>
                  <a:pt x="332509" y="78509"/>
                </a:cubicBezTo>
                <a:cubicBezTo>
                  <a:pt x="362527" y="48491"/>
                  <a:pt x="406400" y="0"/>
                  <a:pt x="443345" y="50800"/>
                </a:cubicBezTo>
                <a:cubicBezTo>
                  <a:pt x="480290" y="101600"/>
                  <a:pt x="526472" y="304800"/>
                  <a:pt x="554181" y="383309"/>
                </a:cubicBezTo>
                <a:cubicBezTo>
                  <a:pt x="581890" y="461818"/>
                  <a:pt x="586509" y="480290"/>
                  <a:pt x="609600" y="521854"/>
                </a:cubicBezTo>
                <a:cubicBezTo>
                  <a:pt x="632691" y="563418"/>
                  <a:pt x="683491" y="616527"/>
                  <a:pt x="692727" y="632691"/>
                </a:cubicBezTo>
                <a:cubicBezTo>
                  <a:pt x="701963" y="648855"/>
                  <a:pt x="683490" y="633845"/>
                  <a:pt x="665018" y="618836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AFhistWithPopBackground_joelinmotifs.png"/>
          <p:cNvPicPr>
            <a:picLocks noChangeAspect="1"/>
          </p:cNvPicPr>
          <p:nvPr/>
        </p:nvPicPr>
        <p:blipFill>
          <a:blip r:embed="rId2" cstate="print"/>
          <a:srcRect l="7500" t="5292" r="7500" b="3573"/>
          <a:stretch>
            <a:fillRect/>
          </a:stretch>
        </p:blipFill>
        <p:spPr>
          <a:xfrm>
            <a:off x="228600" y="152400"/>
            <a:ext cx="8686800" cy="6705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AFhistWithPopBackground_joelinmotifs_withPop.png"/>
          <p:cNvPicPr>
            <a:picLocks noChangeAspect="1"/>
          </p:cNvPicPr>
          <p:nvPr/>
        </p:nvPicPr>
        <p:blipFill>
          <a:blip r:embed="rId2" cstate="print"/>
          <a:srcRect l="7500" t="3573" r="7500" b="3572"/>
          <a:stretch>
            <a:fillRect/>
          </a:stretch>
        </p:blipFill>
        <p:spPr>
          <a:xfrm>
            <a:off x="228600" y="0"/>
            <a:ext cx="89154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Spearman’s rho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P-value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SNPs-in-motifs-in-</a:t>
                      </a:r>
                      <a:r>
                        <a:rPr lang="en-US" dirty="0" err="1" smtClean="0"/>
                        <a:t>Arif’s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SymPval</a:t>
                      </a:r>
                      <a:r>
                        <a:rPr lang="en-US" dirty="0" smtClean="0"/>
                        <a:t> (Joel’s)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0.0736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0.05615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Heterozygosity</a:t>
                      </a:r>
                      <a:r>
                        <a:rPr lang="en-US" dirty="0" smtClean="0"/>
                        <a:t>  2*DAF*(1-DAF)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SymPval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0.001165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Joel’s GW SNPs with 1KG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SymPval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-0.0036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0.03842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Heterozygosity</a:t>
                      </a:r>
                      <a:r>
                        <a:rPr lang="en-US" dirty="0" smtClean="0"/>
                        <a:t>  2*DAF*(1-DAF)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SymPval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0.000954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0.5835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165</Words>
  <Application>Microsoft Office PowerPoint</Application>
  <PresentationFormat>On-screen Show (4:3)</PresentationFormat>
  <Paragraphs>37</Paragraphs>
  <Slides>6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ncVar II – allele-specific SNPs</vt:lpstr>
      <vt:lpstr>Slide 2</vt:lpstr>
      <vt:lpstr>SNPs in DNA binding sites and motifs (ChIPseq)</vt:lpstr>
      <vt:lpstr>Slide 4</vt:lpstr>
      <vt:lpstr>Slide 5</vt:lpstr>
      <vt:lpstr>Correlations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ncVar II</dc:title>
  <dc:creator>JM</dc:creator>
  <cp:lastModifiedBy>JM</cp:lastModifiedBy>
  <cp:revision>92</cp:revision>
  <dcterms:created xsi:type="dcterms:W3CDTF">2011-09-30T01:15:11Z</dcterms:created>
  <dcterms:modified xsi:type="dcterms:W3CDTF">2011-09-30T13:14:20Z</dcterms:modified>
</cp:coreProperties>
</file>