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1"/>
  </p:sldMasterIdLst>
  <p:notesMasterIdLst>
    <p:notesMasterId r:id="rId42"/>
  </p:notesMasterIdLst>
  <p:handoutMasterIdLst>
    <p:handoutMasterId r:id="rId43"/>
  </p:handoutMasterIdLst>
  <p:sldIdLst>
    <p:sldId id="256" r:id="rId2"/>
    <p:sldId id="257" r:id="rId3"/>
    <p:sldId id="291" r:id="rId4"/>
    <p:sldId id="259" r:id="rId5"/>
    <p:sldId id="261" r:id="rId6"/>
    <p:sldId id="262" r:id="rId7"/>
    <p:sldId id="292" r:id="rId8"/>
    <p:sldId id="293" r:id="rId9"/>
    <p:sldId id="295" r:id="rId10"/>
    <p:sldId id="294" r:id="rId11"/>
    <p:sldId id="265" r:id="rId12"/>
    <p:sldId id="296" r:id="rId13"/>
    <p:sldId id="297" r:id="rId14"/>
    <p:sldId id="266" r:id="rId15"/>
    <p:sldId id="270" r:id="rId16"/>
    <p:sldId id="299" r:id="rId17"/>
    <p:sldId id="298" r:id="rId18"/>
    <p:sldId id="290" r:id="rId19"/>
    <p:sldId id="268" r:id="rId20"/>
    <p:sldId id="300" r:id="rId21"/>
    <p:sldId id="272" r:id="rId22"/>
    <p:sldId id="302" r:id="rId23"/>
    <p:sldId id="273" r:id="rId24"/>
    <p:sldId id="303" r:id="rId25"/>
    <p:sldId id="276" r:id="rId26"/>
    <p:sldId id="304" r:id="rId27"/>
    <p:sldId id="305" r:id="rId28"/>
    <p:sldId id="307" r:id="rId29"/>
    <p:sldId id="309" r:id="rId30"/>
    <p:sldId id="306" r:id="rId31"/>
    <p:sldId id="287" r:id="rId32"/>
    <p:sldId id="308" r:id="rId33"/>
    <p:sldId id="310" r:id="rId34"/>
    <p:sldId id="311" r:id="rId35"/>
    <p:sldId id="312" r:id="rId36"/>
    <p:sldId id="313" r:id="rId37"/>
    <p:sldId id="314" r:id="rId38"/>
    <p:sldId id="315" r:id="rId39"/>
    <p:sldId id="316" r:id="rId40"/>
    <p:sldId id="284" r:id="rId4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39" d="100"/>
          <a:sy n="139" d="100"/>
        </p:scale>
        <p:origin x="-1576"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viewProps" Target="viewProps.xml"/><Relationship Id="rId47" Type="http://schemas.openxmlformats.org/officeDocument/2006/relationships/theme" Target="theme/theme1.xml"/><Relationship Id="rId48"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notesMaster" Target="notesMasters/notesMaster1.xml"/><Relationship Id="rId43" Type="http://schemas.openxmlformats.org/officeDocument/2006/relationships/handoutMaster" Target="handoutMasters/handoutMaster1.xml"/><Relationship Id="rId44" Type="http://schemas.openxmlformats.org/officeDocument/2006/relationships/printerSettings" Target="printerSettings/printerSettings1.bin"/><Relationship Id="rId4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EF607B4-0B40-8745-B1B4-B039783B11DA}" type="datetimeFigureOut">
              <a:rPr lang="en-US" smtClean="0"/>
              <a:t>9/13/11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ED890A9-F0B5-6048-85E2-9EFE4E0AAF16}" type="slidenum">
              <a:rPr lang="en-US" smtClean="0"/>
              <a:t>‹#›</a:t>
            </a:fld>
            <a:endParaRPr lang="en-US"/>
          </a:p>
        </p:txBody>
      </p:sp>
    </p:spTree>
    <p:extLst>
      <p:ext uri="{BB962C8B-B14F-4D97-AF65-F5344CB8AC3E}">
        <p14:creationId xmlns:p14="http://schemas.microsoft.com/office/powerpoint/2010/main" val="30692874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561777-CF47-4844-9456-C986A6CA7092}" type="datetimeFigureOut">
              <a:rPr lang="en-US" smtClean="0"/>
              <a:t>9/13/11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CB5343-9DEA-4F46-8B5B-3B60C9A06D0B}" type="slidenum">
              <a:rPr lang="en-US" smtClean="0"/>
              <a:t>‹#›</a:t>
            </a:fld>
            <a:endParaRPr lang="en-US"/>
          </a:p>
        </p:txBody>
      </p:sp>
    </p:spTree>
    <p:extLst>
      <p:ext uri="{BB962C8B-B14F-4D97-AF65-F5344CB8AC3E}">
        <p14:creationId xmlns:p14="http://schemas.microsoft.com/office/powerpoint/2010/main" val="76210591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Good afternoon, and welcome to my </a:t>
            </a:r>
            <a:r>
              <a:rPr lang="en-US" dirty="0" smtClean="0"/>
              <a:t>group meeting presentation</a:t>
            </a:r>
            <a:r>
              <a:rPr lang="en-US" baseline="0" dirty="0" smtClean="0"/>
              <a:t> on my qualifying research, which covers </a:t>
            </a:r>
            <a:r>
              <a:rPr lang="en-US" baseline="0" dirty="0" smtClean="0"/>
              <a:t>a network biology approach to cancer involving two new ideas: cancer disruption networks, and </a:t>
            </a:r>
            <a:r>
              <a:rPr lang="en-US" baseline="0" dirty="0" err="1" smtClean="0"/>
              <a:t>dysregulated</a:t>
            </a:r>
            <a:r>
              <a:rPr lang="en-US" baseline="0" dirty="0" smtClean="0"/>
              <a:t> </a:t>
            </a:r>
            <a:r>
              <a:rPr lang="en-US" baseline="0" dirty="0" err="1" smtClean="0"/>
              <a:t>subnetwork</a:t>
            </a:r>
            <a:r>
              <a:rPr lang="en-US" baseline="0" dirty="0" smtClean="0"/>
              <a:t> markers.</a:t>
            </a:r>
            <a:endParaRPr lang="en-US" dirty="0"/>
          </a:p>
        </p:txBody>
      </p:sp>
      <p:sp>
        <p:nvSpPr>
          <p:cNvPr id="4" name="Slide Number Placeholder 3"/>
          <p:cNvSpPr>
            <a:spLocks noGrp="1"/>
          </p:cNvSpPr>
          <p:nvPr>
            <p:ph type="sldNum" sz="quarter" idx="10"/>
          </p:nvPr>
        </p:nvSpPr>
        <p:spPr/>
        <p:txBody>
          <a:bodyPr/>
          <a:lstStyle/>
          <a:p>
            <a:fld id="{42CB5343-9DEA-4F46-8B5B-3B60C9A06D0B}" type="slidenum">
              <a:rPr lang="en-US" smtClean="0"/>
              <a:t>0</a:t>
            </a:fld>
            <a:endParaRPr lang="en-US"/>
          </a:p>
        </p:txBody>
      </p:sp>
    </p:spTree>
    <p:extLst>
      <p:ext uri="{BB962C8B-B14F-4D97-AF65-F5344CB8AC3E}">
        <p14:creationId xmlns:p14="http://schemas.microsoft.com/office/powerpoint/2010/main" val="7206771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I’m going to describe Cancer</a:t>
            </a:r>
            <a:r>
              <a:rPr lang="en-US" baseline="0" dirty="0" smtClean="0"/>
              <a:t> Disruption Networks in detail.</a:t>
            </a:r>
            <a:endParaRPr lang="en-US" dirty="0"/>
          </a:p>
        </p:txBody>
      </p:sp>
      <p:sp>
        <p:nvSpPr>
          <p:cNvPr id="4" name="Slide Number Placeholder 3"/>
          <p:cNvSpPr>
            <a:spLocks noGrp="1"/>
          </p:cNvSpPr>
          <p:nvPr>
            <p:ph type="sldNum" sz="quarter" idx="10"/>
          </p:nvPr>
        </p:nvSpPr>
        <p:spPr/>
        <p:txBody>
          <a:bodyPr/>
          <a:lstStyle/>
          <a:p>
            <a:fld id="{42CB5343-9DEA-4F46-8B5B-3B60C9A06D0B}" type="slidenum">
              <a:rPr lang="en-US" smtClean="0"/>
              <a:t>9</a:t>
            </a:fld>
            <a:endParaRPr lang="en-US"/>
          </a:p>
        </p:txBody>
      </p:sp>
    </p:spTree>
    <p:extLst>
      <p:ext uri="{BB962C8B-B14F-4D97-AF65-F5344CB8AC3E}">
        <p14:creationId xmlns:p14="http://schemas.microsoft.com/office/powerpoint/2010/main" val="39294170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Cancer disruption networks represent a combination of existing PPI, regulatory, and </a:t>
            </a:r>
            <a:r>
              <a:rPr lang="en-US" dirty="0" err="1" smtClean="0"/>
              <a:t>miRNA</a:t>
            </a:r>
            <a:r>
              <a:rPr lang="en-US" baseline="0" dirty="0" smtClean="0"/>
              <a:t> networks. For this research, the most current curated data on each of these types of interactions will be collected. I plan to extract PPI data from the Human Protein Reference Database. Regulatory data will come from the Encyclopedia of DNA Elements’ </a:t>
            </a:r>
            <a:r>
              <a:rPr lang="en-US" baseline="0" dirty="0" err="1" smtClean="0"/>
              <a:t>ChIP-seq</a:t>
            </a:r>
            <a:r>
              <a:rPr lang="en-US" baseline="0" dirty="0" smtClean="0"/>
              <a:t> experiments</a:t>
            </a:r>
            <a:r>
              <a:rPr lang="en-US" baseline="0" dirty="0" smtClean="0"/>
              <a:t>. Finally</a:t>
            </a:r>
            <a:r>
              <a:rPr lang="en-US" baseline="0" dirty="0" smtClean="0"/>
              <a:t>, </a:t>
            </a:r>
            <a:r>
              <a:rPr lang="en-US" baseline="0" dirty="0" err="1" smtClean="0"/>
              <a:t>miRNA</a:t>
            </a:r>
            <a:r>
              <a:rPr lang="en-US" baseline="0" dirty="0" smtClean="0"/>
              <a:t> data will be derived from the </a:t>
            </a:r>
            <a:r>
              <a:rPr lang="en-US" baseline="0" dirty="0" err="1" smtClean="0"/>
              <a:t>microRNA.org</a:t>
            </a:r>
            <a:r>
              <a:rPr lang="en-US" baseline="0" dirty="0" smtClean="0"/>
              <a:t> database, which maintains target data for some eleven hundred </a:t>
            </a:r>
            <a:r>
              <a:rPr lang="en-US" baseline="0" dirty="0" err="1" smtClean="0"/>
              <a:t>miRNAs</a:t>
            </a:r>
            <a:r>
              <a:rPr lang="en-US" baseline="0" dirty="0" smtClean="0"/>
              <a:t>. The nodes and edges of the source networks give rise to the types of nodes and edges that will be used in a CDN. Node types include genes, transcription factor binding sites, or </a:t>
            </a:r>
            <a:r>
              <a:rPr lang="en-US" baseline="0" dirty="0" err="1" smtClean="0"/>
              <a:t>TFBSes</a:t>
            </a:r>
            <a:r>
              <a:rPr lang="en-US" baseline="0" dirty="0" smtClean="0"/>
              <a:t>, and </a:t>
            </a:r>
            <a:r>
              <a:rPr lang="en-US" baseline="0" dirty="0" err="1" smtClean="0"/>
              <a:t>miRNA</a:t>
            </a:r>
            <a:r>
              <a:rPr lang="en-US" baseline="0" dirty="0" smtClean="0"/>
              <a:t>. Edges connect genes whose protein products physically interact, transcription factors and their binding sites, </a:t>
            </a:r>
            <a:r>
              <a:rPr lang="en-US" baseline="0" dirty="0" err="1" smtClean="0"/>
              <a:t>miRNA</a:t>
            </a:r>
            <a:r>
              <a:rPr lang="en-US" baseline="0" dirty="0" smtClean="0"/>
              <a:t> and the genes they regulate, and binding sites and the genes they control.</a:t>
            </a:r>
            <a:endParaRPr lang="en-US" dirty="0"/>
          </a:p>
        </p:txBody>
      </p:sp>
      <p:sp>
        <p:nvSpPr>
          <p:cNvPr id="4" name="Slide Number Placeholder 3"/>
          <p:cNvSpPr>
            <a:spLocks noGrp="1"/>
          </p:cNvSpPr>
          <p:nvPr>
            <p:ph type="sldNum" sz="quarter" idx="10"/>
          </p:nvPr>
        </p:nvSpPr>
        <p:spPr/>
        <p:txBody>
          <a:bodyPr/>
          <a:lstStyle/>
          <a:p>
            <a:fld id="{42CB5343-9DEA-4F46-8B5B-3B60C9A06D0B}" type="slidenum">
              <a:rPr lang="en-US" smtClean="0"/>
              <a:t>10</a:t>
            </a:fld>
            <a:endParaRPr lang="en-US"/>
          </a:p>
        </p:txBody>
      </p:sp>
    </p:spTree>
    <p:extLst>
      <p:ext uri="{BB962C8B-B14F-4D97-AF65-F5344CB8AC3E}">
        <p14:creationId xmlns:p14="http://schemas.microsoft.com/office/powerpoint/2010/main" val="14828699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what we’ve just seen is the structure that</a:t>
            </a:r>
            <a:r>
              <a:rPr lang="en-US" baseline="0" dirty="0" smtClean="0"/>
              <a:t> all CDNs will use. The node attributes, however, will contain information on a specific type of cancer, therefore we must create a separate CDN instance for each cancer we want to investigate. For some cancer type </a:t>
            </a:r>
            <a:r>
              <a:rPr lang="en-US" i="1" baseline="0" dirty="0" smtClean="0"/>
              <a:t>c</a:t>
            </a:r>
            <a:r>
              <a:rPr lang="en-US" baseline="0" dirty="0" smtClean="0"/>
              <a:t> for which we’re constructing a CDN, we will add mutation and expression data for the genes and other elements that the CDN nodes correspond to. This data will be derived from microarray and sequencing data available from the Cancer Genome Atlas, or TCGA. Human cancers with the requisite data currently available in TCGA span these </a:t>
            </a:r>
            <a:r>
              <a:rPr lang="en-US" b="1" baseline="0" dirty="0" smtClean="0"/>
              <a:t>[indicate on slide]</a:t>
            </a:r>
            <a:r>
              <a:rPr lang="en-US" baseline="0" dirty="0" smtClean="0"/>
              <a:t> 7 cancer types.</a:t>
            </a:r>
            <a:endParaRPr lang="en-US" dirty="0"/>
          </a:p>
        </p:txBody>
      </p:sp>
      <p:sp>
        <p:nvSpPr>
          <p:cNvPr id="4" name="Slide Number Placeholder 3"/>
          <p:cNvSpPr>
            <a:spLocks noGrp="1"/>
          </p:cNvSpPr>
          <p:nvPr>
            <p:ph type="sldNum" sz="quarter" idx="10"/>
          </p:nvPr>
        </p:nvSpPr>
        <p:spPr/>
        <p:txBody>
          <a:bodyPr/>
          <a:lstStyle/>
          <a:p>
            <a:fld id="{42CB5343-9DEA-4F46-8B5B-3B60C9A06D0B}" type="slidenum">
              <a:rPr lang="en-US" smtClean="0"/>
              <a:t>11</a:t>
            </a:fld>
            <a:endParaRPr lang="en-US"/>
          </a:p>
        </p:txBody>
      </p:sp>
    </p:spTree>
    <p:extLst>
      <p:ext uri="{BB962C8B-B14F-4D97-AF65-F5344CB8AC3E}">
        <p14:creationId xmlns:p14="http://schemas.microsoft.com/office/powerpoint/2010/main" val="6284465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a:t>
            </a:r>
            <a:r>
              <a:rPr lang="en-US" baseline="0" dirty="0" smtClean="0"/>
              <a:t> all the mutations in this data will be useful for understanding the functional disruptions of cancer. Some mutations will drive cancer progression, hence these are called “drivers”. Other mutations just happen to be along for the ride, and hence are “passenger” mutations. To ensure subsequent analyses can find something useful with the mutation data, we first need to filter out the passenger mutations. Several characteristics can be used for determining which mutations drive cancer, including the mutation domain’s functional importance, the evolutionary selective pressure on the mutation domain, and whether the mutation results in a synonymous or </a:t>
            </a:r>
            <a:r>
              <a:rPr lang="en-US" baseline="0" dirty="0" err="1" smtClean="0"/>
              <a:t>nonsynonymous</a:t>
            </a:r>
            <a:r>
              <a:rPr lang="en-US" baseline="0" dirty="0" smtClean="0"/>
              <a:t> change. These criteria will be used to score each mutation, where mutations more likely to be drivers will receive a higher score. The optimal score cutoff will be determined by testing this scoring scheme on a synthetic set of driver and passenger mutations, and calibrating the score to produce the best possible separation between drivers and passengers. [from 2009 study on somatic mutations in cancer; </a:t>
            </a:r>
            <a:r>
              <a:rPr lang="en-US" baseline="0" dirty="0" err="1" smtClean="0"/>
              <a:t>Parmigiani</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42CB5343-9DEA-4F46-8B5B-3B60C9A06D0B}" type="slidenum">
              <a:rPr lang="en-US" smtClean="0"/>
              <a:t>12</a:t>
            </a:fld>
            <a:endParaRPr lang="en-US"/>
          </a:p>
        </p:txBody>
      </p:sp>
    </p:spTree>
    <p:extLst>
      <p:ext uri="{BB962C8B-B14F-4D97-AF65-F5344CB8AC3E}">
        <p14:creationId xmlns:p14="http://schemas.microsoft.com/office/powerpoint/2010/main" val="2267103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Here</a:t>
            </a:r>
            <a:r>
              <a:rPr lang="en-US" b="0" baseline="0" dirty="0" smtClean="0"/>
              <a:t> is an example CDN I created with six nodes. The CDN tells us what genomic elements interact with each other, and gives us the features of each element in cancer </a:t>
            </a:r>
            <a:r>
              <a:rPr lang="en-US" b="0" i="1" baseline="0" dirty="0" smtClean="0"/>
              <a:t>c</a:t>
            </a:r>
            <a:r>
              <a:rPr lang="en-US" b="0" i="0" baseline="0" dirty="0" smtClean="0"/>
              <a:t>. Each node type, which includes genes, </a:t>
            </a:r>
            <a:r>
              <a:rPr lang="en-US" b="0" i="0" baseline="0" dirty="0" err="1" smtClean="0"/>
              <a:t>TFBSes</a:t>
            </a:r>
            <a:r>
              <a:rPr lang="en-US" b="0" i="0" baseline="0" dirty="0" smtClean="0"/>
              <a:t>, and </a:t>
            </a:r>
            <a:r>
              <a:rPr lang="en-US" b="0" i="0" baseline="0" dirty="0" err="1" smtClean="0"/>
              <a:t>miRNA</a:t>
            </a:r>
            <a:r>
              <a:rPr lang="en-US" b="0" i="0" baseline="0" dirty="0" smtClean="0"/>
              <a:t>, have a list of the driver mutations found in their genome sequences. Each mutation is defined by the genome coordinates where it starts and ends. For transcribed elements, which include genes and </a:t>
            </a:r>
            <a:r>
              <a:rPr lang="en-US" b="0" i="0" baseline="0" dirty="0" err="1" smtClean="0"/>
              <a:t>miRNA</a:t>
            </a:r>
            <a:r>
              <a:rPr lang="en-US" b="0" i="0" baseline="0" dirty="0" smtClean="0"/>
              <a:t>, expression attributes are also included. These </a:t>
            </a:r>
            <a:r>
              <a:rPr lang="en-US" b="0" i="0" baseline="0" dirty="0" err="1" smtClean="0"/>
              <a:t>atttributes</a:t>
            </a:r>
            <a:r>
              <a:rPr lang="en-US" b="0" i="0" baseline="0" dirty="0" smtClean="0"/>
              <a:t> cover the average expression in normal, healthy tissue, and expression in each subtype of cancer </a:t>
            </a:r>
            <a:r>
              <a:rPr lang="en-US" b="0" i="1" baseline="0" dirty="0" smtClean="0"/>
              <a:t>c</a:t>
            </a:r>
            <a:r>
              <a:rPr lang="en-US" b="0" i="0" baseline="0" dirty="0" smtClean="0"/>
              <a:t>. This reflects the fact that mutation and expression patterns can vary between subtypes.</a:t>
            </a:r>
            <a:endParaRPr lang="en-US" b="0" dirty="0"/>
          </a:p>
        </p:txBody>
      </p:sp>
      <p:sp>
        <p:nvSpPr>
          <p:cNvPr id="4" name="Slide Number Placeholder 3"/>
          <p:cNvSpPr>
            <a:spLocks noGrp="1"/>
          </p:cNvSpPr>
          <p:nvPr>
            <p:ph type="sldNum" sz="quarter" idx="10"/>
          </p:nvPr>
        </p:nvSpPr>
        <p:spPr/>
        <p:txBody>
          <a:bodyPr/>
          <a:lstStyle/>
          <a:p>
            <a:fld id="{42CB5343-9DEA-4F46-8B5B-3B60C9A06D0B}" type="slidenum">
              <a:rPr lang="en-US" smtClean="0"/>
              <a:t>13</a:t>
            </a:fld>
            <a:endParaRPr lang="en-US"/>
          </a:p>
        </p:txBody>
      </p:sp>
    </p:spTree>
    <p:extLst>
      <p:ext uri="{BB962C8B-B14F-4D97-AF65-F5344CB8AC3E}">
        <p14:creationId xmlns:p14="http://schemas.microsoft.com/office/powerpoint/2010/main" val="3886161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data in TCGA doesn’t indicate the subtype membership of each sample, so we will have to cluster the samples ourselves. The term subtype is meant here to be a set of samples with the same mutation data and expression values across genes and other functional elements. This clustering will be done with a tight clustering algorithm proposed by Tseng and Wong. Development of this algorithm was motivated by the fact that clustering of biological samples with traditional clustering algorithms often produces heterogeneous clusters because of outliers. Tight clustering compensates for this phenomenon by running </a:t>
            </a:r>
            <a:r>
              <a:rPr lang="en-US" i="1" baseline="0" dirty="0" smtClean="0"/>
              <a:t>k</a:t>
            </a:r>
            <a:r>
              <a:rPr lang="en-US" i="0" baseline="0" dirty="0" smtClean="0"/>
              <a:t>-means over a range of cluster quantities, and selecting only the most stable clusters for the final result. </a:t>
            </a:r>
            <a:r>
              <a:rPr lang="en-US" sz="1200" kern="1200" dirty="0" smtClean="0">
                <a:solidFill>
                  <a:schemeClr val="tx1"/>
                </a:solidFill>
                <a:effectLst/>
                <a:latin typeface="+mn-lt"/>
                <a:ea typeface="+mn-ea"/>
                <a:cs typeface="+mn-cs"/>
              </a:rPr>
              <a:t>Tseng and Wong noted that tight clustering could produce different results based on the choice of random seed in the resampling phase. We will improve upon the original method by running the procedure for a range of random resampling seeds, and looking for cluster stability across this range of random seeds, in addition to a range of cluster quantities </a:t>
            </a:r>
            <a:r>
              <a:rPr lang="en-US" sz="1200" i="1" kern="1200" dirty="0" smtClean="0">
                <a:solidFill>
                  <a:schemeClr val="tx1"/>
                </a:solidFill>
                <a:effectLst/>
                <a:latin typeface="+mn-lt"/>
                <a:ea typeface="+mn-ea"/>
                <a:cs typeface="+mn-cs"/>
              </a:rPr>
              <a:t>k</a:t>
            </a:r>
            <a:r>
              <a:rPr lang="en-US" sz="1200" kern="1200" dirty="0" smtClean="0">
                <a:solidFill>
                  <a:schemeClr val="tx1"/>
                </a:solidFill>
                <a:effectLst/>
                <a:latin typeface="+mn-lt"/>
                <a:ea typeface="+mn-ea"/>
                <a:cs typeface="+mn-cs"/>
              </a:rPr>
              <a:t>.</a:t>
            </a:r>
            <a:r>
              <a:rPr lang="en-US" dirty="0" smtClean="0">
                <a:effectLst/>
              </a:rPr>
              <a:t> </a:t>
            </a:r>
            <a:endParaRPr lang="en-US" dirty="0"/>
          </a:p>
        </p:txBody>
      </p:sp>
      <p:sp>
        <p:nvSpPr>
          <p:cNvPr id="4" name="Slide Number Placeholder 3"/>
          <p:cNvSpPr>
            <a:spLocks noGrp="1"/>
          </p:cNvSpPr>
          <p:nvPr>
            <p:ph type="sldNum" sz="quarter" idx="10"/>
          </p:nvPr>
        </p:nvSpPr>
        <p:spPr/>
        <p:txBody>
          <a:bodyPr/>
          <a:lstStyle/>
          <a:p>
            <a:fld id="{42CB5343-9DEA-4F46-8B5B-3B60C9A06D0B}" type="slidenum">
              <a:rPr lang="en-US" smtClean="0"/>
              <a:t>14</a:t>
            </a:fld>
            <a:endParaRPr lang="en-US"/>
          </a:p>
        </p:txBody>
      </p:sp>
    </p:spTree>
    <p:extLst>
      <p:ext uri="{BB962C8B-B14F-4D97-AF65-F5344CB8AC3E}">
        <p14:creationId xmlns:p14="http://schemas.microsoft.com/office/powerpoint/2010/main" val="9676424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Tight</a:t>
            </a:r>
            <a:r>
              <a:rPr lang="en-US" baseline="0" dirty="0" smtClean="0"/>
              <a:t> clustering will be performed on sample feature vectors, which consist of numbers indicating the mutation and expression characteristics of each node in the sample. The feature vectors of individual nodes will be concatenated to form the sample feature vector. Node feature vectors use a binary bit for each functional domain to indicate the presence or absence of mutations in those domains, and also have a number representing the log2 of the expression difference between normal and cancerous expression. </a:t>
            </a:r>
            <a:r>
              <a:rPr lang="en-US" b="1" baseline="0" dirty="0" smtClean="0"/>
              <a:t>[indicate on slide] </a:t>
            </a:r>
            <a:r>
              <a:rPr lang="en-US" baseline="0" dirty="0" smtClean="0"/>
              <a:t>In the example here, there are two important functional domains in this gene. The DNA binding domain has no mutations, but the catalytic domain has one, therefore these domains are given a 0 and 1, respectively, in the node feature vector. The expression value is derived straight from the raw data.</a:t>
            </a:r>
            <a:endParaRPr lang="en-US" dirty="0"/>
          </a:p>
        </p:txBody>
      </p:sp>
      <p:sp>
        <p:nvSpPr>
          <p:cNvPr id="4" name="Slide Number Placeholder 3"/>
          <p:cNvSpPr>
            <a:spLocks noGrp="1"/>
          </p:cNvSpPr>
          <p:nvPr>
            <p:ph type="sldNum" sz="quarter" idx="10"/>
          </p:nvPr>
        </p:nvSpPr>
        <p:spPr/>
        <p:txBody>
          <a:bodyPr/>
          <a:lstStyle/>
          <a:p>
            <a:fld id="{42CB5343-9DEA-4F46-8B5B-3B60C9A06D0B}" type="slidenum">
              <a:rPr lang="en-US" smtClean="0"/>
              <a:t>15</a:t>
            </a:fld>
            <a:endParaRPr lang="en-US"/>
          </a:p>
        </p:txBody>
      </p:sp>
    </p:spTree>
    <p:extLst>
      <p:ext uri="{BB962C8B-B14F-4D97-AF65-F5344CB8AC3E}">
        <p14:creationId xmlns:p14="http://schemas.microsoft.com/office/powerpoint/2010/main" val="29611659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Next</a:t>
            </a:r>
            <a:r>
              <a:rPr lang="en-US" baseline="0" dirty="0" smtClean="0"/>
              <a:t> I’m going to talk about </a:t>
            </a:r>
            <a:r>
              <a:rPr lang="en-US" baseline="0" dirty="0" err="1" smtClean="0"/>
              <a:t>Dysregulated</a:t>
            </a:r>
            <a:r>
              <a:rPr lang="en-US" baseline="0" dirty="0" smtClean="0"/>
              <a:t> </a:t>
            </a:r>
            <a:r>
              <a:rPr lang="en-US" baseline="0" dirty="0" err="1" smtClean="0"/>
              <a:t>Subnetwork</a:t>
            </a:r>
            <a:r>
              <a:rPr lang="en-US" baseline="0" dirty="0" smtClean="0"/>
              <a:t> Markers, or DSMs.</a:t>
            </a:r>
            <a:endParaRPr lang="en-US" dirty="0"/>
          </a:p>
        </p:txBody>
      </p:sp>
      <p:sp>
        <p:nvSpPr>
          <p:cNvPr id="4" name="Slide Number Placeholder 3"/>
          <p:cNvSpPr>
            <a:spLocks noGrp="1"/>
          </p:cNvSpPr>
          <p:nvPr>
            <p:ph type="sldNum" sz="quarter" idx="10"/>
          </p:nvPr>
        </p:nvSpPr>
        <p:spPr/>
        <p:txBody>
          <a:bodyPr/>
          <a:lstStyle/>
          <a:p>
            <a:fld id="{42CB5343-9DEA-4F46-8B5B-3B60C9A06D0B}" type="slidenum">
              <a:rPr lang="en-US" smtClean="0"/>
              <a:t>16</a:t>
            </a:fld>
            <a:endParaRPr lang="en-US"/>
          </a:p>
        </p:txBody>
      </p:sp>
    </p:spTree>
    <p:extLst>
      <p:ext uri="{BB962C8B-B14F-4D97-AF65-F5344CB8AC3E}">
        <p14:creationId xmlns:p14="http://schemas.microsoft.com/office/powerpoint/2010/main" val="39294170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we’ve constructed our </a:t>
            </a:r>
            <a:r>
              <a:rPr lang="en-US" baseline="0" dirty="0" smtClean="0"/>
              <a:t>CDNs, we want to look in these CDNs for </a:t>
            </a:r>
            <a:r>
              <a:rPr lang="en-US" baseline="0" dirty="0" err="1" smtClean="0"/>
              <a:t>dysregulated</a:t>
            </a:r>
            <a:r>
              <a:rPr lang="en-US" baseline="0" dirty="0" smtClean="0"/>
              <a:t> </a:t>
            </a:r>
            <a:r>
              <a:rPr lang="en-US" baseline="0" dirty="0" err="1" smtClean="0"/>
              <a:t>subnetwork</a:t>
            </a:r>
            <a:r>
              <a:rPr lang="en-US" baseline="0" dirty="0" smtClean="0"/>
              <a:t> motifs. I define DSMs as </a:t>
            </a:r>
            <a:r>
              <a:rPr lang="en-US" baseline="0" dirty="0" err="1" smtClean="0"/>
              <a:t>subnetworks</a:t>
            </a:r>
            <a:r>
              <a:rPr lang="en-US" baseline="0" dirty="0" smtClean="0"/>
              <a:t> of CDNs that consist of disrupted genes and their interactions. Disruption in this context is defined as the presence of a sequence mutation, expression difference between cancer and normal tissue, or both. These DSMs will be developed starting from a single seed gene that has a known association with the cancer </a:t>
            </a:r>
            <a:r>
              <a:rPr lang="en-US" i="1" baseline="0" dirty="0" smtClean="0"/>
              <a:t>c</a:t>
            </a:r>
            <a:r>
              <a:rPr lang="en-US" baseline="0" dirty="0" smtClean="0"/>
              <a:t>. These known disease genes will be obtained from the Online </a:t>
            </a:r>
            <a:r>
              <a:rPr lang="en-US" baseline="0" dirty="0" err="1" smtClean="0"/>
              <a:t>Mendelian</a:t>
            </a:r>
            <a:r>
              <a:rPr lang="en-US" baseline="0" dirty="0" smtClean="0"/>
              <a:t> Inheritance in Man database, which maintains </a:t>
            </a:r>
            <a:r>
              <a:rPr lang="en-US" baseline="0" smtClean="0"/>
              <a:t>comprehensive descriptions </a:t>
            </a:r>
            <a:r>
              <a:rPr lang="en-US" baseline="0" dirty="0" smtClean="0"/>
              <a:t>and causative information for known human diseases.</a:t>
            </a:r>
            <a:endParaRPr lang="en-US" dirty="0"/>
          </a:p>
        </p:txBody>
      </p:sp>
      <p:sp>
        <p:nvSpPr>
          <p:cNvPr id="4" name="Slide Number Placeholder 3"/>
          <p:cNvSpPr>
            <a:spLocks noGrp="1"/>
          </p:cNvSpPr>
          <p:nvPr>
            <p:ph type="sldNum" sz="quarter" idx="10"/>
          </p:nvPr>
        </p:nvSpPr>
        <p:spPr/>
        <p:txBody>
          <a:bodyPr/>
          <a:lstStyle/>
          <a:p>
            <a:fld id="{42CB5343-9DEA-4F46-8B5B-3B60C9A06D0B}" type="slidenum">
              <a:rPr lang="en-US" smtClean="0"/>
              <a:t>17</a:t>
            </a:fld>
            <a:endParaRPr lang="en-US"/>
          </a:p>
        </p:txBody>
      </p:sp>
    </p:spTree>
    <p:extLst>
      <p:ext uri="{BB962C8B-B14F-4D97-AF65-F5344CB8AC3E}">
        <p14:creationId xmlns:p14="http://schemas.microsoft.com/office/powerpoint/2010/main" val="28132522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W</a:t>
            </a:r>
            <a:r>
              <a:rPr lang="en-US" baseline="0" dirty="0" smtClean="0"/>
              <a:t>e will develop full DSMs from the seeds by recursively looking at the first neighbors of the partial DSM, and determining which genes are disrupted according to the definition on the previous slide. For determining if a node exhibits a statistically significant expression difference between normal and cancer tissue, we will compare the average normal expression to the average expression of the maximally distal cancer subtype.</a:t>
            </a:r>
            <a:r>
              <a:rPr lang="en-US" sz="1200" kern="1200" dirty="0" smtClean="0">
                <a:solidFill>
                  <a:schemeClr val="tx1"/>
                </a:solidFill>
                <a:effectLst/>
                <a:latin typeface="+mn-lt"/>
                <a:ea typeface="+mn-ea"/>
                <a:cs typeface="+mn-cs"/>
              </a:rPr>
              <a:t> The “maximally distal cancer subtype” is defined as the cancer subtype whose average expression has the greatest Euclidean distance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from the average normal expression, among all cancer subtypes.</a:t>
            </a:r>
            <a:r>
              <a:rPr lang="en-US" sz="1200" kern="1200" baseline="0" dirty="0" smtClean="0">
                <a:solidFill>
                  <a:schemeClr val="tx1"/>
                </a:solidFill>
                <a:effectLst/>
                <a:latin typeface="+mn-lt"/>
                <a:ea typeface="+mn-ea"/>
                <a:cs typeface="+mn-cs"/>
              </a:rPr>
              <a:t> When we reach the step where no new nodes are added to the partial DSM after checking all first neighbors, the algorithm returns the DSM in its current state as a complete DSM. One special rule about adding nodes to the partial DSM </a:t>
            </a:r>
            <a:r>
              <a:rPr lang="en-US" sz="1200" kern="1200" dirty="0" smtClean="0">
                <a:solidFill>
                  <a:schemeClr val="tx1"/>
                </a:solidFill>
                <a:effectLst/>
                <a:latin typeface="+mn-lt"/>
                <a:ea typeface="+mn-ea"/>
                <a:cs typeface="+mn-cs"/>
              </a:rPr>
              <a:t>involves TFBS nodes. TFBS nodes are not transcribed sequences, and therefore have no expression information. However, neighboring TFs and target genes may exhibit expression differences with a potentially causal link running through a TFBS node. Therefore, if a first neighbor under consideration for inclusion in the</a:t>
            </a:r>
            <a:r>
              <a:rPr lang="en-US" sz="1200" kern="1200" baseline="0" dirty="0" smtClean="0">
                <a:solidFill>
                  <a:schemeClr val="tx1"/>
                </a:solidFill>
                <a:effectLst/>
                <a:latin typeface="+mn-lt"/>
                <a:ea typeface="+mn-ea"/>
                <a:cs typeface="+mn-cs"/>
              </a:rPr>
              <a:t> partial DSM</a:t>
            </a:r>
            <a:r>
              <a:rPr lang="en-US" sz="1200" kern="1200" dirty="0" smtClean="0">
                <a:solidFill>
                  <a:schemeClr val="tx1"/>
                </a:solidFill>
                <a:effectLst/>
                <a:latin typeface="+mn-lt"/>
                <a:ea typeface="+mn-ea"/>
                <a:cs typeface="+mn-cs"/>
              </a:rPr>
              <a:t> is a TFBS, then EXPAND-DSM will also consider the TFBS neighbors for inclusion. The TFBS will be included if it has a disruption, however, if the TFBS has no disruptions, but any of its neighbors not in </a:t>
            </a:r>
            <a:r>
              <a:rPr lang="en-US" sz="1200" i="0" kern="1200" dirty="0" smtClean="0">
                <a:solidFill>
                  <a:schemeClr val="tx1"/>
                </a:solidFill>
                <a:effectLst/>
                <a:latin typeface="+mn-lt"/>
                <a:ea typeface="+mn-ea"/>
                <a:cs typeface="+mn-cs"/>
              </a:rPr>
              <a:t>the</a:t>
            </a:r>
            <a:r>
              <a:rPr lang="en-US" sz="1200" i="0" kern="1200" baseline="0" dirty="0" smtClean="0">
                <a:solidFill>
                  <a:schemeClr val="tx1"/>
                </a:solidFill>
                <a:effectLst/>
                <a:latin typeface="+mn-lt"/>
                <a:ea typeface="+mn-ea"/>
                <a:cs typeface="+mn-cs"/>
              </a:rPr>
              <a:t> partial DSM</a:t>
            </a:r>
            <a:r>
              <a:rPr lang="en-US" sz="1200" kern="1200" dirty="0" smtClean="0">
                <a:solidFill>
                  <a:schemeClr val="tx1"/>
                </a:solidFill>
                <a:effectLst/>
                <a:latin typeface="+mn-lt"/>
                <a:ea typeface="+mn-ea"/>
                <a:cs typeface="+mn-cs"/>
              </a:rPr>
              <a:t> have a disruption, then the TFBS and the disrupted neighbor(s) are included in </a:t>
            </a:r>
            <a:r>
              <a:rPr lang="en-US" sz="1200" i="0" kern="1200" dirty="0" smtClean="0">
                <a:solidFill>
                  <a:schemeClr val="tx1"/>
                </a:solidFill>
                <a:effectLst/>
                <a:latin typeface="+mn-lt"/>
                <a:ea typeface="+mn-ea"/>
                <a:cs typeface="+mn-cs"/>
              </a:rPr>
              <a:t>the</a:t>
            </a:r>
            <a:r>
              <a:rPr lang="en-US" sz="1200" i="0" kern="1200" baseline="0" dirty="0" smtClean="0">
                <a:solidFill>
                  <a:schemeClr val="tx1"/>
                </a:solidFill>
                <a:effectLst/>
                <a:latin typeface="+mn-lt"/>
                <a:ea typeface="+mn-ea"/>
                <a:cs typeface="+mn-cs"/>
              </a:rPr>
              <a:t> partial DSM</a:t>
            </a:r>
            <a:r>
              <a:rPr lang="en-US" sz="1200" kern="1200" dirty="0" smtClean="0">
                <a:solidFill>
                  <a:schemeClr val="tx1"/>
                </a:solidFill>
                <a:effectLst/>
                <a:latin typeface="+mn-lt"/>
                <a:ea typeface="+mn-ea"/>
                <a:cs typeface="+mn-cs"/>
              </a:rPr>
              <a:t>.</a:t>
            </a:r>
          </a:p>
        </p:txBody>
      </p:sp>
      <p:sp>
        <p:nvSpPr>
          <p:cNvPr id="4" name="Slide Number Placeholder 3"/>
          <p:cNvSpPr>
            <a:spLocks noGrp="1"/>
          </p:cNvSpPr>
          <p:nvPr>
            <p:ph type="sldNum" sz="quarter" idx="10"/>
          </p:nvPr>
        </p:nvSpPr>
        <p:spPr/>
        <p:txBody>
          <a:bodyPr/>
          <a:lstStyle/>
          <a:p>
            <a:fld id="{42CB5343-9DEA-4F46-8B5B-3B60C9A06D0B}" type="slidenum">
              <a:rPr lang="en-US" smtClean="0"/>
              <a:t>18</a:t>
            </a:fld>
            <a:endParaRPr lang="en-US"/>
          </a:p>
        </p:txBody>
      </p:sp>
    </p:spTree>
    <p:extLst>
      <p:ext uri="{BB962C8B-B14F-4D97-AF65-F5344CB8AC3E}">
        <p14:creationId xmlns:p14="http://schemas.microsoft.com/office/powerpoint/2010/main" val="10101992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is an outline of the material I will present.</a:t>
            </a:r>
            <a:r>
              <a:rPr lang="en-US" baseline="0" dirty="0" smtClean="0"/>
              <a:t> I will start by reviewing relevant background material and previous work. Then I will describe in detail the two new networks structures. I plan to use these structures to pursue four specific research aims. For each of these research aims, I will describe the goals I would like to achieve, and the methods by which I plan to achieve them. Following this, I will describe the development of computational research tools derived from the research work of the previous sections, to facilitate future research and development on these ideas. I will conclude by describing future directions for this research, and summarizing the main contributions of this research.</a:t>
            </a:r>
            <a:endParaRPr lang="en-US" dirty="0"/>
          </a:p>
        </p:txBody>
      </p:sp>
      <p:sp>
        <p:nvSpPr>
          <p:cNvPr id="4" name="Slide Number Placeholder 3"/>
          <p:cNvSpPr>
            <a:spLocks noGrp="1"/>
          </p:cNvSpPr>
          <p:nvPr>
            <p:ph type="sldNum" sz="quarter" idx="10"/>
          </p:nvPr>
        </p:nvSpPr>
        <p:spPr/>
        <p:txBody>
          <a:bodyPr/>
          <a:lstStyle/>
          <a:p>
            <a:fld id="{42CB5343-9DEA-4F46-8B5B-3B60C9A06D0B}" type="slidenum">
              <a:rPr lang="en-US" smtClean="0"/>
              <a:t>1</a:t>
            </a:fld>
            <a:endParaRPr lang="en-US"/>
          </a:p>
        </p:txBody>
      </p:sp>
    </p:spTree>
    <p:extLst>
      <p:ext uri="{BB962C8B-B14F-4D97-AF65-F5344CB8AC3E}">
        <p14:creationId xmlns:p14="http://schemas.microsoft.com/office/powerpoint/2010/main" val="39294170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I’m going to discuss the first research problem</a:t>
            </a:r>
            <a:r>
              <a:rPr lang="en-US" baseline="0" dirty="0" smtClean="0"/>
              <a:t> I’m going to solve using CDNs and DSMs</a:t>
            </a:r>
            <a:r>
              <a:rPr lang="en-US" dirty="0" smtClean="0"/>
              <a:t>, which is to determine which genes to prioritize for investigation as targets for cancer therapy.</a:t>
            </a:r>
            <a:endParaRPr lang="en-US" dirty="0"/>
          </a:p>
        </p:txBody>
      </p:sp>
      <p:sp>
        <p:nvSpPr>
          <p:cNvPr id="4" name="Slide Number Placeholder 3"/>
          <p:cNvSpPr>
            <a:spLocks noGrp="1"/>
          </p:cNvSpPr>
          <p:nvPr>
            <p:ph type="sldNum" sz="quarter" idx="10"/>
          </p:nvPr>
        </p:nvSpPr>
        <p:spPr/>
        <p:txBody>
          <a:bodyPr/>
          <a:lstStyle/>
          <a:p>
            <a:fld id="{42CB5343-9DEA-4F46-8B5B-3B60C9A06D0B}" type="slidenum">
              <a:rPr lang="en-US" smtClean="0"/>
              <a:t>19</a:t>
            </a:fld>
            <a:endParaRPr lang="en-US"/>
          </a:p>
        </p:txBody>
      </p:sp>
    </p:spTree>
    <p:extLst>
      <p:ext uri="{BB962C8B-B14F-4D97-AF65-F5344CB8AC3E}">
        <p14:creationId xmlns:p14="http://schemas.microsoft.com/office/powerpoint/2010/main" val="39294170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pursue this aim, I plan</a:t>
            </a:r>
            <a:r>
              <a:rPr lang="en-US" baseline="0" dirty="0" smtClean="0"/>
              <a:t> to use two methods. The first is based on the diffusion-based methods described earlier, where a random walker will start at a random DSM gene, and randomly follow edges to any CDN nodes. There is a fixed probability of the random walker being reset at a random DSM gene, the rest of the time, the walker will pick a random neighbor node to move to. After many random walks, we will have a probability distribution over all nodes that indicates the amount of time the random walker spent at each node. Higher probabilities here imply higher path connectivity with all DSM genes, and therefore we can use the probability order to derive a priority order for investigation. The second method involves mapping DSM genes to KEGG pathways to see which metabolic pathways are disrupted by the genes found in DSMs. We can prioritize these by calculating the number of subtypes in which each pathway is disrupted. Pathways disrupted in more subtypes will be given higher priority.</a:t>
            </a:r>
            <a:endParaRPr lang="en-US" dirty="0"/>
          </a:p>
        </p:txBody>
      </p:sp>
      <p:sp>
        <p:nvSpPr>
          <p:cNvPr id="4" name="Slide Number Placeholder 3"/>
          <p:cNvSpPr>
            <a:spLocks noGrp="1"/>
          </p:cNvSpPr>
          <p:nvPr>
            <p:ph type="sldNum" sz="quarter" idx="10"/>
          </p:nvPr>
        </p:nvSpPr>
        <p:spPr/>
        <p:txBody>
          <a:bodyPr/>
          <a:lstStyle/>
          <a:p>
            <a:fld id="{42CB5343-9DEA-4F46-8B5B-3B60C9A06D0B}" type="slidenum">
              <a:rPr lang="en-US" smtClean="0"/>
              <a:t>20</a:t>
            </a:fld>
            <a:endParaRPr lang="en-US"/>
          </a:p>
        </p:txBody>
      </p:sp>
    </p:spTree>
    <p:extLst>
      <p:ext uri="{BB962C8B-B14F-4D97-AF65-F5344CB8AC3E}">
        <p14:creationId xmlns:p14="http://schemas.microsoft.com/office/powerpoint/2010/main" val="24396107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a:t>
            </a:r>
            <a:r>
              <a:rPr lang="en-US" baseline="0" dirty="0" smtClean="0"/>
              <a:t> I’m going to discuss my second research problem, where the goal is to characterize </a:t>
            </a:r>
            <a:r>
              <a:rPr lang="en-US" dirty="0" smtClean="0"/>
              <a:t>the similarities and differences of DSMs derived from multiple cancer types.</a:t>
            </a:r>
            <a:endParaRPr lang="en-US" dirty="0"/>
          </a:p>
        </p:txBody>
      </p:sp>
      <p:sp>
        <p:nvSpPr>
          <p:cNvPr id="4" name="Slide Number Placeholder 3"/>
          <p:cNvSpPr>
            <a:spLocks noGrp="1"/>
          </p:cNvSpPr>
          <p:nvPr>
            <p:ph type="sldNum" sz="quarter" idx="10"/>
          </p:nvPr>
        </p:nvSpPr>
        <p:spPr/>
        <p:txBody>
          <a:bodyPr/>
          <a:lstStyle/>
          <a:p>
            <a:fld id="{42CB5343-9DEA-4F46-8B5B-3B60C9A06D0B}" type="slidenum">
              <a:rPr lang="en-US" smtClean="0"/>
              <a:t>21</a:t>
            </a:fld>
            <a:endParaRPr lang="en-US"/>
          </a:p>
        </p:txBody>
      </p:sp>
    </p:spTree>
    <p:extLst>
      <p:ext uri="{BB962C8B-B14F-4D97-AF65-F5344CB8AC3E}">
        <p14:creationId xmlns:p14="http://schemas.microsoft.com/office/powerpoint/2010/main" val="39294170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Given two cancers </a:t>
            </a:r>
            <a:r>
              <a:rPr lang="en-US" i="1" dirty="0" smtClean="0"/>
              <a:t>c</a:t>
            </a:r>
            <a:r>
              <a:rPr lang="en-US" baseline="-25000" dirty="0" smtClean="0"/>
              <a:t>1</a:t>
            </a:r>
            <a:r>
              <a:rPr lang="en-US" dirty="0" smtClean="0"/>
              <a:t> and </a:t>
            </a:r>
            <a:r>
              <a:rPr lang="en-US" i="1" dirty="0" smtClean="0"/>
              <a:t>c</a:t>
            </a:r>
            <a:r>
              <a:rPr lang="en-US" baseline="-25000" dirty="0" smtClean="0"/>
              <a:t>2</a:t>
            </a:r>
            <a:r>
              <a:rPr lang="en-US" baseline="0" dirty="0" smtClean="0"/>
              <a:t> to be compared</a:t>
            </a:r>
            <a:r>
              <a:rPr lang="en-US" dirty="0" smtClean="0"/>
              <a:t>, we want to find pairs of DSMs (</a:t>
            </a:r>
            <a:r>
              <a:rPr lang="en-US" i="1" dirty="0" smtClean="0"/>
              <a:t>d</a:t>
            </a:r>
            <a:r>
              <a:rPr lang="en-US" baseline="-25000" dirty="0" smtClean="0"/>
              <a:t>1</a:t>
            </a:r>
            <a:r>
              <a:rPr lang="en-US" dirty="0" smtClean="0"/>
              <a:t>,</a:t>
            </a:r>
            <a:r>
              <a:rPr lang="en-US" i="1" dirty="0" smtClean="0"/>
              <a:t>d</a:t>
            </a:r>
            <a:r>
              <a:rPr lang="en-US" baseline="-25000" dirty="0" smtClean="0"/>
              <a:t>2</a:t>
            </a:r>
            <a:r>
              <a:rPr lang="en-US" dirty="0" smtClean="0"/>
              <a:t>) where </a:t>
            </a:r>
            <a:r>
              <a:rPr lang="en-US" i="1" dirty="0" smtClean="0"/>
              <a:t>d</a:t>
            </a:r>
            <a:r>
              <a:rPr lang="en-US" baseline="-25000" dirty="0" smtClean="0"/>
              <a:t>1</a:t>
            </a:r>
            <a:r>
              <a:rPr lang="en-US" dirty="0" smtClean="0"/>
              <a:t> </a:t>
            </a:r>
            <a:r>
              <a:rPr lang="en-US" dirty="0" smtClean="0">
                <a:solidFill>
                  <a:prstClr val="black"/>
                </a:solidFill>
                <a:latin typeface="CambriaMath"/>
              </a:rPr>
              <a:t>∈ </a:t>
            </a:r>
            <a:r>
              <a:rPr lang="en-US" i="1" dirty="0" smtClean="0"/>
              <a:t>c</a:t>
            </a:r>
            <a:r>
              <a:rPr lang="en-US" baseline="-25000" dirty="0" smtClean="0"/>
              <a:t>1</a:t>
            </a:r>
            <a:r>
              <a:rPr lang="en-US" dirty="0" smtClean="0"/>
              <a:t>’s CDN, </a:t>
            </a:r>
            <a:r>
              <a:rPr lang="en-US" i="1" dirty="0" smtClean="0"/>
              <a:t>d</a:t>
            </a:r>
            <a:r>
              <a:rPr lang="en-US" baseline="-25000" dirty="0" smtClean="0"/>
              <a:t>2</a:t>
            </a:r>
            <a:r>
              <a:rPr lang="en-US" dirty="0" smtClean="0"/>
              <a:t> </a:t>
            </a:r>
            <a:r>
              <a:rPr lang="en-US" dirty="0" smtClean="0">
                <a:solidFill>
                  <a:prstClr val="black"/>
                </a:solidFill>
                <a:latin typeface="CambriaMath"/>
              </a:rPr>
              <a:t>∈ </a:t>
            </a:r>
            <a:r>
              <a:rPr lang="en-US" i="1" dirty="0" smtClean="0"/>
              <a:t>c</a:t>
            </a:r>
            <a:r>
              <a:rPr lang="en-US" baseline="-25000" dirty="0" smtClean="0"/>
              <a:t>2</a:t>
            </a:r>
            <a:r>
              <a:rPr lang="en-US" dirty="0" smtClean="0"/>
              <a:t>’s CDN, and </a:t>
            </a:r>
            <a:r>
              <a:rPr lang="en-US" i="1" dirty="0" smtClean="0"/>
              <a:t>d</a:t>
            </a:r>
            <a:r>
              <a:rPr lang="en-US" baseline="-25000" dirty="0" smtClean="0"/>
              <a:t>1</a:t>
            </a:r>
            <a:r>
              <a:rPr lang="en-US" dirty="0" smtClean="0"/>
              <a:t> and </a:t>
            </a:r>
            <a:r>
              <a:rPr lang="en-US" i="1" dirty="0" smtClean="0"/>
              <a:t>d</a:t>
            </a:r>
            <a:r>
              <a:rPr lang="en-US" baseline="-25000" dirty="0" smtClean="0"/>
              <a:t>2</a:t>
            </a:r>
            <a:r>
              <a:rPr lang="en-US" dirty="0" smtClean="0"/>
              <a:t> have at least one node in common. Common nodes may indicate</a:t>
            </a:r>
            <a:r>
              <a:rPr lang="en-US" baseline="0" dirty="0" smtClean="0"/>
              <a:t> possible commonality in the disruption mechanisms of </a:t>
            </a:r>
            <a:r>
              <a:rPr lang="en-US" i="1" dirty="0" smtClean="0"/>
              <a:t>c</a:t>
            </a:r>
            <a:r>
              <a:rPr lang="en-US" baseline="-25000" dirty="0" smtClean="0"/>
              <a:t>1</a:t>
            </a:r>
            <a:r>
              <a:rPr lang="en-US" dirty="0" smtClean="0"/>
              <a:t> and </a:t>
            </a:r>
            <a:r>
              <a:rPr lang="en-US" i="1" dirty="0" smtClean="0"/>
              <a:t>c</a:t>
            </a:r>
            <a:r>
              <a:rPr lang="en-US" baseline="-25000" dirty="0" smtClean="0"/>
              <a:t>2</a:t>
            </a:r>
            <a:r>
              <a:rPr lang="en-US" baseline="0" dirty="0" smtClean="0"/>
              <a:t>. Common nodes will be matched using the unique identifier used for that type of node, and their mutation and expression data will be compared for similarities. We can also look for similar disruption mechanisms by comparing the KEGG pathways disrupted in </a:t>
            </a:r>
            <a:r>
              <a:rPr lang="en-US" i="1" dirty="0" smtClean="0"/>
              <a:t>d</a:t>
            </a:r>
            <a:r>
              <a:rPr lang="en-US" baseline="-25000" dirty="0" smtClean="0"/>
              <a:t>1</a:t>
            </a:r>
            <a:r>
              <a:rPr lang="en-US" dirty="0" smtClean="0"/>
              <a:t> and </a:t>
            </a:r>
            <a:r>
              <a:rPr lang="en-US" i="1" dirty="0" smtClean="0"/>
              <a:t>d</a:t>
            </a:r>
            <a:r>
              <a:rPr lang="en-US" baseline="-25000" dirty="0" smtClean="0"/>
              <a:t>2</a:t>
            </a:r>
            <a:r>
              <a:rPr lang="en-US" baseline="0" dirty="0" smtClean="0"/>
              <a:t>.</a:t>
            </a:r>
            <a:endParaRPr lang="en-US" dirty="0" smtClean="0"/>
          </a:p>
        </p:txBody>
      </p:sp>
      <p:sp>
        <p:nvSpPr>
          <p:cNvPr id="4" name="Slide Number Placeholder 3"/>
          <p:cNvSpPr>
            <a:spLocks noGrp="1"/>
          </p:cNvSpPr>
          <p:nvPr>
            <p:ph type="sldNum" sz="quarter" idx="10"/>
          </p:nvPr>
        </p:nvSpPr>
        <p:spPr/>
        <p:txBody>
          <a:bodyPr/>
          <a:lstStyle/>
          <a:p>
            <a:fld id="{42CB5343-9DEA-4F46-8B5B-3B60C9A06D0B}" type="slidenum">
              <a:rPr lang="en-US" smtClean="0"/>
              <a:t>22</a:t>
            </a:fld>
            <a:endParaRPr lang="en-US"/>
          </a:p>
        </p:txBody>
      </p:sp>
    </p:spTree>
    <p:extLst>
      <p:ext uri="{BB962C8B-B14F-4D97-AF65-F5344CB8AC3E}">
        <p14:creationId xmlns:p14="http://schemas.microsoft.com/office/powerpoint/2010/main" val="37743135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dirty="0" smtClean="0"/>
              <a:t>Now we come to the</a:t>
            </a:r>
            <a:r>
              <a:rPr lang="en-US" baseline="0" dirty="0" smtClean="0"/>
              <a:t> third research problem, d</a:t>
            </a:r>
            <a:r>
              <a:rPr lang="en-US" dirty="0" smtClean="0"/>
              <a:t>etermining the effectiveness of DSMs for accurately predicting the prognosis of cancer patients.</a:t>
            </a:r>
          </a:p>
        </p:txBody>
      </p:sp>
      <p:sp>
        <p:nvSpPr>
          <p:cNvPr id="4" name="Slide Number Placeholder 3"/>
          <p:cNvSpPr>
            <a:spLocks noGrp="1"/>
          </p:cNvSpPr>
          <p:nvPr>
            <p:ph type="sldNum" sz="quarter" idx="10"/>
          </p:nvPr>
        </p:nvSpPr>
        <p:spPr/>
        <p:txBody>
          <a:bodyPr/>
          <a:lstStyle/>
          <a:p>
            <a:fld id="{42CB5343-9DEA-4F46-8B5B-3B60C9A06D0B}" type="slidenum">
              <a:rPr lang="en-US" smtClean="0"/>
              <a:t>23</a:t>
            </a:fld>
            <a:endParaRPr lang="en-US"/>
          </a:p>
        </p:txBody>
      </p:sp>
    </p:spTree>
    <p:extLst>
      <p:ext uri="{BB962C8B-B14F-4D97-AF65-F5344CB8AC3E}">
        <p14:creationId xmlns:p14="http://schemas.microsoft.com/office/powerpoint/2010/main" val="39294170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answer the</a:t>
            </a:r>
            <a:r>
              <a:rPr lang="en-US" baseline="0" dirty="0" smtClean="0"/>
              <a:t> question on the effectiveness of DSMs as prognostic predictors, we will use the mutation and expression information from their genes to classify the prognosis of cancer patients. The features used for this classification will be the same as those used in the subtype clustering step, which tracks the presence of mutations in functional domains, and cancer expression values. Previous work only used gene expression in prognosis prediction, but here we also include mutation info. Similar to a 2007 paper that used the aggregate expression of </a:t>
            </a:r>
            <a:r>
              <a:rPr lang="en-US" baseline="0" dirty="0" err="1" smtClean="0"/>
              <a:t>subnetworks</a:t>
            </a:r>
            <a:r>
              <a:rPr lang="en-US" baseline="0" dirty="0" smtClean="0"/>
              <a:t> of </a:t>
            </a:r>
            <a:r>
              <a:rPr lang="en-US" dirty="0" smtClean="0"/>
              <a:t>genes to classify breast cancer samples, we will use a logistic regression classifier to classify cancer patient samples as metastatic or non-metastatic.</a:t>
            </a:r>
            <a:r>
              <a:rPr lang="en-US" baseline="0" dirty="0" smtClean="0"/>
              <a:t> Our results will be validated with five-fold cross-validation, which was also done in the 2007 paper. In order to perform this step, we will need to obtain clinical data where patients’ mutations, gene expression, and phenotype information have been recorded. We plan to perform a backward stepwise discriminant analysis on the individual features to filter out uninformative parts of feature vectors. What this means is that we start with all features, and then take out the least informative feature. We test the classification accuracy of the new feature set, then find the least informative feature of this set. That feature is removed and we test the classification accuracy again. This process continues, and the idea is that the classification accuracy should improve as we clean out uninformative features. At some point, we will start removing the informative features, at which point the classification accuracy will start decreasing. The feature set we have at this turning point is the set that will be used for classification predictions.</a:t>
            </a:r>
          </a:p>
        </p:txBody>
      </p:sp>
      <p:sp>
        <p:nvSpPr>
          <p:cNvPr id="4" name="Slide Number Placeholder 3"/>
          <p:cNvSpPr>
            <a:spLocks noGrp="1"/>
          </p:cNvSpPr>
          <p:nvPr>
            <p:ph type="sldNum" sz="quarter" idx="10"/>
          </p:nvPr>
        </p:nvSpPr>
        <p:spPr/>
        <p:txBody>
          <a:bodyPr/>
          <a:lstStyle/>
          <a:p>
            <a:fld id="{42CB5343-9DEA-4F46-8B5B-3B60C9A06D0B}" type="slidenum">
              <a:rPr lang="en-US" smtClean="0"/>
              <a:t>24</a:t>
            </a:fld>
            <a:endParaRPr lang="en-US"/>
          </a:p>
        </p:txBody>
      </p:sp>
    </p:spTree>
    <p:extLst>
      <p:ext uri="{BB962C8B-B14F-4D97-AF65-F5344CB8AC3E}">
        <p14:creationId xmlns:p14="http://schemas.microsoft.com/office/powerpoint/2010/main" val="251604875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Finally, my fourth research problem is to find which transcription factors (TFs) may exert a cooperative influence on DSM genes’ expression.</a:t>
            </a:r>
            <a:endParaRPr lang="en-US" dirty="0" smtClean="0"/>
          </a:p>
        </p:txBody>
      </p:sp>
      <p:sp>
        <p:nvSpPr>
          <p:cNvPr id="4" name="Slide Number Placeholder 3"/>
          <p:cNvSpPr>
            <a:spLocks noGrp="1"/>
          </p:cNvSpPr>
          <p:nvPr>
            <p:ph type="sldNum" sz="quarter" idx="10"/>
          </p:nvPr>
        </p:nvSpPr>
        <p:spPr/>
        <p:txBody>
          <a:bodyPr/>
          <a:lstStyle/>
          <a:p>
            <a:fld id="{42CB5343-9DEA-4F46-8B5B-3B60C9A06D0B}" type="slidenum">
              <a:rPr lang="en-US" smtClean="0"/>
              <a:t>25</a:t>
            </a:fld>
            <a:endParaRPr lang="en-US"/>
          </a:p>
        </p:txBody>
      </p:sp>
    </p:spTree>
    <p:extLst>
      <p:ext uri="{BB962C8B-B14F-4D97-AF65-F5344CB8AC3E}">
        <p14:creationId xmlns:p14="http://schemas.microsoft.com/office/powerpoint/2010/main" val="392941706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 indication of a possible</a:t>
            </a:r>
            <a:r>
              <a:rPr lang="en-US" baseline="0" dirty="0" smtClean="0"/>
              <a:t> cooperative action of TFs in the regulation of a gene is the co-occupancy of multiple TFs on a single TFBS. Therefore, for each DSM gene </a:t>
            </a:r>
            <a:r>
              <a:rPr lang="en-US" i="1" baseline="0" dirty="0" smtClean="0"/>
              <a:t>g</a:t>
            </a:r>
            <a:r>
              <a:rPr lang="en-US" i="0" baseline="0" dirty="0" smtClean="0"/>
              <a:t>, we will determine TF co-occupancy by looking for overlaps in the binding of </a:t>
            </a:r>
            <a:r>
              <a:rPr lang="en-US" i="1" baseline="0" dirty="0" smtClean="0"/>
              <a:t>g</a:t>
            </a:r>
            <a:r>
              <a:rPr lang="en-US" i="0" baseline="0" dirty="0" smtClean="0"/>
              <a:t>’s TFs to </a:t>
            </a:r>
            <a:r>
              <a:rPr lang="en-US" i="1" baseline="0" dirty="0" smtClean="0"/>
              <a:t>g</a:t>
            </a:r>
            <a:r>
              <a:rPr lang="en-US" i="0" baseline="0" dirty="0" smtClean="0"/>
              <a:t>’s </a:t>
            </a:r>
            <a:r>
              <a:rPr lang="en-US" i="0" baseline="0" dirty="0" err="1" smtClean="0"/>
              <a:t>TFBSes</a:t>
            </a:r>
            <a:r>
              <a:rPr lang="en-US" i="0" baseline="0" dirty="0" smtClean="0"/>
              <a:t>, which can be done given the ENCODE </a:t>
            </a:r>
            <a:r>
              <a:rPr lang="en-US" i="0" baseline="0" dirty="0" err="1" smtClean="0"/>
              <a:t>ChIP-seq</a:t>
            </a:r>
            <a:r>
              <a:rPr lang="en-US" i="0" baseline="0" dirty="0" smtClean="0"/>
              <a:t> data described earlier. We can also look for co-occupancy of consensus TF binding motifs in </a:t>
            </a:r>
            <a:r>
              <a:rPr lang="en-US" i="1" baseline="0" dirty="0" smtClean="0"/>
              <a:t>g</a:t>
            </a:r>
            <a:r>
              <a:rPr lang="en-US" i="0" baseline="0" dirty="0" smtClean="0"/>
              <a:t>’s </a:t>
            </a:r>
            <a:r>
              <a:rPr lang="en-US" i="0" baseline="0" dirty="0" err="1" smtClean="0"/>
              <a:t>TFBSes</a:t>
            </a:r>
            <a:r>
              <a:rPr lang="en-US" i="0" baseline="0" dirty="0" smtClean="0"/>
              <a:t>, which would provide further evidence for cooperative binding and regulation influence. The sets of TFs that are implicated in cooperative action with these lines of evidence can be investigated in gene expression experiments where </a:t>
            </a:r>
            <a:r>
              <a:rPr lang="en-US" i="1" baseline="0" dirty="0" smtClean="0"/>
              <a:t>g</a:t>
            </a:r>
            <a:r>
              <a:rPr lang="en-US" i="0" baseline="0" dirty="0" smtClean="0"/>
              <a:t>’s expression when multiple factors are active can be compared with </a:t>
            </a:r>
            <a:r>
              <a:rPr lang="en-US" i="1" baseline="0" dirty="0" smtClean="0"/>
              <a:t>g</a:t>
            </a:r>
            <a:r>
              <a:rPr lang="en-US" i="0" baseline="0" dirty="0" smtClean="0"/>
              <a:t>’s expression when only one factor is active.</a:t>
            </a:r>
            <a:endParaRPr lang="en-US" dirty="0"/>
          </a:p>
        </p:txBody>
      </p:sp>
      <p:sp>
        <p:nvSpPr>
          <p:cNvPr id="4" name="Slide Number Placeholder 3"/>
          <p:cNvSpPr>
            <a:spLocks noGrp="1"/>
          </p:cNvSpPr>
          <p:nvPr>
            <p:ph type="sldNum" sz="quarter" idx="10"/>
          </p:nvPr>
        </p:nvSpPr>
        <p:spPr/>
        <p:txBody>
          <a:bodyPr/>
          <a:lstStyle/>
          <a:p>
            <a:fld id="{42CB5343-9DEA-4F46-8B5B-3B60C9A06D0B}" type="slidenum">
              <a:rPr lang="en-US" smtClean="0"/>
              <a:t>26</a:t>
            </a:fld>
            <a:endParaRPr lang="en-US"/>
          </a:p>
        </p:txBody>
      </p:sp>
    </p:spTree>
    <p:extLst>
      <p:ext uri="{BB962C8B-B14F-4D97-AF65-F5344CB8AC3E}">
        <p14:creationId xmlns:p14="http://schemas.microsoft.com/office/powerpoint/2010/main" val="401559910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dirty="0" smtClean="0"/>
              <a:t>Next I’m going to describe the development of computational research tools arising from the pursuit of my research aims.</a:t>
            </a:r>
          </a:p>
        </p:txBody>
      </p:sp>
      <p:sp>
        <p:nvSpPr>
          <p:cNvPr id="4" name="Slide Number Placeholder 3"/>
          <p:cNvSpPr>
            <a:spLocks noGrp="1"/>
          </p:cNvSpPr>
          <p:nvPr>
            <p:ph type="sldNum" sz="quarter" idx="10"/>
          </p:nvPr>
        </p:nvSpPr>
        <p:spPr/>
        <p:txBody>
          <a:bodyPr/>
          <a:lstStyle/>
          <a:p>
            <a:fld id="{42CB5343-9DEA-4F46-8B5B-3B60C9A06D0B}" type="slidenum">
              <a:rPr lang="en-US" smtClean="0"/>
              <a:t>27</a:t>
            </a:fld>
            <a:endParaRPr lang="en-US"/>
          </a:p>
        </p:txBody>
      </p:sp>
    </p:spTree>
    <p:extLst>
      <p:ext uri="{BB962C8B-B14F-4D97-AF65-F5344CB8AC3E}">
        <p14:creationId xmlns:p14="http://schemas.microsoft.com/office/powerpoint/2010/main" val="392941706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Firstly,</a:t>
            </a:r>
            <a:r>
              <a:rPr lang="en-US" baseline="0" dirty="0" smtClean="0"/>
              <a:t> CDNs and their component data will be made available upon request to facilitate future work with this data. This will be advantageous to other research groups, as they will be able to realize significant time savings compared to collecting this data from the original, disparate sources.</a:t>
            </a:r>
            <a:r>
              <a:rPr lang="en-US" dirty="0" smtClean="0"/>
              <a:t> Algorithms and software developed from</a:t>
            </a:r>
            <a:r>
              <a:rPr lang="en-US" baseline="0" dirty="0" smtClean="0"/>
              <a:t> this research will also be made available upon request to facilitate </a:t>
            </a:r>
            <a:r>
              <a:rPr lang="en-US" baseline="0" dirty="0" err="1" smtClean="0"/>
              <a:t>followup</a:t>
            </a:r>
            <a:r>
              <a:rPr lang="en-US" baseline="0" dirty="0" smtClean="0"/>
              <a:t> research. This includes, but is not limited to, the software used to separate driver and passenger mutations, the software used for clustering of cancer samples by subtype, and the implementation of a CDN random walker. Additionally, the workflows used for this research could be developed as a set of </a:t>
            </a:r>
            <a:r>
              <a:rPr lang="en-US" baseline="0" dirty="0" err="1" smtClean="0"/>
              <a:t>Cytoscape</a:t>
            </a:r>
            <a:r>
              <a:rPr lang="en-US" baseline="0" dirty="0" smtClean="0"/>
              <a:t> plug-ins. </a:t>
            </a:r>
            <a:r>
              <a:rPr lang="en-US" baseline="0" dirty="0" err="1" smtClean="0"/>
              <a:t>Cytoscape</a:t>
            </a:r>
            <a:r>
              <a:rPr lang="en-US" baseline="0" dirty="0" smtClean="0"/>
              <a:t> is a network research and exploration software platform originally developed at the University of Toronto, but has been developed and expanded by many academic developers into a robust set of network tools. By releasing our software as </a:t>
            </a:r>
            <a:r>
              <a:rPr lang="en-US" baseline="0" dirty="0" err="1" smtClean="0"/>
              <a:t>Cytoscape</a:t>
            </a:r>
            <a:r>
              <a:rPr lang="en-US" baseline="0" dirty="0" smtClean="0"/>
              <a:t> plug-ins, we will reach a broad range of users already familiar with </a:t>
            </a:r>
            <a:r>
              <a:rPr lang="en-US" baseline="0" dirty="0" err="1" smtClean="0"/>
              <a:t>Cytoscape’s</a:t>
            </a:r>
            <a:r>
              <a:rPr lang="en-US" baseline="0" dirty="0" smtClean="0"/>
              <a:t> network import and manipulation interface, and give them the ability to reproduce all the analyses performed in this research.</a:t>
            </a:r>
            <a:endParaRPr lang="en-US" dirty="0"/>
          </a:p>
        </p:txBody>
      </p:sp>
      <p:sp>
        <p:nvSpPr>
          <p:cNvPr id="4" name="Slide Number Placeholder 3"/>
          <p:cNvSpPr>
            <a:spLocks noGrp="1"/>
          </p:cNvSpPr>
          <p:nvPr>
            <p:ph type="sldNum" sz="quarter" idx="10"/>
          </p:nvPr>
        </p:nvSpPr>
        <p:spPr/>
        <p:txBody>
          <a:bodyPr/>
          <a:lstStyle/>
          <a:p>
            <a:fld id="{42CB5343-9DEA-4F46-8B5B-3B60C9A06D0B}" type="slidenum">
              <a:rPr lang="en-US" smtClean="0"/>
              <a:t>28</a:t>
            </a:fld>
            <a:endParaRPr lang="en-US"/>
          </a:p>
        </p:txBody>
      </p:sp>
    </p:spTree>
    <p:extLst>
      <p:ext uri="{BB962C8B-B14F-4D97-AF65-F5344CB8AC3E}">
        <p14:creationId xmlns:p14="http://schemas.microsoft.com/office/powerpoint/2010/main" val="26663870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a:t>
            </a:r>
            <a:r>
              <a:rPr lang="en-US" baseline="0" dirty="0" smtClean="0"/>
              <a:t> first, I’m going to go into the background.</a:t>
            </a:r>
            <a:endParaRPr lang="en-US" dirty="0"/>
          </a:p>
        </p:txBody>
      </p:sp>
      <p:sp>
        <p:nvSpPr>
          <p:cNvPr id="4" name="Slide Number Placeholder 3"/>
          <p:cNvSpPr>
            <a:spLocks noGrp="1"/>
          </p:cNvSpPr>
          <p:nvPr>
            <p:ph type="sldNum" sz="quarter" idx="10"/>
          </p:nvPr>
        </p:nvSpPr>
        <p:spPr/>
        <p:txBody>
          <a:bodyPr/>
          <a:lstStyle/>
          <a:p>
            <a:fld id="{42CB5343-9DEA-4F46-8B5B-3B60C9A06D0B}" type="slidenum">
              <a:rPr lang="en-US" smtClean="0"/>
              <a:t>2</a:t>
            </a:fld>
            <a:endParaRPr lang="en-US"/>
          </a:p>
        </p:txBody>
      </p:sp>
    </p:spTree>
    <p:extLst>
      <p:ext uri="{BB962C8B-B14F-4D97-AF65-F5344CB8AC3E}">
        <p14:creationId xmlns:p14="http://schemas.microsoft.com/office/powerpoint/2010/main" val="392941706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dirty="0" smtClean="0"/>
              <a:t>And now I’m going</a:t>
            </a:r>
            <a:r>
              <a:rPr lang="en-US" baseline="0" dirty="0" smtClean="0"/>
              <a:t> to describe future directions for this research.</a:t>
            </a:r>
            <a:endParaRPr lang="en-US" dirty="0" smtClean="0"/>
          </a:p>
        </p:txBody>
      </p:sp>
      <p:sp>
        <p:nvSpPr>
          <p:cNvPr id="4" name="Slide Number Placeholder 3"/>
          <p:cNvSpPr>
            <a:spLocks noGrp="1"/>
          </p:cNvSpPr>
          <p:nvPr>
            <p:ph type="sldNum" sz="quarter" idx="10"/>
          </p:nvPr>
        </p:nvSpPr>
        <p:spPr/>
        <p:txBody>
          <a:bodyPr/>
          <a:lstStyle/>
          <a:p>
            <a:fld id="{42CB5343-9DEA-4F46-8B5B-3B60C9A06D0B}" type="slidenum">
              <a:rPr lang="en-US" smtClean="0"/>
              <a:t>29</a:t>
            </a:fld>
            <a:endParaRPr lang="en-US"/>
          </a:p>
        </p:txBody>
      </p:sp>
    </p:spTree>
    <p:extLst>
      <p:ext uri="{BB962C8B-B14F-4D97-AF65-F5344CB8AC3E}">
        <p14:creationId xmlns:p14="http://schemas.microsoft.com/office/powerpoint/2010/main" val="392941706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Following</a:t>
            </a:r>
            <a:r>
              <a:rPr lang="en-US" baseline="0" dirty="0" smtClean="0"/>
              <a:t> up on this work in the future, we envision improving the CDN data model by incorporating additional gene attributes that can be studied in a network context. For example, we could incorporate protein structural information to better characterize the relationship between two genes. This could also lead to development of edge attributes that further enhance CDN information. Other improvements include enhancing CDNs’ gene regulation model with other expression influences such as post-translational modifications. We would also like to incorporate a broader range of mutations beyond simple somatic mutations, such as copy number alterations, homologous recombination hotspots, and structural variants. Furthermore, it would be most interesting to find some way to incorporate temporal information into CDNs, which could be used, for example, to track the progression of cancer and its driver mutations. Finally, CDNs and DSMs could be used to investigate disruptions in other human diseases.</a:t>
            </a:r>
            <a:endParaRPr lang="en-US" dirty="0"/>
          </a:p>
        </p:txBody>
      </p:sp>
      <p:sp>
        <p:nvSpPr>
          <p:cNvPr id="4" name="Slide Number Placeholder 3"/>
          <p:cNvSpPr>
            <a:spLocks noGrp="1"/>
          </p:cNvSpPr>
          <p:nvPr>
            <p:ph type="sldNum" sz="quarter" idx="10"/>
          </p:nvPr>
        </p:nvSpPr>
        <p:spPr/>
        <p:txBody>
          <a:bodyPr/>
          <a:lstStyle/>
          <a:p>
            <a:fld id="{42CB5343-9DEA-4F46-8B5B-3B60C9A06D0B}" type="slidenum">
              <a:rPr lang="en-US" smtClean="0"/>
              <a:t>30</a:t>
            </a:fld>
            <a:endParaRPr lang="en-US"/>
          </a:p>
        </p:txBody>
      </p:sp>
    </p:spTree>
    <p:extLst>
      <p:ext uri="{BB962C8B-B14F-4D97-AF65-F5344CB8AC3E}">
        <p14:creationId xmlns:p14="http://schemas.microsoft.com/office/powerpoint/2010/main" val="53126547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dirty="0" smtClean="0"/>
              <a:t>And now I’m going</a:t>
            </a:r>
            <a:r>
              <a:rPr lang="en-US" baseline="0" dirty="0" smtClean="0"/>
              <a:t> to end with a recap of the major contributions of this research.</a:t>
            </a:r>
            <a:endParaRPr lang="en-US" dirty="0" smtClean="0"/>
          </a:p>
        </p:txBody>
      </p:sp>
      <p:sp>
        <p:nvSpPr>
          <p:cNvPr id="4" name="Slide Number Placeholder 3"/>
          <p:cNvSpPr>
            <a:spLocks noGrp="1"/>
          </p:cNvSpPr>
          <p:nvPr>
            <p:ph type="sldNum" sz="quarter" idx="10"/>
          </p:nvPr>
        </p:nvSpPr>
        <p:spPr/>
        <p:txBody>
          <a:bodyPr/>
          <a:lstStyle/>
          <a:p>
            <a:fld id="{42CB5343-9DEA-4F46-8B5B-3B60C9A06D0B}" type="slidenum">
              <a:rPr lang="en-US" smtClean="0"/>
              <a:t>31</a:t>
            </a:fld>
            <a:endParaRPr lang="en-US"/>
          </a:p>
        </p:txBody>
      </p:sp>
    </p:spTree>
    <p:extLst>
      <p:ext uri="{BB962C8B-B14F-4D97-AF65-F5344CB8AC3E}">
        <p14:creationId xmlns:p14="http://schemas.microsoft.com/office/powerpoint/2010/main" val="392941706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baseline="0" dirty="0" smtClean="0"/>
              <a:t>First, this research defines a new type of comprehensive genomic network, the Cancer Disruption Network, or CDN, that represents the most complete </a:t>
            </a:r>
            <a:r>
              <a:rPr lang="en-US" dirty="0" smtClean="0"/>
              <a:t>picture of molecular interaction in human cells as currently possible. This network will incorporate information from many</a:t>
            </a:r>
            <a:r>
              <a:rPr lang="en-US" baseline="0" dirty="0" smtClean="0"/>
              <a:t> of the existing interaction networks. In CDNs, I will look for DSM </a:t>
            </a:r>
            <a:r>
              <a:rPr lang="en-US" baseline="0" dirty="0" err="1" smtClean="0"/>
              <a:t>subnetworks</a:t>
            </a:r>
            <a:r>
              <a:rPr lang="en-US" baseline="0" dirty="0" smtClean="0"/>
              <a:t> whose members exhibit some form of cancer disruption, which means that the nodes of the </a:t>
            </a:r>
            <a:r>
              <a:rPr lang="en-US" baseline="0" dirty="0" err="1" smtClean="0"/>
              <a:t>subnetwork</a:t>
            </a:r>
            <a:r>
              <a:rPr lang="en-US" baseline="0" dirty="0" smtClean="0"/>
              <a:t> all have mutations or differential expression in cancer cells. With CDNs and DSMs, I will pursue four aims: first, I will find which genes should be prioritized for investigation as targets for cancer therapy. Second, I will characterize the similarities and differences </a:t>
            </a:r>
            <a:r>
              <a:rPr lang="en-US" dirty="0" smtClean="0"/>
              <a:t>of DSMs derived from multiple cancer types. Third, I will determine the effectiveness of DSMs for accurately predicting the prognosis of cancer patients. Fourth, I wil</a:t>
            </a:r>
            <a:r>
              <a:rPr lang="en-US" baseline="0" dirty="0" smtClean="0"/>
              <a:t>l find </a:t>
            </a:r>
            <a:r>
              <a:rPr lang="en-US" dirty="0" smtClean="0"/>
              <a:t>which transcription factors (TFs) may exert a cooperative influence on DSM genes’ expression. I</a:t>
            </a:r>
            <a:r>
              <a:rPr lang="en-US" baseline="0" dirty="0" smtClean="0"/>
              <a:t> will also develop and release computational research tools based upon the workflows of this research to facilitate future work in this area, and also make available the CDNs that will be constructed for the cancers studied in this research.</a:t>
            </a:r>
            <a:endParaRPr lang="en-US" dirty="0" smtClean="0"/>
          </a:p>
        </p:txBody>
      </p:sp>
      <p:sp>
        <p:nvSpPr>
          <p:cNvPr id="4" name="Slide Number Placeholder 3"/>
          <p:cNvSpPr>
            <a:spLocks noGrp="1"/>
          </p:cNvSpPr>
          <p:nvPr>
            <p:ph type="sldNum" sz="quarter" idx="10"/>
          </p:nvPr>
        </p:nvSpPr>
        <p:spPr/>
        <p:txBody>
          <a:bodyPr/>
          <a:lstStyle/>
          <a:p>
            <a:fld id="{42CB5343-9DEA-4F46-8B5B-3B60C9A06D0B}" type="slidenum">
              <a:rPr lang="en-US" smtClean="0"/>
              <a:t>32</a:t>
            </a:fld>
            <a:endParaRPr lang="en-US"/>
          </a:p>
        </p:txBody>
      </p:sp>
    </p:spTree>
    <p:extLst>
      <p:ext uri="{BB962C8B-B14F-4D97-AF65-F5344CB8AC3E}">
        <p14:creationId xmlns:p14="http://schemas.microsoft.com/office/powerpoint/2010/main" val="359124046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And that’s it. Thanks for listening.</a:t>
            </a:r>
            <a:endParaRPr lang="en-US" dirty="0"/>
          </a:p>
        </p:txBody>
      </p:sp>
      <p:sp>
        <p:nvSpPr>
          <p:cNvPr id="4" name="Slide Number Placeholder 3"/>
          <p:cNvSpPr>
            <a:spLocks noGrp="1"/>
          </p:cNvSpPr>
          <p:nvPr>
            <p:ph type="sldNum" sz="quarter" idx="10"/>
          </p:nvPr>
        </p:nvSpPr>
        <p:spPr/>
        <p:txBody>
          <a:bodyPr/>
          <a:lstStyle/>
          <a:p>
            <a:fld id="{42CB5343-9DEA-4F46-8B5B-3B60C9A06D0B}" type="slidenum">
              <a:rPr lang="en-US" smtClean="0"/>
              <a:t>39</a:t>
            </a:fld>
            <a:endParaRPr lang="en-US"/>
          </a:p>
        </p:txBody>
      </p:sp>
    </p:spTree>
    <p:extLst>
      <p:ext uri="{BB962C8B-B14F-4D97-AF65-F5344CB8AC3E}">
        <p14:creationId xmlns:p14="http://schemas.microsoft.com/office/powerpoint/2010/main" val="2886044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Given</a:t>
            </a:r>
            <a:r>
              <a:rPr lang="en-US" baseline="0" dirty="0" smtClean="0"/>
              <a:t> the role of gene mutations in cancer, it’s no surprise that cancer genomics studies form a pivotal role in strategies to develop cancer therapies. Finding mutated genes, and their cellular effects, take a number of forms, such as looking for gene expression changes using RNA sequencing, looking for copy number variants using array comparative genomic hybridization, and studying genome sequences more directly between cancerous and healthy cells by obtaining the sequences through high-throughput DNA sequencing, and aligning them with alignment algorithms, such as BLAST, or mapping programs, such as </a:t>
            </a:r>
            <a:r>
              <a:rPr lang="en-US" baseline="0" dirty="0" err="1" smtClean="0"/>
              <a:t>Maq</a:t>
            </a:r>
            <a:r>
              <a:rPr lang="en-US" baseline="0" dirty="0" smtClean="0"/>
              <a:t> or eland.</a:t>
            </a:r>
            <a:endParaRPr lang="en-US" dirty="0"/>
          </a:p>
        </p:txBody>
      </p:sp>
      <p:sp>
        <p:nvSpPr>
          <p:cNvPr id="4" name="Slide Number Placeholder 3"/>
          <p:cNvSpPr>
            <a:spLocks noGrp="1"/>
          </p:cNvSpPr>
          <p:nvPr>
            <p:ph type="sldNum" sz="quarter" idx="10"/>
          </p:nvPr>
        </p:nvSpPr>
        <p:spPr/>
        <p:txBody>
          <a:bodyPr/>
          <a:lstStyle/>
          <a:p>
            <a:fld id="{42CB5343-9DEA-4F46-8B5B-3B60C9A06D0B}" type="slidenum">
              <a:rPr lang="en-US" smtClean="0"/>
              <a:t>3</a:t>
            </a:fld>
            <a:endParaRPr lang="en-US"/>
          </a:p>
        </p:txBody>
      </p:sp>
    </p:spTree>
    <p:extLst>
      <p:ext uri="{BB962C8B-B14F-4D97-AF65-F5344CB8AC3E}">
        <p14:creationId xmlns:p14="http://schemas.microsoft.com/office/powerpoint/2010/main" val="15624581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genomic studies</a:t>
            </a:r>
            <a:r>
              <a:rPr lang="en-US" baseline="0" dirty="0" smtClean="0"/>
              <a:t> have been good for telling us the individual effects of genes, but do not tell us, at least not directly, how these genes influence other genes they interact with. The research proposed here will take studying cancer disruption to the network level. As I’ll describe in the coming slides, I will define a comprehensive genomic network and study the role of its </a:t>
            </a:r>
            <a:r>
              <a:rPr lang="en-US" baseline="0" dirty="0" err="1" smtClean="0"/>
              <a:t>subnetworks</a:t>
            </a:r>
            <a:r>
              <a:rPr lang="en-US" baseline="0" dirty="0" smtClean="0"/>
              <a:t> in cancer disruption. Studying networks of interacting genes, rather than individual genes, has been demonstrated to be more useful in various research projects, such as using gene expression to classify subtypes of breast cancer.</a:t>
            </a:r>
            <a:endParaRPr lang="en-US" dirty="0"/>
          </a:p>
        </p:txBody>
      </p:sp>
      <p:sp>
        <p:nvSpPr>
          <p:cNvPr id="4" name="Slide Number Placeholder 3"/>
          <p:cNvSpPr>
            <a:spLocks noGrp="1"/>
          </p:cNvSpPr>
          <p:nvPr>
            <p:ph type="sldNum" sz="quarter" idx="10"/>
          </p:nvPr>
        </p:nvSpPr>
        <p:spPr/>
        <p:txBody>
          <a:bodyPr/>
          <a:lstStyle/>
          <a:p>
            <a:fld id="{42CB5343-9DEA-4F46-8B5B-3B60C9A06D0B}" type="slidenum">
              <a:rPr lang="en-US" smtClean="0"/>
              <a:t>4</a:t>
            </a:fld>
            <a:endParaRPr lang="en-US"/>
          </a:p>
        </p:txBody>
      </p:sp>
    </p:spTree>
    <p:extLst>
      <p:ext uri="{BB962C8B-B14F-4D97-AF65-F5344CB8AC3E}">
        <p14:creationId xmlns:p14="http://schemas.microsoft.com/office/powerpoint/2010/main" val="8846564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the last few years, four types of networks have emerged from high-throughput sequencing and interaction experiments.</a:t>
            </a:r>
            <a:r>
              <a:rPr lang="en-US" dirty="0" smtClean="0"/>
              <a:t> The first type</a:t>
            </a:r>
            <a:r>
              <a:rPr lang="en-US" baseline="0" dirty="0" smtClean="0"/>
              <a:t> is protein-protein interaction networks, or PPI networks for short. These networks represent physical interactions between proteins derived from low throughput co-</a:t>
            </a:r>
            <a:r>
              <a:rPr lang="en-US" baseline="0" dirty="0" err="1" smtClean="0"/>
              <a:t>immunoprecipitation</a:t>
            </a:r>
            <a:r>
              <a:rPr lang="en-US" baseline="0" dirty="0" smtClean="0"/>
              <a:t> experiments, and more recently derived with the high throughput yeast two hybrid protocol. Clusters of PPI interactions correspond to features such as pathways, which are sequences of proteins that operate on the same substrate, or transmit the same signal. Another feature of PPI networks is fully connected </a:t>
            </a:r>
            <a:r>
              <a:rPr lang="en-US" baseline="0" dirty="0" err="1" smtClean="0"/>
              <a:t>subnetworks</a:t>
            </a:r>
            <a:r>
              <a:rPr lang="en-US" baseline="0" dirty="0" smtClean="0"/>
              <a:t> of proteins, which may correspond to protein complexes. The second type of network is transcription factor networks, which use directed edges to connect regulator genes with their target genes. These interactions are derived mainly through chromatin </a:t>
            </a:r>
            <a:r>
              <a:rPr lang="en-US" baseline="0" dirty="0" err="1" smtClean="0"/>
              <a:t>immunoprecipitation</a:t>
            </a:r>
            <a:r>
              <a:rPr lang="en-US" baseline="0" dirty="0" smtClean="0"/>
              <a:t> sequencing, a method that reveals the genome segments to which DNA-binding proteins will bind. TF networks are useful for finding sets of coordinately regulated genes.</a:t>
            </a:r>
            <a:endParaRPr lang="en-US" dirty="0"/>
          </a:p>
        </p:txBody>
      </p:sp>
      <p:sp>
        <p:nvSpPr>
          <p:cNvPr id="4" name="Slide Number Placeholder 3"/>
          <p:cNvSpPr>
            <a:spLocks noGrp="1"/>
          </p:cNvSpPr>
          <p:nvPr>
            <p:ph type="sldNum" sz="quarter" idx="10"/>
          </p:nvPr>
        </p:nvSpPr>
        <p:spPr/>
        <p:txBody>
          <a:bodyPr/>
          <a:lstStyle/>
          <a:p>
            <a:fld id="{42CB5343-9DEA-4F46-8B5B-3B60C9A06D0B}" type="slidenum">
              <a:rPr lang="en-US" smtClean="0"/>
              <a:t>5</a:t>
            </a:fld>
            <a:endParaRPr lang="en-US"/>
          </a:p>
        </p:txBody>
      </p:sp>
    </p:spTree>
    <p:extLst>
      <p:ext uri="{BB962C8B-B14F-4D97-AF65-F5344CB8AC3E}">
        <p14:creationId xmlns:p14="http://schemas.microsoft.com/office/powerpoint/2010/main" val="30718108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third type</a:t>
            </a:r>
            <a:r>
              <a:rPr lang="en-US" baseline="0" dirty="0" smtClean="0"/>
              <a:t> of network is metabolic networks. These networks describe pathways that represent a sequence of enzymes that operate on a single substrate in turn, which ultimately provides some benefit for the cell. This is the most well studied of all types of networks, and there are several databases now that recapitulate the entire human </a:t>
            </a:r>
            <a:r>
              <a:rPr lang="en-US" baseline="0" dirty="0" err="1" smtClean="0"/>
              <a:t>metabolome</a:t>
            </a:r>
            <a:r>
              <a:rPr lang="en-US" baseline="0" dirty="0" smtClean="0"/>
              <a:t>. These networks are useful for understanding cancer because it has been observed that many cancers will disrupt one critical gene to disable an entire pathway. Therefore, identifying the metabolic pathways of cancer genes helps us better understand what functions the cancer is breaking. Finally, the fourth type of network is RNA networks. These networks represent interactions between noncoding RNA and the genes that they regulate. Transcripts of noncoding RNA will bind to the transcripts of the regulated genes and induce their degradation. Therefore, RNA networks combined with TF networks provide a more complete picture of gene regulation in the cell.</a:t>
            </a:r>
            <a:endParaRPr lang="en-US" dirty="0"/>
          </a:p>
        </p:txBody>
      </p:sp>
      <p:sp>
        <p:nvSpPr>
          <p:cNvPr id="4" name="Slide Number Placeholder 3"/>
          <p:cNvSpPr>
            <a:spLocks noGrp="1"/>
          </p:cNvSpPr>
          <p:nvPr>
            <p:ph type="sldNum" sz="quarter" idx="10"/>
          </p:nvPr>
        </p:nvSpPr>
        <p:spPr/>
        <p:txBody>
          <a:bodyPr/>
          <a:lstStyle/>
          <a:p>
            <a:fld id="{42CB5343-9DEA-4F46-8B5B-3B60C9A06D0B}" type="slidenum">
              <a:rPr lang="en-US" smtClean="0"/>
              <a:t>6</a:t>
            </a:fld>
            <a:endParaRPr lang="en-US"/>
          </a:p>
        </p:txBody>
      </p:sp>
    </p:spTree>
    <p:extLst>
      <p:ext uri="{BB962C8B-B14F-4D97-AF65-F5344CB8AC3E}">
        <p14:creationId xmlns:p14="http://schemas.microsoft.com/office/powerpoint/2010/main" val="31876108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 these</a:t>
            </a:r>
            <a:r>
              <a:rPr lang="en-US" baseline="0" dirty="0" smtClean="0"/>
              <a:t> biological networks, researchers have used them to better understand disease development through three broad classes of methods. The first type is linkage methods, which refers to studying the genes and molecules that directly interact with known disease-associated genes. A 2006 study </a:t>
            </a:r>
            <a:r>
              <a:rPr lang="en-US" sz="1200" kern="1200" dirty="0" smtClean="0">
                <a:solidFill>
                  <a:schemeClr val="tx1"/>
                </a:solidFill>
                <a:effectLst/>
                <a:latin typeface="+mn-lt"/>
                <a:ea typeface="+mn-ea"/>
                <a:cs typeface="+mn-cs"/>
              </a:rPr>
              <a:t>revealed a significant enrichment of other disease-associated genes in the immediate</a:t>
            </a:r>
            <a:r>
              <a:rPr lang="en-US" sz="1200" kern="1200" baseline="0" dirty="0" smtClean="0">
                <a:solidFill>
                  <a:schemeClr val="tx1"/>
                </a:solidFill>
                <a:effectLst/>
                <a:latin typeface="+mn-lt"/>
                <a:ea typeface="+mn-ea"/>
                <a:cs typeface="+mn-cs"/>
              </a:rPr>
              <a:t> neighborhood of previously established disease genes</a:t>
            </a:r>
            <a:r>
              <a:rPr lang="en-US" sz="1200" kern="1200" dirty="0" smtClean="0">
                <a:solidFill>
                  <a:schemeClr val="tx1"/>
                </a:solidFill>
                <a:effectLst/>
                <a:latin typeface="+mn-lt"/>
                <a:ea typeface="+mn-ea"/>
                <a:cs typeface="+mn-cs"/>
              </a:rPr>
              <a:t> compared to looking at the immediate neighborhood of random genes.</a:t>
            </a:r>
            <a:r>
              <a:rPr lang="en-US" sz="1200" kern="1200" baseline="0" dirty="0" smtClean="0">
                <a:solidFill>
                  <a:schemeClr val="tx1"/>
                </a:solidFill>
                <a:effectLst/>
                <a:latin typeface="+mn-lt"/>
                <a:ea typeface="+mn-ea"/>
                <a:cs typeface="+mn-cs"/>
              </a:rPr>
              <a:t> The second method class is disease module-based methods, where the analysis expands to looking at </a:t>
            </a:r>
            <a:r>
              <a:rPr lang="en-US" sz="1200" kern="1200" baseline="0" dirty="0" err="1" smtClean="0">
                <a:solidFill>
                  <a:schemeClr val="tx1"/>
                </a:solidFill>
                <a:effectLst/>
                <a:latin typeface="+mn-lt"/>
                <a:ea typeface="+mn-ea"/>
                <a:cs typeface="+mn-cs"/>
              </a:rPr>
              <a:t>subnetworks</a:t>
            </a:r>
            <a:r>
              <a:rPr lang="en-US" sz="1200" kern="1200" baseline="0" dirty="0" smtClean="0">
                <a:solidFill>
                  <a:schemeClr val="tx1"/>
                </a:solidFill>
                <a:effectLst/>
                <a:latin typeface="+mn-lt"/>
                <a:ea typeface="+mn-ea"/>
                <a:cs typeface="+mn-cs"/>
              </a:rPr>
              <a:t> of interacting genes and other elements where some </a:t>
            </a:r>
            <a:r>
              <a:rPr lang="en-US" sz="1200" kern="1200" baseline="0" dirty="0" err="1" smtClean="0">
                <a:solidFill>
                  <a:schemeClr val="tx1"/>
                </a:solidFill>
                <a:effectLst/>
                <a:latin typeface="+mn-lt"/>
                <a:ea typeface="+mn-ea"/>
                <a:cs typeface="+mn-cs"/>
              </a:rPr>
              <a:t>subnetwork</a:t>
            </a:r>
            <a:r>
              <a:rPr lang="en-US" sz="1200" kern="1200" baseline="0" dirty="0" smtClean="0">
                <a:solidFill>
                  <a:schemeClr val="tx1"/>
                </a:solidFill>
                <a:effectLst/>
                <a:latin typeface="+mn-lt"/>
                <a:ea typeface="+mn-ea"/>
                <a:cs typeface="+mn-cs"/>
              </a:rPr>
              <a:t>-wide disruption is connected with a disease phenotype. This was the approach used by Chuang </a:t>
            </a:r>
            <a:r>
              <a:rPr lang="en-US" sz="1200" i="1" kern="1200" baseline="0" dirty="0" smtClean="0">
                <a:solidFill>
                  <a:schemeClr val="tx1"/>
                </a:solidFill>
                <a:effectLst/>
                <a:latin typeface="+mn-lt"/>
                <a:ea typeface="+mn-ea"/>
                <a:cs typeface="+mn-cs"/>
              </a:rPr>
              <a:t>et al.</a:t>
            </a:r>
            <a:r>
              <a:rPr lang="en-US" sz="1200" i="0" kern="1200" baseline="0" dirty="0" smtClean="0">
                <a:solidFill>
                  <a:schemeClr val="tx1"/>
                </a:solidFill>
                <a:effectLst/>
                <a:latin typeface="+mn-lt"/>
                <a:ea typeface="+mn-ea"/>
                <a:cs typeface="+mn-cs"/>
              </a:rPr>
              <a:t> to develop a more reliable classification scheme for metastatic and non-metastatic breast cancer. The third type is diffusion-based methods. Here, one explores the network by performing random walks from known disease genes. A known disease gene is picked at random as the starting point, and randomly moves to a neighbor node. There is also the chance that the random walker will be reset to another, randomly-chosen known disease gene. Over the course of many of these random walks, one can derive a probability distribution over all nodes that gives a measure of the amount of time the random walker spent at each node. The higher the probability of a node, the greater the path connectivity with known disease genes.</a:t>
            </a:r>
            <a:endParaRPr lang="en-US" dirty="0"/>
          </a:p>
        </p:txBody>
      </p:sp>
      <p:sp>
        <p:nvSpPr>
          <p:cNvPr id="4" name="Slide Number Placeholder 3"/>
          <p:cNvSpPr>
            <a:spLocks noGrp="1"/>
          </p:cNvSpPr>
          <p:nvPr>
            <p:ph type="sldNum" sz="quarter" idx="10"/>
          </p:nvPr>
        </p:nvSpPr>
        <p:spPr/>
        <p:txBody>
          <a:bodyPr/>
          <a:lstStyle/>
          <a:p>
            <a:fld id="{42CB5343-9DEA-4F46-8B5B-3B60C9A06D0B}" type="slidenum">
              <a:rPr lang="en-US" smtClean="0"/>
              <a:t>7</a:t>
            </a:fld>
            <a:endParaRPr lang="en-US"/>
          </a:p>
        </p:txBody>
      </p:sp>
    </p:spTree>
    <p:extLst>
      <p:ext uri="{BB962C8B-B14F-4D97-AF65-F5344CB8AC3E}">
        <p14:creationId xmlns:p14="http://schemas.microsoft.com/office/powerpoint/2010/main" val="29038801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dirty="0" smtClean="0"/>
              <a:t>With these ideas established, I’m going to outline</a:t>
            </a:r>
            <a:r>
              <a:rPr lang="en-US" baseline="0" dirty="0" smtClean="0"/>
              <a:t> the new contributions of my research before I go into my plans in detail. First, I want to define a new type of comprehensive genomic network, the Cancer Disruption Network, or CDN, that represents the most complete </a:t>
            </a:r>
            <a:r>
              <a:rPr lang="en-US" dirty="0" smtClean="0"/>
              <a:t>picture of molecular interaction in human cells as currently possible. This network will incorporate information from many</a:t>
            </a:r>
            <a:r>
              <a:rPr lang="en-US" baseline="0" dirty="0" smtClean="0"/>
              <a:t> of the existing interaction networks I described a few slides ago. In CDNs, I will look for </a:t>
            </a:r>
            <a:r>
              <a:rPr lang="en-US" baseline="0" dirty="0" err="1" smtClean="0"/>
              <a:t>subnetworks</a:t>
            </a:r>
            <a:r>
              <a:rPr lang="en-US" baseline="0" dirty="0" smtClean="0"/>
              <a:t> whose members exhibit some form of cancer disruption, which means that the nodes of the </a:t>
            </a:r>
            <a:r>
              <a:rPr lang="en-US" baseline="0" dirty="0" err="1" smtClean="0"/>
              <a:t>subnetwork</a:t>
            </a:r>
            <a:r>
              <a:rPr lang="en-US" baseline="0" dirty="0" smtClean="0"/>
              <a:t> all have mutations or differential expression in cancer cells. From hereon, these </a:t>
            </a:r>
            <a:r>
              <a:rPr lang="en-US" baseline="0" dirty="0" err="1" smtClean="0"/>
              <a:t>subnetworks</a:t>
            </a:r>
            <a:r>
              <a:rPr lang="en-US" baseline="0" dirty="0" smtClean="0"/>
              <a:t> will be called </a:t>
            </a:r>
            <a:r>
              <a:rPr lang="en-US" baseline="0" dirty="0" err="1" smtClean="0"/>
              <a:t>Dysregulated</a:t>
            </a:r>
            <a:r>
              <a:rPr lang="en-US" baseline="0" dirty="0" smtClean="0"/>
              <a:t> </a:t>
            </a:r>
            <a:r>
              <a:rPr lang="en-US" baseline="0" dirty="0" err="1" smtClean="0"/>
              <a:t>Subnetwork</a:t>
            </a:r>
            <a:r>
              <a:rPr lang="en-US" baseline="0" dirty="0" smtClean="0"/>
              <a:t> Markers, or DSMs. With CDNs and DSMs, I will pursue four aims: first, I will find which genes should be prioritized for investigation as targets for cancer therapy. Second, I will characterize the similarities and differences </a:t>
            </a:r>
            <a:r>
              <a:rPr lang="en-US" dirty="0" smtClean="0"/>
              <a:t>of DSMs derived from multiple cancer types. Third, I will determine the effectiveness of DSMs for accurately predicting the prognosis of cancer patients. Fourth, I wil</a:t>
            </a:r>
            <a:r>
              <a:rPr lang="en-US" baseline="0" dirty="0" smtClean="0"/>
              <a:t>l find </a:t>
            </a:r>
            <a:r>
              <a:rPr lang="en-US" dirty="0" smtClean="0"/>
              <a:t>which transcription factors (TFs) may exert a cooperative influence on DSM genes’ expression. Various algorithms and software will be developed for this research and these will</a:t>
            </a:r>
            <a:r>
              <a:rPr lang="en-US" baseline="0" dirty="0" smtClean="0"/>
              <a:t> be useful computational research tools. In addition, the CDNs constructed for various cancers will contribute to further research in this area.</a:t>
            </a:r>
            <a:endParaRPr lang="en-US" dirty="0" smtClean="0"/>
          </a:p>
        </p:txBody>
      </p:sp>
      <p:sp>
        <p:nvSpPr>
          <p:cNvPr id="4" name="Slide Number Placeholder 3"/>
          <p:cNvSpPr>
            <a:spLocks noGrp="1"/>
          </p:cNvSpPr>
          <p:nvPr>
            <p:ph type="sldNum" sz="quarter" idx="10"/>
          </p:nvPr>
        </p:nvSpPr>
        <p:spPr/>
        <p:txBody>
          <a:bodyPr/>
          <a:lstStyle/>
          <a:p>
            <a:fld id="{42CB5343-9DEA-4F46-8B5B-3B60C9A06D0B}" type="slidenum">
              <a:rPr lang="en-US" smtClean="0"/>
              <a:t>8</a:t>
            </a:fld>
            <a:endParaRPr lang="en-US"/>
          </a:p>
        </p:txBody>
      </p:sp>
    </p:spTree>
    <p:extLst>
      <p:ext uri="{BB962C8B-B14F-4D97-AF65-F5344CB8AC3E}">
        <p14:creationId xmlns:p14="http://schemas.microsoft.com/office/powerpoint/2010/main" val="3591240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FB05AC4-01E1-5E44-8F34-A80754CA247A}" type="datetime1">
              <a:rPr lang="en-US" smtClean="0"/>
              <a:t>9/13/11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B22A0D-2201-1E4A-8A8C-6F47FCFED8CF}" type="slidenum">
              <a:rPr lang="en-US" smtClean="0"/>
              <a:t>‹#›</a:t>
            </a:fld>
            <a:endParaRPr lang="en-US"/>
          </a:p>
        </p:txBody>
      </p:sp>
    </p:spTree>
    <p:extLst>
      <p:ext uri="{BB962C8B-B14F-4D97-AF65-F5344CB8AC3E}">
        <p14:creationId xmlns:p14="http://schemas.microsoft.com/office/powerpoint/2010/main" val="4249224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B3B536-60A1-2A4F-A10F-9875CAE988B8}" type="datetime1">
              <a:rPr lang="en-US" smtClean="0"/>
              <a:t>9/13/11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B22A0D-2201-1E4A-8A8C-6F47FCFED8CF}" type="slidenum">
              <a:rPr lang="en-US" smtClean="0"/>
              <a:t>‹#›</a:t>
            </a:fld>
            <a:endParaRPr lang="en-US"/>
          </a:p>
        </p:txBody>
      </p:sp>
    </p:spTree>
    <p:extLst>
      <p:ext uri="{BB962C8B-B14F-4D97-AF65-F5344CB8AC3E}">
        <p14:creationId xmlns:p14="http://schemas.microsoft.com/office/powerpoint/2010/main" val="4111441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1E53CF-E5F8-8344-88F4-5B89330E75B6}" type="datetime1">
              <a:rPr lang="en-US" smtClean="0"/>
              <a:t>9/13/11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B22A0D-2201-1E4A-8A8C-6F47FCFED8CF}" type="slidenum">
              <a:rPr lang="en-US" smtClean="0"/>
              <a:t>‹#›</a:t>
            </a:fld>
            <a:endParaRPr lang="en-US"/>
          </a:p>
        </p:txBody>
      </p:sp>
    </p:spTree>
    <p:extLst>
      <p:ext uri="{BB962C8B-B14F-4D97-AF65-F5344CB8AC3E}">
        <p14:creationId xmlns:p14="http://schemas.microsoft.com/office/powerpoint/2010/main" val="2189372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65FDC6-9B27-774C-860A-9E267CAEAD71}" type="datetime1">
              <a:rPr lang="en-US" smtClean="0"/>
              <a:t>9/13/11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B22A0D-2201-1E4A-8A8C-6F47FCFED8CF}" type="slidenum">
              <a:rPr lang="en-US" smtClean="0"/>
              <a:t>‹#›</a:t>
            </a:fld>
            <a:endParaRPr lang="en-US"/>
          </a:p>
        </p:txBody>
      </p:sp>
    </p:spTree>
    <p:extLst>
      <p:ext uri="{BB962C8B-B14F-4D97-AF65-F5344CB8AC3E}">
        <p14:creationId xmlns:p14="http://schemas.microsoft.com/office/powerpoint/2010/main" val="3980566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F61126-90CE-CE41-A238-5519C0BDE698}" type="datetime1">
              <a:rPr lang="en-US" smtClean="0"/>
              <a:t>9/13/11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B22A0D-2201-1E4A-8A8C-6F47FCFED8CF}" type="slidenum">
              <a:rPr lang="en-US" smtClean="0"/>
              <a:t>‹#›</a:t>
            </a:fld>
            <a:endParaRPr lang="en-US"/>
          </a:p>
        </p:txBody>
      </p:sp>
    </p:spTree>
    <p:extLst>
      <p:ext uri="{BB962C8B-B14F-4D97-AF65-F5344CB8AC3E}">
        <p14:creationId xmlns:p14="http://schemas.microsoft.com/office/powerpoint/2010/main" val="3342652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6787B29-9A4F-134F-A0C7-56E50E1199FF}" type="datetime1">
              <a:rPr lang="en-US" smtClean="0"/>
              <a:t>9/13/11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B22A0D-2201-1E4A-8A8C-6F47FCFED8CF}" type="slidenum">
              <a:rPr lang="en-US" smtClean="0"/>
              <a:t>‹#›</a:t>
            </a:fld>
            <a:endParaRPr lang="en-US"/>
          </a:p>
        </p:txBody>
      </p:sp>
    </p:spTree>
    <p:extLst>
      <p:ext uri="{BB962C8B-B14F-4D97-AF65-F5344CB8AC3E}">
        <p14:creationId xmlns:p14="http://schemas.microsoft.com/office/powerpoint/2010/main" val="228023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B2E4522-4A85-9245-BEA7-EB6E221F783B}" type="datetime1">
              <a:rPr lang="en-US" smtClean="0"/>
              <a:t>9/13/11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B22A0D-2201-1E4A-8A8C-6F47FCFED8CF}" type="slidenum">
              <a:rPr lang="en-US" smtClean="0"/>
              <a:t>‹#›</a:t>
            </a:fld>
            <a:endParaRPr lang="en-US"/>
          </a:p>
        </p:txBody>
      </p:sp>
    </p:spTree>
    <p:extLst>
      <p:ext uri="{BB962C8B-B14F-4D97-AF65-F5344CB8AC3E}">
        <p14:creationId xmlns:p14="http://schemas.microsoft.com/office/powerpoint/2010/main" val="1215260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72A8B0-2745-CC4A-B2F5-6EA782C7E90A}" type="datetime1">
              <a:rPr lang="en-US" smtClean="0"/>
              <a:t>9/13/11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B22A0D-2201-1E4A-8A8C-6F47FCFED8CF}" type="slidenum">
              <a:rPr lang="en-US" smtClean="0"/>
              <a:t>‹#›</a:t>
            </a:fld>
            <a:endParaRPr lang="en-US"/>
          </a:p>
        </p:txBody>
      </p:sp>
    </p:spTree>
    <p:extLst>
      <p:ext uri="{BB962C8B-B14F-4D97-AF65-F5344CB8AC3E}">
        <p14:creationId xmlns:p14="http://schemas.microsoft.com/office/powerpoint/2010/main" val="2106291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190880-4611-4D4A-BADB-88EF2EB2344D}" type="datetime1">
              <a:rPr lang="en-US" smtClean="0"/>
              <a:t>9/13/11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B22A0D-2201-1E4A-8A8C-6F47FCFED8CF}" type="slidenum">
              <a:rPr lang="en-US" smtClean="0"/>
              <a:t>‹#›</a:t>
            </a:fld>
            <a:endParaRPr lang="en-US"/>
          </a:p>
        </p:txBody>
      </p:sp>
    </p:spTree>
    <p:extLst>
      <p:ext uri="{BB962C8B-B14F-4D97-AF65-F5344CB8AC3E}">
        <p14:creationId xmlns:p14="http://schemas.microsoft.com/office/powerpoint/2010/main" val="2703435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26114E-12A5-EC4E-9909-0384CE668021}" type="datetime1">
              <a:rPr lang="en-US" smtClean="0"/>
              <a:t>9/13/11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B22A0D-2201-1E4A-8A8C-6F47FCFED8CF}" type="slidenum">
              <a:rPr lang="en-US" smtClean="0"/>
              <a:t>‹#›</a:t>
            </a:fld>
            <a:endParaRPr lang="en-US"/>
          </a:p>
        </p:txBody>
      </p:sp>
    </p:spTree>
    <p:extLst>
      <p:ext uri="{BB962C8B-B14F-4D97-AF65-F5344CB8AC3E}">
        <p14:creationId xmlns:p14="http://schemas.microsoft.com/office/powerpoint/2010/main" val="2563208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593F36-6BB3-EB47-A8EA-2C836624EB8E}" type="datetime1">
              <a:rPr lang="en-US" smtClean="0"/>
              <a:t>9/13/11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B22A0D-2201-1E4A-8A8C-6F47FCFED8CF}" type="slidenum">
              <a:rPr lang="en-US" smtClean="0"/>
              <a:t>‹#›</a:t>
            </a:fld>
            <a:endParaRPr lang="en-US"/>
          </a:p>
        </p:txBody>
      </p:sp>
    </p:spTree>
    <p:extLst>
      <p:ext uri="{BB962C8B-B14F-4D97-AF65-F5344CB8AC3E}">
        <p14:creationId xmlns:p14="http://schemas.microsoft.com/office/powerpoint/2010/main" val="14999590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F487F7-524F-354D-8235-90904F435ED6}" type="datetime1">
              <a:rPr lang="en-US" smtClean="0"/>
              <a:t>9/13/11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B22A0D-2201-1E4A-8A8C-6F47FCFED8CF}" type="slidenum">
              <a:rPr lang="en-US" smtClean="0"/>
              <a:t>‹#›</a:t>
            </a:fld>
            <a:endParaRPr lang="en-US"/>
          </a:p>
        </p:txBody>
      </p:sp>
    </p:spTree>
    <p:extLst>
      <p:ext uri="{BB962C8B-B14F-4D97-AF65-F5344CB8AC3E}">
        <p14:creationId xmlns:p14="http://schemas.microsoft.com/office/powerpoint/2010/main" val="22957370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1.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2.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hyperlink" Target="http://omim.org/"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omim.org/"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A Network Biology Approach to Cancer: Cancer Disruption Networks and </a:t>
            </a:r>
            <a:r>
              <a:rPr lang="en-US" dirty="0" err="1"/>
              <a:t>Dysregulated</a:t>
            </a:r>
            <a:r>
              <a:rPr lang="en-US" dirty="0"/>
              <a:t> </a:t>
            </a:r>
            <a:r>
              <a:rPr lang="en-US" dirty="0" err="1"/>
              <a:t>Subnetwork</a:t>
            </a:r>
            <a:r>
              <a:rPr lang="en-US" dirty="0"/>
              <a:t> Markers </a:t>
            </a:r>
          </a:p>
        </p:txBody>
      </p:sp>
      <p:sp>
        <p:nvSpPr>
          <p:cNvPr id="3" name="Subtitle 2"/>
          <p:cNvSpPr>
            <a:spLocks noGrp="1"/>
          </p:cNvSpPr>
          <p:nvPr>
            <p:ph type="subTitle" idx="1"/>
          </p:nvPr>
        </p:nvSpPr>
        <p:spPr>
          <a:xfrm>
            <a:off x="1371600" y="4478867"/>
            <a:ext cx="6400800" cy="1752600"/>
          </a:xfrm>
        </p:spPr>
        <p:txBody>
          <a:bodyPr>
            <a:normAutofit/>
          </a:bodyPr>
          <a:lstStyle/>
          <a:p>
            <a:r>
              <a:rPr lang="en-US" dirty="0" smtClean="0">
                <a:solidFill>
                  <a:schemeClr val="tx1">
                    <a:lumMod val="65000"/>
                    <a:lumOff val="35000"/>
                  </a:schemeClr>
                </a:solidFill>
              </a:rPr>
              <a:t>Lucas Lochovsky</a:t>
            </a:r>
          </a:p>
          <a:p>
            <a:r>
              <a:rPr lang="en-US" dirty="0" smtClean="0">
                <a:solidFill>
                  <a:schemeClr val="tx1">
                    <a:lumMod val="65000"/>
                    <a:lumOff val="35000"/>
                  </a:schemeClr>
                </a:solidFill>
              </a:rPr>
              <a:t>Gerstein Lab, Yale</a:t>
            </a:r>
          </a:p>
          <a:p>
            <a:r>
              <a:rPr lang="en-US" dirty="0" smtClean="0">
                <a:solidFill>
                  <a:schemeClr val="tx1">
                    <a:lumMod val="65000"/>
                    <a:lumOff val="35000"/>
                  </a:schemeClr>
                </a:solidFill>
              </a:rPr>
              <a:t>Sept </a:t>
            </a:r>
            <a:r>
              <a:rPr lang="en-US" dirty="0" smtClean="0">
                <a:solidFill>
                  <a:schemeClr val="tx1">
                    <a:lumMod val="65000"/>
                    <a:lumOff val="35000"/>
                  </a:schemeClr>
                </a:solidFill>
              </a:rPr>
              <a:t>14, </a:t>
            </a:r>
            <a:r>
              <a:rPr lang="en-US" dirty="0" smtClean="0">
                <a:solidFill>
                  <a:schemeClr val="tx1">
                    <a:lumMod val="65000"/>
                    <a:lumOff val="35000"/>
                  </a:schemeClr>
                </a:solidFill>
              </a:rPr>
              <a:t>2011</a:t>
            </a:r>
            <a:endParaRPr lang="en-US" dirty="0">
              <a:solidFill>
                <a:schemeClr val="tx1">
                  <a:lumMod val="65000"/>
                  <a:lumOff val="35000"/>
                </a:schemeClr>
              </a:solidFill>
            </a:endParaRPr>
          </a:p>
        </p:txBody>
      </p:sp>
    </p:spTree>
    <p:extLst>
      <p:ext uri="{BB962C8B-B14F-4D97-AF65-F5344CB8AC3E}">
        <p14:creationId xmlns:p14="http://schemas.microsoft.com/office/powerpoint/2010/main" val="236004651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457200" y="1600200"/>
            <a:ext cx="8229600" cy="5121275"/>
          </a:xfrm>
        </p:spPr>
        <p:txBody>
          <a:bodyPr>
            <a:normAutofit fontScale="77500" lnSpcReduction="20000"/>
          </a:bodyPr>
          <a:lstStyle/>
          <a:p>
            <a:pPr marL="514350" indent="-514350">
              <a:buFont typeface="+mj-lt"/>
              <a:buAutoNum type="arabicParenR"/>
            </a:pPr>
            <a:r>
              <a:rPr lang="en-US" dirty="0" smtClean="0">
                <a:solidFill>
                  <a:schemeClr val="bg1">
                    <a:lumMod val="50000"/>
                  </a:schemeClr>
                </a:solidFill>
              </a:rPr>
              <a:t>Introduction and Previous Work</a:t>
            </a:r>
          </a:p>
          <a:p>
            <a:pPr marL="514350" indent="-514350">
              <a:buFont typeface="+mj-lt"/>
              <a:buAutoNum type="arabicParenR"/>
            </a:pPr>
            <a:r>
              <a:rPr lang="en-US" dirty="0" smtClean="0"/>
              <a:t>Cancer Disruption Networks (CDNs)</a:t>
            </a:r>
            <a:endParaRPr lang="en-US" dirty="0"/>
          </a:p>
          <a:p>
            <a:pPr marL="514350" indent="-514350">
              <a:buFont typeface="+mj-lt"/>
              <a:buAutoNum type="arabicParenR"/>
            </a:pPr>
            <a:r>
              <a:rPr lang="en-US" dirty="0" err="1" smtClean="0">
                <a:solidFill>
                  <a:schemeClr val="bg1">
                    <a:lumMod val="50000"/>
                  </a:schemeClr>
                </a:solidFill>
              </a:rPr>
              <a:t>Dysregulated</a:t>
            </a:r>
            <a:r>
              <a:rPr lang="en-US" dirty="0" smtClean="0">
                <a:solidFill>
                  <a:schemeClr val="bg1">
                    <a:lumMod val="50000"/>
                  </a:schemeClr>
                </a:solidFill>
              </a:rPr>
              <a:t> </a:t>
            </a:r>
            <a:r>
              <a:rPr lang="en-US" dirty="0" err="1" smtClean="0">
                <a:solidFill>
                  <a:schemeClr val="bg1">
                    <a:lumMod val="50000"/>
                  </a:schemeClr>
                </a:solidFill>
              </a:rPr>
              <a:t>Subnetwork</a:t>
            </a:r>
            <a:r>
              <a:rPr lang="en-US" dirty="0" smtClean="0">
                <a:solidFill>
                  <a:schemeClr val="bg1">
                    <a:lumMod val="50000"/>
                  </a:schemeClr>
                </a:solidFill>
              </a:rPr>
              <a:t> Markers (DSMs)</a:t>
            </a:r>
          </a:p>
          <a:p>
            <a:pPr marL="514350" indent="-514350">
              <a:buFont typeface="+mj-lt"/>
              <a:buAutoNum type="arabicParenR"/>
            </a:pPr>
            <a:r>
              <a:rPr lang="en-US" dirty="0">
                <a:solidFill>
                  <a:schemeClr val="bg1">
                    <a:lumMod val="50000"/>
                  </a:schemeClr>
                </a:solidFill>
              </a:rPr>
              <a:t>Use CDNs and DSMs for the Following Research Aims</a:t>
            </a:r>
          </a:p>
          <a:p>
            <a:pPr marL="914400" lvl="1" indent="-514350">
              <a:buFont typeface="+mj-lt"/>
              <a:buAutoNum type="arabicPeriod"/>
            </a:pPr>
            <a:r>
              <a:rPr lang="en-US" dirty="0" smtClean="0">
                <a:solidFill>
                  <a:schemeClr val="bg1">
                    <a:lumMod val="50000"/>
                  </a:schemeClr>
                </a:solidFill>
              </a:rPr>
              <a:t>Prioritize </a:t>
            </a:r>
            <a:r>
              <a:rPr lang="en-US" dirty="0">
                <a:solidFill>
                  <a:schemeClr val="bg1">
                    <a:lumMod val="50000"/>
                  </a:schemeClr>
                </a:solidFill>
              </a:rPr>
              <a:t>genes for investigation as targets for cancer </a:t>
            </a:r>
            <a:r>
              <a:rPr lang="en-US" dirty="0" smtClean="0">
                <a:solidFill>
                  <a:schemeClr val="bg1">
                    <a:lumMod val="50000"/>
                  </a:schemeClr>
                </a:solidFill>
              </a:rPr>
              <a:t>therapy</a:t>
            </a:r>
          </a:p>
          <a:p>
            <a:pPr marL="914400" lvl="1" indent="-514350">
              <a:buFont typeface="+mj-lt"/>
              <a:buAutoNum type="arabicPeriod"/>
            </a:pPr>
            <a:r>
              <a:rPr lang="en-US" dirty="0">
                <a:solidFill>
                  <a:schemeClr val="bg1">
                    <a:lumMod val="50000"/>
                  </a:schemeClr>
                </a:solidFill>
              </a:rPr>
              <a:t>Characterize the similarities and differences of DSMs derived from multiple cancer </a:t>
            </a:r>
            <a:r>
              <a:rPr lang="en-US" dirty="0" smtClean="0">
                <a:solidFill>
                  <a:schemeClr val="bg1">
                    <a:lumMod val="50000"/>
                  </a:schemeClr>
                </a:solidFill>
              </a:rPr>
              <a:t>types</a:t>
            </a:r>
          </a:p>
          <a:p>
            <a:pPr marL="914400" lvl="1" indent="-514350">
              <a:buFont typeface="+mj-lt"/>
              <a:buAutoNum type="arabicPeriod"/>
            </a:pPr>
            <a:r>
              <a:rPr lang="en-US" dirty="0">
                <a:solidFill>
                  <a:schemeClr val="bg1">
                    <a:lumMod val="50000"/>
                  </a:schemeClr>
                </a:solidFill>
              </a:rPr>
              <a:t>Determine the effectiveness of DSMs for accurately predicting the prognosis of cancer </a:t>
            </a:r>
            <a:r>
              <a:rPr lang="en-US" dirty="0" smtClean="0">
                <a:solidFill>
                  <a:schemeClr val="bg1">
                    <a:lumMod val="50000"/>
                  </a:schemeClr>
                </a:solidFill>
              </a:rPr>
              <a:t>patients</a:t>
            </a:r>
          </a:p>
          <a:p>
            <a:pPr marL="914400" lvl="1" indent="-514350">
              <a:buFont typeface="+mj-lt"/>
              <a:buAutoNum type="arabicPeriod"/>
            </a:pPr>
            <a:r>
              <a:rPr lang="en-US" dirty="0">
                <a:solidFill>
                  <a:schemeClr val="bg1">
                    <a:lumMod val="50000"/>
                  </a:schemeClr>
                </a:solidFill>
              </a:rPr>
              <a:t>Find which transcription factors (TFs) may exert a cooperative influence on DSM genes’ </a:t>
            </a:r>
            <a:r>
              <a:rPr lang="en-US" dirty="0" smtClean="0">
                <a:solidFill>
                  <a:schemeClr val="bg1">
                    <a:lumMod val="50000"/>
                  </a:schemeClr>
                </a:solidFill>
              </a:rPr>
              <a:t>expression</a:t>
            </a:r>
          </a:p>
          <a:p>
            <a:pPr marL="514350" indent="-514350">
              <a:buFont typeface="+mj-lt"/>
              <a:buAutoNum type="arabicParenR"/>
            </a:pPr>
            <a:r>
              <a:rPr lang="en-US" dirty="0" smtClean="0">
                <a:solidFill>
                  <a:schemeClr val="bg1">
                    <a:lumMod val="50000"/>
                  </a:schemeClr>
                </a:solidFill>
              </a:rPr>
              <a:t>Development of Computational Research Tools</a:t>
            </a:r>
          </a:p>
          <a:p>
            <a:pPr marL="514350" indent="-514350">
              <a:buFont typeface="+mj-lt"/>
              <a:buAutoNum type="arabicParenR"/>
            </a:pPr>
            <a:r>
              <a:rPr lang="en-US" dirty="0" smtClean="0">
                <a:solidFill>
                  <a:schemeClr val="bg1">
                    <a:lumMod val="50000"/>
                  </a:schemeClr>
                </a:solidFill>
              </a:rPr>
              <a:t>Future Work</a:t>
            </a:r>
          </a:p>
          <a:p>
            <a:pPr marL="514350" indent="-514350">
              <a:buFont typeface="+mj-lt"/>
              <a:buAutoNum type="arabicParenR"/>
            </a:pPr>
            <a:r>
              <a:rPr lang="en-US" dirty="0" smtClean="0">
                <a:solidFill>
                  <a:schemeClr val="bg1">
                    <a:lumMod val="50000"/>
                  </a:schemeClr>
                </a:solidFill>
              </a:rPr>
              <a:t>Summary of Contributions</a:t>
            </a:r>
            <a:endParaRPr lang="en-US" dirty="0">
              <a:solidFill>
                <a:schemeClr val="bg1">
                  <a:lumMod val="50000"/>
                </a:schemeClr>
              </a:solidFill>
            </a:endParaRPr>
          </a:p>
        </p:txBody>
      </p:sp>
      <p:sp>
        <p:nvSpPr>
          <p:cNvPr id="4" name="Slide Number Placeholder 3"/>
          <p:cNvSpPr>
            <a:spLocks noGrp="1"/>
          </p:cNvSpPr>
          <p:nvPr>
            <p:ph type="sldNum" sz="quarter" idx="12"/>
          </p:nvPr>
        </p:nvSpPr>
        <p:spPr/>
        <p:txBody>
          <a:bodyPr/>
          <a:lstStyle/>
          <a:p>
            <a:fld id="{D1B22A0D-2201-1E4A-8A8C-6F47FCFED8CF}" type="slidenum">
              <a:rPr lang="en-US" smtClean="0"/>
              <a:t>9</a:t>
            </a:fld>
            <a:endParaRPr lang="en-US"/>
          </a:p>
        </p:txBody>
      </p:sp>
    </p:spTree>
    <p:extLst>
      <p:ext uri="{BB962C8B-B14F-4D97-AF65-F5344CB8AC3E}">
        <p14:creationId xmlns:p14="http://schemas.microsoft.com/office/powerpoint/2010/main" val="222530461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Cancer Disruption Networks (CDNs)</a:t>
            </a:r>
            <a:endParaRPr lang="en-US" dirty="0"/>
          </a:p>
        </p:txBody>
      </p:sp>
      <p:sp>
        <p:nvSpPr>
          <p:cNvPr id="3" name="Content Placeholder 2"/>
          <p:cNvSpPr>
            <a:spLocks noGrp="1"/>
          </p:cNvSpPr>
          <p:nvPr>
            <p:ph idx="1"/>
          </p:nvPr>
        </p:nvSpPr>
        <p:spPr>
          <a:xfrm>
            <a:off x="457200" y="1606762"/>
            <a:ext cx="8229600" cy="4633390"/>
          </a:xfrm>
        </p:spPr>
        <p:txBody>
          <a:bodyPr>
            <a:normAutofit fontScale="70000" lnSpcReduction="20000"/>
          </a:bodyPr>
          <a:lstStyle/>
          <a:p>
            <a:r>
              <a:rPr lang="en-US" dirty="0" smtClean="0"/>
              <a:t>Combination of existing PPI, regulatory, and </a:t>
            </a:r>
            <a:r>
              <a:rPr lang="en-US" dirty="0" err="1" smtClean="0"/>
              <a:t>miRNA</a:t>
            </a:r>
            <a:r>
              <a:rPr lang="en-US" dirty="0" smtClean="0"/>
              <a:t> networks</a:t>
            </a:r>
          </a:p>
          <a:p>
            <a:r>
              <a:rPr lang="en-US" b="1" dirty="0" smtClean="0"/>
              <a:t>Data Sources</a:t>
            </a:r>
            <a:endParaRPr lang="en-US" dirty="0" smtClean="0"/>
          </a:p>
          <a:p>
            <a:pPr lvl="1"/>
            <a:r>
              <a:rPr lang="en-US" dirty="0" smtClean="0"/>
              <a:t>PPI: HPRD</a:t>
            </a:r>
            <a:r>
              <a:rPr lang="en-US" baseline="30000" dirty="0" smtClean="0"/>
              <a:t>1</a:t>
            </a:r>
            <a:endParaRPr lang="en-US" dirty="0" smtClean="0"/>
          </a:p>
          <a:p>
            <a:pPr lvl="1"/>
            <a:r>
              <a:rPr lang="en-US" dirty="0" smtClean="0"/>
              <a:t>Regulatory: ENCODE </a:t>
            </a:r>
            <a:r>
              <a:rPr lang="en-US" dirty="0" err="1" smtClean="0"/>
              <a:t>ChIP-seq</a:t>
            </a:r>
            <a:r>
              <a:rPr lang="en-US" dirty="0" smtClean="0"/>
              <a:t> data</a:t>
            </a:r>
            <a:r>
              <a:rPr lang="en-US" baseline="30000" dirty="0" smtClean="0"/>
              <a:t>2</a:t>
            </a:r>
          </a:p>
          <a:p>
            <a:pPr lvl="1"/>
            <a:r>
              <a:rPr lang="en-US" dirty="0" err="1" smtClean="0"/>
              <a:t>miRNA</a:t>
            </a:r>
            <a:r>
              <a:rPr lang="en-US" dirty="0" smtClean="0"/>
              <a:t>: </a:t>
            </a:r>
            <a:r>
              <a:rPr lang="en-US" dirty="0" err="1" smtClean="0"/>
              <a:t>microRNA.org</a:t>
            </a:r>
            <a:r>
              <a:rPr lang="en-US" dirty="0" smtClean="0"/>
              <a:t> database</a:t>
            </a:r>
            <a:r>
              <a:rPr lang="en-US" baseline="30000" dirty="0" smtClean="0"/>
              <a:t>3</a:t>
            </a:r>
          </a:p>
          <a:p>
            <a:r>
              <a:rPr lang="en-US" b="1" dirty="0" smtClean="0"/>
              <a:t>Node types</a:t>
            </a:r>
            <a:endParaRPr lang="en-US" dirty="0" smtClean="0"/>
          </a:p>
          <a:p>
            <a:pPr lvl="1"/>
            <a:r>
              <a:rPr lang="en-US" dirty="0" smtClean="0"/>
              <a:t>Genes</a:t>
            </a:r>
          </a:p>
          <a:p>
            <a:pPr lvl="1"/>
            <a:r>
              <a:rPr lang="en-US" dirty="0" smtClean="0"/>
              <a:t>Transcription factor binding sites (</a:t>
            </a:r>
            <a:r>
              <a:rPr lang="en-US" dirty="0" err="1" smtClean="0"/>
              <a:t>TFBSes</a:t>
            </a:r>
            <a:r>
              <a:rPr lang="en-US" dirty="0" smtClean="0"/>
              <a:t>)</a:t>
            </a:r>
          </a:p>
          <a:p>
            <a:pPr lvl="1"/>
            <a:r>
              <a:rPr lang="en-US" dirty="0" err="1" smtClean="0"/>
              <a:t>miRNA</a:t>
            </a:r>
            <a:endParaRPr lang="en-US" dirty="0" smtClean="0"/>
          </a:p>
          <a:p>
            <a:r>
              <a:rPr lang="en-US" b="1" dirty="0" smtClean="0"/>
              <a:t>Edge types: [node type][interaction type][node type]</a:t>
            </a:r>
            <a:endParaRPr lang="en-US" dirty="0" smtClean="0"/>
          </a:p>
          <a:p>
            <a:pPr lvl="1"/>
            <a:r>
              <a:rPr lang="en-US" dirty="0" smtClean="0"/>
              <a:t>[gene 1]’s protein [interacts with] [gene 2]’s protein (undirected)</a:t>
            </a:r>
          </a:p>
          <a:p>
            <a:pPr lvl="1"/>
            <a:r>
              <a:rPr lang="en-US" dirty="0" smtClean="0"/>
              <a:t>[</a:t>
            </a:r>
            <a:r>
              <a:rPr lang="en-US" dirty="0"/>
              <a:t>t</a:t>
            </a:r>
            <a:r>
              <a:rPr lang="en-US" dirty="0" smtClean="0"/>
              <a:t>ranscription factor] [binds to] [TFBS] (directed)</a:t>
            </a:r>
          </a:p>
          <a:p>
            <a:pPr lvl="1"/>
            <a:r>
              <a:rPr lang="en-US" dirty="0"/>
              <a:t>[</a:t>
            </a:r>
            <a:r>
              <a:rPr lang="en-US" dirty="0" err="1" smtClean="0"/>
              <a:t>miRNA</a:t>
            </a:r>
            <a:r>
              <a:rPr lang="en-US" dirty="0" smtClean="0"/>
              <a:t>]’s transcript [binds to] [gene]’s transcript (directed)</a:t>
            </a:r>
          </a:p>
          <a:p>
            <a:pPr lvl="1"/>
            <a:r>
              <a:rPr lang="en-US" dirty="0" smtClean="0"/>
              <a:t>[TFBS] [regulates] [gene] (directed)</a:t>
            </a:r>
            <a:endParaRPr lang="en-US" dirty="0"/>
          </a:p>
        </p:txBody>
      </p:sp>
      <p:sp>
        <p:nvSpPr>
          <p:cNvPr id="4" name="Slide Number Placeholder 3"/>
          <p:cNvSpPr>
            <a:spLocks noGrp="1"/>
          </p:cNvSpPr>
          <p:nvPr>
            <p:ph type="sldNum" sz="quarter" idx="12"/>
          </p:nvPr>
        </p:nvSpPr>
        <p:spPr/>
        <p:txBody>
          <a:bodyPr/>
          <a:lstStyle/>
          <a:p>
            <a:fld id="{D1B22A0D-2201-1E4A-8A8C-6F47FCFED8CF}" type="slidenum">
              <a:rPr lang="en-US" smtClean="0"/>
              <a:t>10</a:t>
            </a:fld>
            <a:endParaRPr lang="en-US"/>
          </a:p>
        </p:txBody>
      </p:sp>
      <p:sp>
        <p:nvSpPr>
          <p:cNvPr id="6" name="TextBox 5"/>
          <p:cNvSpPr txBox="1"/>
          <p:nvPr/>
        </p:nvSpPr>
        <p:spPr>
          <a:xfrm>
            <a:off x="427861" y="6294089"/>
            <a:ext cx="8258939" cy="553998"/>
          </a:xfrm>
          <a:prstGeom prst="rect">
            <a:avLst/>
          </a:prstGeom>
          <a:noFill/>
        </p:spPr>
        <p:txBody>
          <a:bodyPr wrap="square" rtlCol="0">
            <a:spAutoFit/>
          </a:bodyPr>
          <a:lstStyle/>
          <a:p>
            <a:r>
              <a:rPr lang="en-US" sz="1000" baseline="30000" dirty="0" smtClean="0"/>
              <a:t>1</a:t>
            </a:r>
            <a:r>
              <a:rPr lang="en-US" sz="1000" dirty="0"/>
              <a:t>Keshava Prasad, T.S. et al. Human protein reference database—2009 update. </a:t>
            </a:r>
            <a:r>
              <a:rPr lang="en-US" sz="1000" i="1" dirty="0"/>
              <a:t>Nucleic acids research</a:t>
            </a:r>
            <a:r>
              <a:rPr lang="en-US" sz="1000" dirty="0"/>
              <a:t> </a:t>
            </a:r>
            <a:r>
              <a:rPr lang="en-US" sz="1000" b="1" dirty="0"/>
              <a:t>37</a:t>
            </a:r>
            <a:r>
              <a:rPr lang="en-US" sz="1000" dirty="0"/>
              <a:t>, D767 (2009). </a:t>
            </a:r>
            <a:r>
              <a:rPr lang="en-US" sz="1000" dirty="0" smtClean="0"/>
              <a:t> </a:t>
            </a:r>
          </a:p>
          <a:p>
            <a:r>
              <a:rPr lang="en-US" sz="1000" baseline="30000" dirty="0" smtClean="0"/>
              <a:t>2</a:t>
            </a:r>
            <a:r>
              <a:rPr lang="en-US" sz="1000" dirty="0"/>
              <a:t>Birney, E. et al. Identification and analysis of functional elements in 1% of the human genome by the ENCODE pilot project. </a:t>
            </a:r>
            <a:r>
              <a:rPr lang="en-US" sz="1000" i="1" dirty="0"/>
              <a:t>Nature</a:t>
            </a:r>
            <a:r>
              <a:rPr lang="en-US" sz="1000" dirty="0"/>
              <a:t> </a:t>
            </a:r>
            <a:r>
              <a:rPr lang="en-US" sz="1000" b="1" dirty="0"/>
              <a:t>447</a:t>
            </a:r>
            <a:r>
              <a:rPr lang="en-US" sz="1000" dirty="0"/>
              <a:t>, 799-816 (2007)</a:t>
            </a:r>
            <a:r>
              <a:rPr lang="en-US" sz="1000" dirty="0" smtClean="0"/>
              <a:t>.</a:t>
            </a:r>
          </a:p>
          <a:p>
            <a:r>
              <a:rPr lang="en-US" sz="1000" baseline="30000" dirty="0" smtClean="0"/>
              <a:t>3</a:t>
            </a:r>
            <a:r>
              <a:rPr lang="en-US" sz="1000" dirty="0"/>
              <a:t>Betel, D., Wilson, M., </a:t>
            </a:r>
            <a:r>
              <a:rPr lang="en-US" sz="1000" dirty="0" err="1"/>
              <a:t>Gabow</a:t>
            </a:r>
            <a:r>
              <a:rPr lang="en-US" sz="1000" dirty="0"/>
              <a:t>, A., Marks, D.S. &amp; Sander, C. The </a:t>
            </a:r>
            <a:r>
              <a:rPr lang="en-US" sz="1000" dirty="0" err="1"/>
              <a:t>microRNA.org</a:t>
            </a:r>
            <a:r>
              <a:rPr lang="en-US" sz="1000" dirty="0"/>
              <a:t> resource: targets and expression. </a:t>
            </a:r>
            <a:r>
              <a:rPr lang="en-US" sz="1000" i="1" dirty="0"/>
              <a:t>Nucleic acids research</a:t>
            </a:r>
            <a:r>
              <a:rPr lang="en-US" sz="1000" dirty="0"/>
              <a:t> </a:t>
            </a:r>
            <a:r>
              <a:rPr lang="en-US" sz="1000" b="1" dirty="0"/>
              <a:t>36</a:t>
            </a:r>
            <a:r>
              <a:rPr lang="en-US" sz="1000" dirty="0"/>
              <a:t>, D149 (2008)</a:t>
            </a:r>
            <a:r>
              <a:rPr lang="en-US" sz="1000" dirty="0" smtClean="0"/>
              <a:t>.</a:t>
            </a:r>
            <a:endParaRPr lang="en-US" sz="1000" dirty="0"/>
          </a:p>
        </p:txBody>
      </p:sp>
    </p:spTree>
    <p:extLst>
      <p:ext uri="{BB962C8B-B14F-4D97-AF65-F5344CB8AC3E}">
        <p14:creationId xmlns:p14="http://schemas.microsoft.com/office/powerpoint/2010/main" val="169216365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Cancer mutation and expression data</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For each cancer that will be investigated, create a separate instance of the CDN</a:t>
            </a:r>
          </a:p>
          <a:p>
            <a:r>
              <a:rPr lang="en-US" dirty="0" smtClean="0"/>
              <a:t>For the CDN corresponding cancer type </a:t>
            </a:r>
            <a:r>
              <a:rPr lang="en-US" i="1" dirty="0" smtClean="0"/>
              <a:t>c</a:t>
            </a:r>
            <a:r>
              <a:rPr lang="en-US" dirty="0" smtClean="0"/>
              <a:t>, add mutation and expression data to each node based on data from cancer </a:t>
            </a:r>
            <a:r>
              <a:rPr lang="en-US" i="1" dirty="0" smtClean="0"/>
              <a:t>c</a:t>
            </a:r>
            <a:r>
              <a:rPr lang="en-US" dirty="0" smtClean="0"/>
              <a:t> patient samples</a:t>
            </a:r>
          </a:p>
          <a:p>
            <a:pPr lvl="1"/>
            <a:r>
              <a:rPr lang="en-US" dirty="0" smtClean="0"/>
              <a:t>The Cancer Genome Atlas (TCGA)</a:t>
            </a:r>
            <a:r>
              <a:rPr lang="en-US" baseline="30000" dirty="0" smtClean="0"/>
              <a:t>1</a:t>
            </a:r>
            <a:r>
              <a:rPr lang="en-US" dirty="0" smtClean="0"/>
              <a:t> has data from microarray and sequencing experiments for several types of human cancer</a:t>
            </a:r>
          </a:p>
          <a:p>
            <a:r>
              <a:rPr lang="en-US" dirty="0" smtClean="0"/>
              <a:t>Cancer types available for study from TCGA:</a:t>
            </a:r>
          </a:p>
          <a:p>
            <a:pPr lvl="1"/>
            <a:r>
              <a:rPr lang="en-US" dirty="0"/>
              <a:t>Breast Invasive Carcinoma, </a:t>
            </a:r>
            <a:r>
              <a:rPr lang="en-US" dirty="0" err="1"/>
              <a:t>Glioblastoma</a:t>
            </a:r>
            <a:r>
              <a:rPr lang="en-US" dirty="0"/>
              <a:t> </a:t>
            </a:r>
            <a:r>
              <a:rPr lang="en-US" dirty="0" err="1"/>
              <a:t>Multiforme</a:t>
            </a:r>
            <a:r>
              <a:rPr lang="en-US" dirty="0"/>
              <a:t>, Kidney Renal Clear Cell Carcinoma, Lung Adenocarcinoma, Lung Squamous Cell Carcinoma, Ovarian Serous </a:t>
            </a:r>
            <a:r>
              <a:rPr lang="en-US" dirty="0" err="1"/>
              <a:t>Cystadenocarcinoma</a:t>
            </a:r>
            <a:r>
              <a:rPr lang="en-US" dirty="0"/>
              <a:t>, and Rectum </a:t>
            </a:r>
            <a:r>
              <a:rPr lang="en-US" dirty="0" smtClean="0"/>
              <a:t>Adenocarcinoma</a:t>
            </a:r>
          </a:p>
          <a:p>
            <a:endParaRPr lang="en-US" dirty="0"/>
          </a:p>
        </p:txBody>
      </p:sp>
      <p:sp>
        <p:nvSpPr>
          <p:cNvPr id="4" name="Slide Number Placeholder 3"/>
          <p:cNvSpPr>
            <a:spLocks noGrp="1"/>
          </p:cNvSpPr>
          <p:nvPr>
            <p:ph type="sldNum" sz="quarter" idx="12"/>
          </p:nvPr>
        </p:nvSpPr>
        <p:spPr/>
        <p:txBody>
          <a:bodyPr/>
          <a:lstStyle/>
          <a:p>
            <a:fld id="{D1B22A0D-2201-1E4A-8A8C-6F47FCFED8CF}" type="slidenum">
              <a:rPr lang="en-US" smtClean="0"/>
              <a:t>11</a:t>
            </a:fld>
            <a:endParaRPr lang="en-US"/>
          </a:p>
        </p:txBody>
      </p:sp>
      <p:sp>
        <p:nvSpPr>
          <p:cNvPr id="6" name="TextBox 5"/>
          <p:cNvSpPr txBox="1"/>
          <p:nvPr/>
        </p:nvSpPr>
        <p:spPr>
          <a:xfrm>
            <a:off x="427861" y="6598364"/>
            <a:ext cx="8258939" cy="246221"/>
          </a:xfrm>
          <a:prstGeom prst="rect">
            <a:avLst/>
          </a:prstGeom>
          <a:noFill/>
        </p:spPr>
        <p:txBody>
          <a:bodyPr wrap="square" rtlCol="0">
            <a:spAutoFit/>
          </a:bodyPr>
          <a:lstStyle/>
          <a:p>
            <a:r>
              <a:rPr lang="en-US" sz="1000" baseline="30000" dirty="0" smtClean="0"/>
              <a:t>1</a:t>
            </a:r>
            <a:r>
              <a:rPr lang="en-US" sz="1000" dirty="0" smtClean="0"/>
              <a:t>McLendon</a:t>
            </a:r>
            <a:r>
              <a:rPr lang="en-US" sz="1000" dirty="0"/>
              <a:t>, R. et al. Comprehensive genomic characterization defines human </a:t>
            </a:r>
            <a:r>
              <a:rPr lang="en-US" sz="1000" dirty="0" err="1"/>
              <a:t>glioblastoma</a:t>
            </a:r>
            <a:r>
              <a:rPr lang="en-US" sz="1000" dirty="0"/>
              <a:t> genes and core pathways. </a:t>
            </a:r>
            <a:r>
              <a:rPr lang="en-US" sz="1000" i="1" dirty="0"/>
              <a:t>Nature</a:t>
            </a:r>
            <a:r>
              <a:rPr lang="en-US" sz="1000" dirty="0"/>
              <a:t> </a:t>
            </a:r>
            <a:r>
              <a:rPr lang="en-US" sz="1000" b="1" dirty="0"/>
              <a:t>455</a:t>
            </a:r>
            <a:r>
              <a:rPr lang="en-US" sz="1000" dirty="0"/>
              <a:t>, 1061-1068 (2008)</a:t>
            </a:r>
            <a:r>
              <a:rPr lang="en-US" sz="1000" dirty="0" smtClean="0"/>
              <a:t>.</a:t>
            </a:r>
            <a:endParaRPr lang="en-US" sz="1000" dirty="0"/>
          </a:p>
        </p:txBody>
      </p:sp>
    </p:spTree>
    <p:extLst>
      <p:ext uri="{BB962C8B-B14F-4D97-AF65-F5344CB8AC3E}">
        <p14:creationId xmlns:p14="http://schemas.microsoft.com/office/powerpoint/2010/main" val="10849725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Driver vs. passenger mutations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“Driver” mutations confer a selective advantage on cancer cells, while “passenger” mutations are neutral and confer no selective advantage</a:t>
            </a:r>
          </a:p>
          <a:p>
            <a:pPr lvl="1"/>
            <a:r>
              <a:rPr lang="en-US" dirty="0" smtClean="0"/>
              <a:t>Must filter out the passenger mutations</a:t>
            </a:r>
          </a:p>
          <a:p>
            <a:r>
              <a:rPr lang="en-US" dirty="0" smtClean="0"/>
              <a:t>Criteria for classifying driver mutations</a:t>
            </a:r>
          </a:p>
          <a:p>
            <a:pPr lvl="1"/>
            <a:r>
              <a:rPr lang="en-US" dirty="0" smtClean="0"/>
              <a:t>Mutation domain’s functional importance</a:t>
            </a:r>
            <a:r>
              <a:rPr lang="en-US" baseline="30000" dirty="0" smtClean="0"/>
              <a:t>1</a:t>
            </a:r>
          </a:p>
          <a:p>
            <a:pPr lvl="1"/>
            <a:r>
              <a:rPr lang="en-US" dirty="0" smtClean="0"/>
              <a:t>Is the mutation synonymous or nonsynonymous?</a:t>
            </a:r>
            <a:r>
              <a:rPr lang="en-US" baseline="30000" dirty="0" smtClean="0"/>
              <a:t>2</a:t>
            </a:r>
          </a:p>
          <a:p>
            <a:pPr lvl="1"/>
            <a:r>
              <a:rPr lang="en-US" dirty="0" smtClean="0"/>
              <a:t>Evolutionary selective pressure of the mutation domain</a:t>
            </a:r>
            <a:r>
              <a:rPr lang="en-US" baseline="30000" dirty="0" smtClean="0"/>
              <a:t>3</a:t>
            </a:r>
          </a:p>
          <a:p>
            <a:r>
              <a:rPr lang="en-US" dirty="0" smtClean="0"/>
              <a:t>These criteria will be used in a score assigned to each mutation </a:t>
            </a:r>
            <a:r>
              <a:rPr lang="en-US" i="1" dirty="0" smtClean="0"/>
              <a:t>m</a:t>
            </a:r>
            <a:r>
              <a:rPr lang="en-US" dirty="0" smtClean="0"/>
              <a:t> called the </a:t>
            </a:r>
            <a:r>
              <a:rPr lang="en-US" b="1" dirty="0" smtClean="0"/>
              <a:t>driver weight</a:t>
            </a:r>
            <a:r>
              <a:rPr lang="en-US" dirty="0" smtClean="0"/>
              <a:t> </a:t>
            </a:r>
            <a:r>
              <a:rPr lang="en-US" i="1" dirty="0" err="1" smtClean="0"/>
              <a:t>w</a:t>
            </a:r>
            <a:r>
              <a:rPr lang="en-US" i="1" baseline="-25000" dirty="0" err="1" smtClean="0"/>
              <a:t>d</a:t>
            </a:r>
            <a:r>
              <a:rPr lang="en-US" dirty="0" smtClean="0"/>
              <a:t>(</a:t>
            </a:r>
            <a:r>
              <a:rPr lang="en-US" i="1" dirty="0" smtClean="0"/>
              <a:t>m</a:t>
            </a:r>
            <a:r>
              <a:rPr lang="en-US" dirty="0" smtClean="0"/>
              <a:t>)</a:t>
            </a:r>
          </a:p>
        </p:txBody>
      </p:sp>
      <p:sp>
        <p:nvSpPr>
          <p:cNvPr id="4" name="Slide Number Placeholder 3"/>
          <p:cNvSpPr>
            <a:spLocks noGrp="1"/>
          </p:cNvSpPr>
          <p:nvPr>
            <p:ph type="sldNum" sz="quarter" idx="12"/>
          </p:nvPr>
        </p:nvSpPr>
        <p:spPr/>
        <p:txBody>
          <a:bodyPr/>
          <a:lstStyle/>
          <a:p>
            <a:fld id="{D1B22A0D-2201-1E4A-8A8C-6F47FCFED8CF}" type="slidenum">
              <a:rPr lang="en-US" smtClean="0"/>
              <a:t>12</a:t>
            </a:fld>
            <a:endParaRPr lang="en-US"/>
          </a:p>
        </p:txBody>
      </p:sp>
      <p:sp>
        <p:nvSpPr>
          <p:cNvPr id="6" name="TextBox 5"/>
          <p:cNvSpPr txBox="1"/>
          <p:nvPr/>
        </p:nvSpPr>
        <p:spPr>
          <a:xfrm>
            <a:off x="427861" y="6150114"/>
            <a:ext cx="8258939" cy="707886"/>
          </a:xfrm>
          <a:prstGeom prst="rect">
            <a:avLst/>
          </a:prstGeom>
          <a:noFill/>
        </p:spPr>
        <p:txBody>
          <a:bodyPr wrap="square" rtlCol="0">
            <a:spAutoFit/>
          </a:bodyPr>
          <a:lstStyle/>
          <a:p>
            <a:r>
              <a:rPr lang="en-US" sz="1000" baseline="30000" dirty="0" smtClean="0"/>
              <a:t>1</a:t>
            </a:r>
            <a:r>
              <a:rPr lang="en-US" sz="1000" dirty="0"/>
              <a:t>Torkamani, A. &amp; </a:t>
            </a:r>
            <a:r>
              <a:rPr lang="en-US" sz="1000" dirty="0" err="1"/>
              <a:t>Schork</a:t>
            </a:r>
            <a:r>
              <a:rPr lang="en-US" sz="1000" dirty="0"/>
              <a:t>, N.J. Prediction of cancer driver mutations in protein kinases. </a:t>
            </a:r>
            <a:r>
              <a:rPr lang="en-US" sz="1000" i="1" dirty="0"/>
              <a:t>Cancer research</a:t>
            </a:r>
            <a:r>
              <a:rPr lang="en-US" sz="1000" dirty="0"/>
              <a:t> </a:t>
            </a:r>
            <a:r>
              <a:rPr lang="en-US" sz="1000" b="1" dirty="0"/>
              <a:t>68</a:t>
            </a:r>
            <a:r>
              <a:rPr lang="en-US" sz="1000" dirty="0"/>
              <a:t>, 1675 (2008)</a:t>
            </a:r>
            <a:r>
              <a:rPr lang="en-US" sz="1000" dirty="0" smtClean="0"/>
              <a:t>.  </a:t>
            </a:r>
          </a:p>
          <a:p>
            <a:r>
              <a:rPr lang="en-US" sz="1000" baseline="30000" dirty="0" smtClean="0"/>
              <a:t>2</a:t>
            </a:r>
            <a:r>
              <a:rPr lang="en-US" sz="1000" dirty="0"/>
              <a:t>Parmigiani, G. et al. Design and analysis issues in genome-wide somatic mutation studies of cancer. </a:t>
            </a:r>
            <a:r>
              <a:rPr lang="en-US" sz="1000" i="1" dirty="0"/>
              <a:t>Genomics</a:t>
            </a:r>
            <a:r>
              <a:rPr lang="en-US" sz="1000" dirty="0"/>
              <a:t> </a:t>
            </a:r>
            <a:r>
              <a:rPr lang="en-US" sz="1000" b="1" dirty="0"/>
              <a:t>93</a:t>
            </a:r>
            <a:r>
              <a:rPr lang="en-US" sz="1000" dirty="0"/>
              <a:t>, 17–21 (2009). </a:t>
            </a:r>
            <a:endParaRPr lang="en-US" sz="1000" dirty="0" smtClean="0"/>
          </a:p>
          <a:p>
            <a:r>
              <a:rPr lang="en-US" sz="1000" baseline="30000" dirty="0" smtClean="0"/>
              <a:t>3</a:t>
            </a:r>
            <a:r>
              <a:rPr lang="en-US" sz="1000" dirty="0"/>
              <a:t>Carter, H. et al. Cancer-specific high-throughput annotation of somatic mutations: computational prediction of driver missense mutations. </a:t>
            </a:r>
            <a:r>
              <a:rPr lang="en-US" sz="1000" i="1" dirty="0"/>
              <a:t>Cancer research</a:t>
            </a:r>
            <a:r>
              <a:rPr lang="en-US" sz="1000" dirty="0"/>
              <a:t> </a:t>
            </a:r>
            <a:r>
              <a:rPr lang="en-US" sz="1000" b="1" dirty="0"/>
              <a:t>69</a:t>
            </a:r>
            <a:r>
              <a:rPr lang="en-US" sz="1000" dirty="0"/>
              <a:t>, 6660 (2009). </a:t>
            </a:r>
          </a:p>
        </p:txBody>
      </p:sp>
    </p:spTree>
    <p:extLst>
      <p:ext uri="{BB962C8B-B14F-4D97-AF65-F5344CB8AC3E}">
        <p14:creationId xmlns:p14="http://schemas.microsoft.com/office/powerpoint/2010/main" val="178688506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
            </a:r>
            <a:r>
              <a:rPr lang="en-US" dirty="0" smtClean="0"/>
              <a:t>DN Example</a:t>
            </a:r>
            <a:endParaRPr lang="en-US" dirty="0"/>
          </a:p>
        </p:txBody>
      </p:sp>
      <p:sp>
        <p:nvSpPr>
          <p:cNvPr id="4" name="Slide Number Placeholder 3"/>
          <p:cNvSpPr>
            <a:spLocks noGrp="1"/>
          </p:cNvSpPr>
          <p:nvPr>
            <p:ph type="sldNum" sz="quarter" idx="12"/>
          </p:nvPr>
        </p:nvSpPr>
        <p:spPr/>
        <p:txBody>
          <a:bodyPr/>
          <a:lstStyle/>
          <a:p>
            <a:fld id="{D1B22A0D-2201-1E4A-8A8C-6F47FCFED8CF}" type="slidenum">
              <a:rPr lang="en-US" smtClean="0"/>
              <a:t>13</a:t>
            </a:fld>
            <a:endParaRPr lang="en-US"/>
          </a:p>
        </p:txBody>
      </p:sp>
      <p:pic>
        <p:nvPicPr>
          <p:cNvPr id="5" name="Content Placeholder 4" descr="Sample_CDN_v3.jpg"/>
          <p:cNvPicPr>
            <a:picLocks noGrp="1" noChangeAspect="1"/>
          </p:cNvPicPr>
          <p:nvPr>
            <p:ph idx="1"/>
          </p:nvPr>
        </p:nvPicPr>
        <p:blipFill>
          <a:blip r:embed="rId3">
            <a:extLst>
              <a:ext uri="{28A0092B-C50C-407E-A947-70E740481C1C}">
                <a14:useLocalDpi xmlns:a14="http://schemas.microsoft.com/office/drawing/2010/main" val="0"/>
              </a:ext>
            </a:extLst>
          </a:blip>
          <a:srcRect l="-43566" r="-43566"/>
          <a:stretch>
            <a:fillRect/>
          </a:stretch>
        </p:blipFill>
        <p:spPr>
          <a:xfrm>
            <a:off x="0" y="1417638"/>
            <a:ext cx="9167528" cy="5041787"/>
          </a:xfrm>
        </p:spPr>
      </p:pic>
    </p:spTree>
    <p:extLst>
      <p:ext uri="{BB962C8B-B14F-4D97-AF65-F5344CB8AC3E}">
        <p14:creationId xmlns:p14="http://schemas.microsoft.com/office/powerpoint/2010/main" val="122800444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Subtype clustering</a:t>
            </a:r>
            <a:endParaRPr lang="en-US" dirty="0"/>
          </a:p>
        </p:txBody>
      </p:sp>
      <p:sp>
        <p:nvSpPr>
          <p:cNvPr id="3" name="Content Placeholder 2"/>
          <p:cNvSpPr>
            <a:spLocks noGrp="1"/>
          </p:cNvSpPr>
          <p:nvPr>
            <p:ph idx="1"/>
          </p:nvPr>
        </p:nvSpPr>
        <p:spPr>
          <a:xfrm>
            <a:off x="457200" y="1600200"/>
            <a:ext cx="8229600" cy="4756150"/>
          </a:xfrm>
        </p:spPr>
        <p:txBody>
          <a:bodyPr>
            <a:normAutofit fontScale="77500" lnSpcReduction="20000"/>
          </a:bodyPr>
          <a:lstStyle/>
          <a:p>
            <a:r>
              <a:rPr lang="en-US" dirty="0" smtClean="0"/>
              <a:t>TCGA samples are not classified into subtypes</a:t>
            </a:r>
          </a:p>
          <a:p>
            <a:pPr lvl="1"/>
            <a:r>
              <a:rPr lang="en-US" dirty="0" smtClean="0"/>
              <a:t>Must identify clusters for ourselves</a:t>
            </a:r>
          </a:p>
          <a:p>
            <a:pPr lvl="1"/>
            <a:r>
              <a:rPr lang="en-US" dirty="0" smtClean="0"/>
              <a:t>Samples in each cluster must have the same mutation and expression profiles</a:t>
            </a:r>
          </a:p>
          <a:p>
            <a:r>
              <a:rPr lang="en-US" dirty="0" smtClean="0"/>
              <a:t>Clustering done with tight clustering developed by Tseng and Wong</a:t>
            </a:r>
            <a:r>
              <a:rPr lang="en-US" baseline="30000" dirty="0" smtClean="0"/>
              <a:t>1</a:t>
            </a:r>
          </a:p>
          <a:p>
            <a:pPr lvl="1"/>
            <a:r>
              <a:rPr lang="en-US" dirty="0" smtClean="0"/>
              <a:t>Compensates for the problem of producing heterogeneous clusters because of outliers</a:t>
            </a:r>
          </a:p>
          <a:p>
            <a:pPr lvl="1"/>
            <a:r>
              <a:rPr lang="en-US" dirty="0" smtClean="0"/>
              <a:t>Runs </a:t>
            </a:r>
            <a:r>
              <a:rPr lang="en-US" i="1" dirty="0" smtClean="0"/>
              <a:t>k</a:t>
            </a:r>
            <a:r>
              <a:rPr lang="en-US" dirty="0" smtClean="0"/>
              <a:t>-means for a range of cluster quantities </a:t>
            </a:r>
            <a:r>
              <a:rPr lang="en-US" i="1" dirty="0" smtClean="0"/>
              <a:t>k</a:t>
            </a:r>
            <a:endParaRPr lang="en-US" dirty="0" smtClean="0"/>
          </a:p>
          <a:p>
            <a:pPr lvl="1"/>
            <a:r>
              <a:rPr lang="en-US" dirty="0" smtClean="0"/>
              <a:t>Clusters that are stable over these runs are chosen for the final result</a:t>
            </a:r>
          </a:p>
          <a:p>
            <a:pPr lvl="1"/>
            <a:r>
              <a:rPr lang="en-US" dirty="0" smtClean="0"/>
              <a:t>Choice of random seed can influence the results of the resampling phase</a:t>
            </a:r>
          </a:p>
          <a:p>
            <a:pPr lvl="2"/>
            <a:r>
              <a:rPr lang="en-US" dirty="0" smtClean="0"/>
              <a:t>Introduce the idea of running the procedure over a range of random resampling seeds</a:t>
            </a:r>
          </a:p>
        </p:txBody>
      </p:sp>
      <p:sp>
        <p:nvSpPr>
          <p:cNvPr id="4" name="Slide Number Placeholder 3"/>
          <p:cNvSpPr>
            <a:spLocks noGrp="1"/>
          </p:cNvSpPr>
          <p:nvPr>
            <p:ph type="sldNum" sz="quarter" idx="12"/>
          </p:nvPr>
        </p:nvSpPr>
        <p:spPr/>
        <p:txBody>
          <a:bodyPr/>
          <a:lstStyle/>
          <a:p>
            <a:fld id="{D1B22A0D-2201-1E4A-8A8C-6F47FCFED8CF}" type="slidenum">
              <a:rPr lang="en-US" smtClean="0"/>
              <a:t>14</a:t>
            </a:fld>
            <a:endParaRPr lang="en-US"/>
          </a:p>
        </p:txBody>
      </p:sp>
      <p:sp>
        <p:nvSpPr>
          <p:cNvPr id="5" name="TextBox 4"/>
          <p:cNvSpPr txBox="1"/>
          <p:nvPr/>
        </p:nvSpPr>
        <p:spPr>
          <a:xfrm>
            <a:off x="288147" y="6427113"/>
            <a:ext cx="7886782" cy="461665"/>
          </a:xfrm>
          <a:prstGeom prst="rect">
            <a:avLst/>
          </a:prstGeom>
          <a:noFill/>
        </p:spPr>
        <p:txBody>
          <a:bodyPr wrap="none" rtlCol="0">
            <a:spAutoFit/>
          </a:bodyPr>
          <a:lstStyle/>
          <a:p>
            <a:r>
              <a:rPr lang="en-US" sz="1200" baseline="30000" dirty="0" smtClean="0"/>
              <a:t>1</a:t>
            </a:r>
            <a:r>
              <a:rPr lang="en-US" sz="1200" dirty="0"/>
              <a:t>Tseng, G.C. &amp; Wong, W.H. Tight Clustering: a Resampling-based Approach for Identifying Stable and Tight Patterns in </a:t>
            </a:r>
            <a:r>
              <a:rPr lang="en-US" sz="1200" dirty="0" smtClean="0"/>
              <a:t>Data.</a:t>
            </a:r>
          </a:p>
          <a:p>
            <a:r>
              <a:rPr lang="en-US" sz="1200" i="1" dirty="0" smtClean="0"/>
              <a:t>Stanford </a:t>
            </a:r>
            <a:r>
              <a:rPr lang="en-US" sz="1200" i="1" dirty="0" err="1"/>
              <a:t>Univ</a:t>
            </a:r>
            <a:r>
              <a:rPr lang="en-US" sz="1200" dirty="0" smtClean="0"/>
              <a:t>, 2003. &lt;</a:t>
            </a:r>
            <a:r>
              <a:rPr lang="en-US" sz="1200" dirty="0"/>
              <a:t>http://</a:t>
            </a:r>
            <a:r>
              <a:rPr lang="en-US" sz="1200" dirty="0" err="1"/>
              <a:t>www.stanford.edu</a:t>
            </a:r>
            <a:r>
              <a:rPr lang="en-US" sz="1200" dirty="0"/>
              <a:t>/group/</a:t>
            </a:r>
            <a:r>
              <a:rPr lang="en-US" sz="1200" dirty="0" err="1"/>
              <a:t>wonglab</a:t>
            </a:r>
            <a:r>
              <a:rPr lang="en-US" sz="1200" dirty="0"/>
              <a:t>/doc/</a:t>
            </a:r>
            <a:r>
              <a:rPr lang="en-US" sz="1200" dirty="0" err="1"/>
              <a:t>tightClust.pdf</a:t>
            </a:r>
            <a:r>
              <a:rPr lang="en-US" sz="1200" dirty="0"/>
              <a:t>&gt; </a:t>
            </a:r>
            <a:r>
              <a:rPr lang="en-US" sz="1200" dirty="0" err="1"/>
              <a:t>n.d.</a:t>
            </a:r>
            <a:r>
              <a:rPr lang="en-US" sz="1200" dirty="0"/>
              <a:t> Web. 10 July 2011.</a:t>
            </a:r>
          </a:p>
        </p:txBody>
      </p:sp>
    </p:spTree>
    <p:extLst>
      <p:ext uri="{BB962C8B-B14F-4D97-AF65-F5344CB8AC3E}">
        <p14:creationId xmlns:p14="http://schemas.microsoft.com/office/powerpoint/2010/main" val="345534643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Subtype clustering: features used</a:t>
            </a:r>
            <a:endParaRPr lang="en-US" dirty="0"/>
          </a:p>
        </p:txBody>
      </p:sp>
      <p:sp>
        <p:nvSpPr>
          <p:cNvPr id="3" name="Content Placeholder 2"/>
          <p:cNvSpPr>
            <a:spLocks noGrp="1"/>
          </p:cNvSpPr>
          <p:nvPr>
            <p:ph idx="1"/>
          </p:nvPr>
        </p:nvSpPr>
        <p:spPr>
          <a:xfrm>
            <a:off x="457200" y="1600201"/>
            <a:ext cx="8229600" cy="2562343"/>
          </a:xfrm>
        </p:spPr>
        <p:txBody>
          <a:bodyPr>
            <a:normAutofit fontScale="70000" lnSpcReduction="20000"/>
          </a:bodyPr>
          <a:lstStyle/>
          <a:p>
            <a:r>
              <a:rPr lang="en-US" dirty="0" smtClean="0"/>
              <a:t>For each sample, a feature vector will be constructed for use with subtype clustering</a:t>
            </a:r>
          </a:p>
          <a:p>
            <a:r>
              <a:rPr lang="en-US" dirty="0" smtClean="0"/>
              <a:t>Concatenation of node feature vectors</a:t>
            </a:r>
          </a:p>
          <a:p>
            <a:r>
              <a:rPr lang="en-US" dirty="0" smtClean="0"/>
              <a:t>Node feature vectors have:</a:t>
            </a:r>
          </a:p>
          <a:p>
            <a:pPr lvl="1"/>
            <a:r>
              <a:rPr lang="en-US" dirty="0" smtClean="0"/>
              <a:t>A binary bit (0 or 1) indicating the presence or absence of mutations in important functional domains</a:t>
            </a:r>
          </a:p>
          <a:p>
            <a:pPr lvl="1"/>
            <a:r>
              <a:rPr lang="en-US" dirty="0" smtClean="0"/>
              <a:t>A number representing the log</a:t>
            </a:r>
            <a:r>
              <a:rPr lang="en-US" baseline="-25000" dirty="0" smtClean="0"/>
              <a:t>2</a:t>
            </a:r>
            <a:r>
              <a:rPr lang="en-US" dirty="0" smtClean="0"/>
              <a:t> of the expression difference between normal and cancerous expression</a:t>
            </a:r>
            <a:endParaRPr lang="en-US" dirty="0"/>
          </a:p>
        </p:txBody>
      </p:sp>
      <p:sp>
        <p:nvSpPr>
          <p:cNvPr id="4" name="Slide Number Placeholder 3"/>
          <p:cNvSpPr>
            <a:spLocks noGrp="1"/>
          </p:cNvSpPr>
          <p:nvPr>
            <p:ph type="sldNum" sz="quarter" idx="12"/>
          </p:nvPr>
        </p:nvSpPr>
        <p:spPr/>
        <p:txBody>
          <a:bodyPr/>
          <a:lstStyle/>
          <a:p>
            <a:fld id="{D1B22A0D-2201-1E4A-8A8C-6F47FCFED8CF}" type="slidenum">
              <a:rPr lang="en-US" smtClean="0"/>
              <a:t>15</a:t>
            </a:fld>
            <a:endParaRPr lang="en-US"/>
          </a:p>
        </p:txBody>
      </p:sp>
      <p:pic>
        <p:nvPicPr>
          <p:cNvPr id="5" name="Picture 4" descr="feature_vector_example_v2.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66679" y="4022932"/>
            <a:ext cx="6034971" cy="2835068"/>
          </a:xfrm>
          <a:prstGeom prst="rect">
            <a:avLst/>
          </a:prstGeom>
        </p:spPr>
      </p:pic>
    </p:spTree>
    <p:extLst>
      <p:ext uri="{BB962C8B-B14F-4D97-AF65-F5344CB8AC3E}">
        <p14:creationId xmlns:p14="http://schemas.microsoft.com/office/powerpoint/2010/main" val="25775589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457200" y="1600200"/>
            <a:ext cx="8229600" cy="5121275"/>
          </a:xfrm>
        </p:spPr>
        <p:txBody>
          <a:bodyPr>
            <a:normAutofit fontScale="77500" lnSpcReduction="20000"/>
          </a:bodyPr>
          <a:lstStyle/>
          <a:p>
            <a:pPr marL="514350" indent="-514350">
              <a:buFont typeface="+mj-lt"/>
              <a:buAutoNum type="arabicParenR"/>
            </a:pPr>
            <a:r>
              <a:rPr lang="en-US" dirty="0" smtClean="0">
                <a:solidFill>
                  <a:schemeClr val="bg1">
                    <a:lumMod val="50000"/>
                  </a:schemeClr>
                </a:solidFill>
              </a:rPr>
              <a:t>Introduction and Previous Work</a:t>
            </a:r>
          </a:p>
          <a:p>
            <a:pPr marL="514350" indent="-514350">
              <a:buFont typeface="+mj-lt"/>
              <a:buAutoNum type="arabicParenR"/>
            </a:pPr>
            <a:r>
              <a:rPr lang="en-US" dirty="0" smtClean="0">
                <a:solidFill>
                  <a:schemeClr val="bg1">
                    <a:lumMod val="50000"/>
                  </a:schemeClr>
                </a:solidFill>
              </a:rPr>
              <a:t>Cancer Disruption Networks (CDNs)</a:t>
            </a:r>
            <a:endParaRPr lang="en-US" dirty="0">
              <a:solidFill>
                <a:schemeClr val="bg1">
                  <a:lumMod val="50000"/>
                </a:schemeClr>
              </a:solidFill>
            </a:endParaRPr>
          </a:p>
          <a:p>
            <a:pPr marL="514350" indent="-514350">
              <a:buFont typeface="+mj-lt"/>
              <a:buAutoNum type="arabicParenR"/>
            </a:pPr>
            <a:r>
              <a:rPr lang="en-US" dirty="0" err="1" smtClean="0"/>
              <a:t>Dysregulated</a:t>
            </a:r>
            <a:r>
              <a:rPr lang="en-US" dirty="0" smtClean="0"/>
              <a:t> </a:t>
            </a:r>
            <a:r>
              <a:rPr lang="en-US" dirty="0" err="1" smtClean="0"/>
              <a:t>Subnetwork</a:t>
            </a:r>
            <a:r>
              <a:rPr lang="en-US" dirty="0" smtClean="0"/>
              <a:t> Markers (DSMs)</a:t>
            </a:r>
          </a:p>
          <a:p>
            <a:pPr marL="514350" indent="-514350">
              <a:buFont typeface="+mj-lt"/>
              <a:buAutoNum type="arabicParenR"/>
            </a:pPr>
            <a:r>
              <a:rPr lang="en-US" dirty="0">
                <a:solidFill>
                  <a:schemeClr val="bg1">
                    <a:lumMod val="50000"/>
                  </a:schemeClr>
                </a:solidFill>
              </a:rPr>
              <a:t>Use CDNs and DSMs for the Following Research Aims</a:t>
            </a:r>
          </a:p>
          <a:p>
            <a:pPr marL="914400" lvl="1" indent="-514350">
              <a:buFont typeface="+mj-lt"/>
              <a:buAutoNum type="arabicPeriod"/>
            </a:pPr>
            <a:r>
              <a:rPr lang="en-US" dirty="0" smtClean="0">
                <a:solidFill>
                  <a:schemeClr val="bg1">
                    <a:lumMod val="50000"/>
                  </a:schemeClr>
                </a:solidFill>
              </a:rPr>
              <a:t>Prioritize </a:t>
            </a:r>
            <a:r>
              <a:rPr lang="en-US" dirty="0">
                <a:solidFill>
                  <a:schemeClr val="bg1">
                    <a:lumMod val="50000"/>
                  </a:schemeClr>
                </a:solidFill>
              </a:rPr>
              <a:t>genes for investigation as targets for cancer </a:t>
            </a:r>
            <a:r>
              <a:rPr lang="en-US" dirty="0" smtClean="0">
                <a:solidFill>
                  <a:schemeClr val="bg1">
                    <a:lumMod val="50000"/>
                  </a:schemeClr>
                </a:solidFill>
              </a:rPr>
              <a:t>therapy</a:t>
            </a:r>
          </a:p>
          <a:p>
            <a:pPr marL="914400" lvl="1" indent="-514350">
              <a:buFont typeface="+mj-lt"/>
              <a:buAutoNum type="arabicPeriod"/>
            </a:pPr>
            <a:r>
              <a:rPr lang="en-US" dirty="0">
                <a:solidFill>
                  <a:schemeClr val="bg1">
                    <a:lumMod val="50000"/>
                  </a:schemeClr>
                </a:solidFill>
              </a:rPr>
              <a:t>Characterize the similarities and differences of DSMs derived from multiple cancer </a:t>
            </a:r>
            <a:r>
              <a:rPr lang="en-US" dirty="0" smtClean="0">
                <a:solidFill>
                  <a:schemeClr val="bg1">
                    <a:lumMod val="50000"/>
                  </a:schemeClr>
                </a:solidFill>
              </a:rPr>
              <a:t>types</a:t>
            </a:r>
          </a:p>
          <a:p>
            <a:pPr marL="914400" lvl="1" indent="-514350">
              <a:buFont typeface="+mj-lt"/>
              <a:buAutoNum type="arabicPeriod"/>
            </a:pPr>
            <a:r>
              <a:rPr lang="en-US" dirty="0">
                <a:solidFill>
                  <a:schemeClr val="bg1">
                    <a:lumMod val="50000"/>
                  </a:schemeClr>
                </a:solidFill>
              </a:rPr>
              <a:t>Determine the effectiveness of DSMs for accurately predicting the prognosis of cancer </a:t>
            </a:r>
            <a:r>
              <a:rPr lang="en-US" dirty="0" smtClean="0">
                <a:solidFill>
                  <a:schemeClr val="bg1">
                    <a:lumMod val="50000"/>
                  </a:schemeClr>
                </a:solidFill>
              </a:rPr>
              <a:t>patients</a:t>
            </a:r>
          </a:p>
          <a:p>
            <a:pPr marL="914400" lvl="1" indent="-514350">
              <a:buFont typeface="+mj-lt"/>
              <a:buAutoNum type="arabicPeriod"/>
            </a:pPr>
            <a:r>
              <a:rPr lang="en-US" dirty="0">
                <a:solidFill>
                  <a:schemeClr val="bg1">
                    <a:lumMod val="50000"/>
                  </a:schemeClr>
                </a:solidFill>
              </a:rPr>
              <a:t>Find which transcription factors (TFs) may exert a cooperative influence on DSM genes’ </a:t>
            </a:r>
            <a:r>
              <a:rPr lang="en-US" dirty="0" smtClean="0">
                <a:solidFill>
                  <a:schemeClr val="bg1">
                    <a:lumMod val="50000"/>
                  </a:schemeClr>
                </a:solidFill>
              </a:rPr>
              <a:t>expression</a:t>
            </a:r>
          </a:p>
          <a:p>
            <a:pPr marL="514350" indent="-514350">
              <a:buFont typeface="+mj-lt"/>
              <a:buAutoNum type="arabicParenR"/>
            </a:pPr>
            <a:r>
              <a:rPr lang="en-US" dirty="0" smtClean="0">
                <a:solidFill>
                  <a:schemeClr val="bg1">
                    <a:lumMod val="50000"/>
                  </a:schemeClr>
                </a:solidFill>
              </a:rPr>
              <a:t>Development of Computational Research Tools</a:t>
            </a:r>
          </a:p>
          <a:p>
            <a:pPr marL="514350" indent="-514350">
              <a:buFont typeface="+mj-lt"/>
              <a:buAutoNum type="arabicParenR"/>
            </a:pPr>
            <a:r>
              <a:rPr lang="en-US" dirty="0" smtClean="0">
                <a:solidFill>
                  <a:schemeClr val="bg1">
                    <a:lumMod val="50000"/>
                  </a:schemeClr>
                </a:solidFill>
              </a:rPr>
              <a:t>Future Work</a:t>
            </a:r>
          </a:p>
          <a:p>
            <a:pPr marL="514350" indent="-514350">
              <a:buFont typeface="+mj-lt"/>
              <a:buAutoNum type="arabicParenR"/>
            </a:pPr>
            <a:r>
              <a:rPr lang="en-US" dirty="0" smtClean="0">
                <a:solidFill>
                  <a:schemeClr val="bg1">
                    <a:lumMod val="50000"/>
                  </a:schemeClr>
                </a:solidFill>
              </a:rPr>
              <a:t>Summary of Contributions</a:t>
            </a:r>
            <a:endParaRPr lang="en-US" dirty="0">
              <a:solidFill>
                <a:schemeClr val="bg1">
                  <a:lumMod val="50000"/>
                </a:schemeClr>
              </a:solidFill>
            </a:endParaRPr>
          </a:p>
        </p:txBody>
      </p:sp>
      <p:sp>
        <p:nvSpPr>
          <p:cNvPr id="4" name="Slide Number Placeholder 3"/>
          <p:cNvSpPr>
            <a:spLocks noGrp="1"/>
          </p:cNvSpPr>
          <p:nvPr>
            <p:ph type="sldNum" sz="quarter" idx="12"/>
          </p:nvPr>
        </p:nvSpPr>
        <p:spPr/>
        <p:txBody>
          <a:bodyPr/>
          <a:lstStyle/>
          <a:p>
            <a:fld id="{D1B22A0D-2201-1E4A-8A8C-6F47FCFED8CF}" type="slidenum">
              <a:rPr lang="en-US" smtClean="0"/>
              <a:t>16</a:t>
            </a:fld>
            <a:endParaRPr lang="en-US"/>
          </a:p>
        </p:txBody>
      </p:sp>
    </p:spTree>
    <p:extLst>
      <p:ext uri="{BB962C8B-B14F-4D97-AF65-F5344CB8AC3E}">
        <p14:creationId xmlns:p14="http://schemas.microsoft.com/office/powerpoint/2010/main" val="7313580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Dysregulated</a:t>
            </a:r>
            <a:r>
              <a:rPr lang="en-US" dirty="0" smtClean="0"/>
              <a:t> </a:t>
            </a:r>
            <a:r>
              <a:rPr lang="en-US" dirty="0" err="1" smtClean="0"/>
              <a:t>Subnetwork</a:t>
            </a:r>
            <a:r>
              <a:rPr lang="en-US" dirty="0" smtClean="0"/>
              <a:t> Markers (DSMs)</a:t>
            </a:r>
            <a:endParaRPr lang="en-US" dirty="0"/>
          </a:p>
        </p:txBody>
      </p:sp>
      <p:sp>
        <p:nvSpPr>
          <p:cNvPr id="3" name="Content Placeholder 2"/>
          <p:cNvSpPr>
            <a:spLocks noGrp="1"/>
          </p:cNvSpPr>
          <p:nvPr>
            <p:ph idx="1"/>
          </p:nvPr>
        </p:nvSpPr>
        <p:spPr>
          <a:xfrm>
            <a:off x="457200" y="1600199"/>
            <a:ext cx="8229600" cy="5121275"/>
          </a:xfrm>
        </p:spPr>
        <p:txBody>
          <a:bodyPr>
            <a:normAutofit lnSpcReduction="10000"/>
          </a:bodyPr>
          <a:lstStyle/>
          <a:p>
            <a:r>
              <a:rPr lang="en-US" dirty="0" smtClean="0"/>
              <a:t>To capture interactions between disrupted genes, I define </a:t>
            </a:r>
            <a:r>
              <a:rPr lang="en-US" b="1" dirty="0" err="1" smtClean="0"/>
              <a:t>Dysregulated</a:t>
            </a:r>
            <a:r>
              <a:rPr lang="en-US" b="1" dirty="0" smtClean="0"/>
              <a:t> </a:t>
            </a:r>
            <a:r>
              <a:rPr lang="en-US" b="1" dirty="0" err="1" smtClean="0"/>
              <a:t>Subnetwork</a:t>
            </a:r>
            <a:r>
              <a:rPr lang="en-US" b="1" dirty="0" smtClean="0"/>
              <a:t> Markers:</a:t>
            </a:r>
            <a:r>
              <a:rPr lang="en-US" dirty="0" smtClean="0"/>
              <a:t> </a:t>
            </a:r>
            <a:r>
              <a:rPr lang="en-US" dirty="0" err="1" smtClean="0"/>
              <a:t>subnetworks</a:t>
            </a:r>
            <a:r>
              <a:rPr lang="en-US" dirty="0" smtClean="0"/>
              <a:t> of disrupted genes derived from GDNs</a:t>
            </a:r>
          </a:p>
          <a:p>
            <a:pPr lvl="1"/>
            <a:r>
              <a:rPr lang="en-US" b="1" dirty="0" smtClean="0"/>
              <a:t>Definition of “disruption”:</a:t>
            </a:r>
            <a:r>
              <a:rPr lang="en-US" dirty="0" smtClean="0"/>
              <a:t> sequence mutation, expression difference between cancer and normal tissue, or both</a:t>
            </a:r>
          </a:p>
          <a:p>
            <a:r>
              <a:rPr lang="en-US" dirty="0" smtClean="0"/>
              <a:t>DSMs </a:t>
            </a:r>
            <a:r>
              <a:rPr lang="en-US" dirty="0"/>
              <a:t>are grown from a single “seed” gene </a:t>
            </a:r>
            <a:r>
              <a:rPr lang="en-US" dirty="0" smtClean="0"/>
              <a:t>that has a known association with the cancer </a:t>
            </a:r>
            <a:r>
              <a:rPr lang="en-US" i="1" dirty="0" smtClean="0"/>
              <a:t>c</a:t>
            </a:r>
            <a:endParaRPr lang="en-US" dirty="0" smtClean="0"/>
          </a:p>
          <a:p>
            <a:pPr lvl="1"/>
            <a:r>
              <a:rPr lang="en-US" dirty="0" smtClean="0"/>
              <a:t>Known disease genes will be obtained from OMIM</a:t>
            </a:r>
            <a:r>
              <a:rPr lang="en-US" baseline="30000" dirty="0" smtClean="0"/>
              <a:t>1</a:t>
            </a:r>
          </a:p>
        </p:txBody>
      </p:sp>
      <p:sp>
        <p:nvSpPr>
          <p:cNvPr id="4" name="Slide Number Placeholder 3"/>
          <p:cNvSpPr>
            <a:spLocks noGrp="1"/>
          </p:cNvSpPr>
          <p:nvPr>
            <p:ph type="sldNum" sz="quarter" idx="12"/>
          </p:nvPr>
        </p:nvSpPr>
        <p:spPr/>
        <p:txBody>
          <a:bodyPr/>
          <a:lstStyle/>
          <a:p>
            <a:fld id="{D1B22A0D-2201-1E4A-8A8C-6F47FCFED8CF}" type="slidenum">
              <a:rPr lang="en-US" smtClean="0"/>
              <a:t>17</a:t>
            </a:fld>
            <a:endParaRPr lang="en-US"/>
          </a:p>
        </p:txBody>
      </p:sp>
      <p:sp>
        <p:nvSpPr>
          <p:cNvPr id="5" name="TextBox 4"/>
          <p:cNvSpPr txBox="1"/>
          <p:nvPr/>
        </p:nvSpPr>
        <p:spPr>
          <a:xfrm>
            <a:off x="288147" y="6427113"/>
            <a:ext cx="7827784" cy="461665"/>
          </a:xfrm>
          <a:prstGeom prst="rect">
            <a:avLst/>
          </a:prstGeom>
          <a:noFill/>
        </p:spPr>
        <p:txBody>
          <a:bodyPr wrap="none" rtlCol="0">
            <a:spAutoFit/>
          </a:bodyPr>
          <a:lstStyle/>
          <a:p>
            <a:r>
              <a:rPr lang="en-US" sz="1200" baseline="30000" dirty="0" smtClean="0"/>
              <a:t>1</a:t>
            </a:r>
            <a:r>
              <a:rPr lang="en-US" sz="1200" dirty="0"/>
              <a:t>OMIM</a:t>
            </a:r>
            <a:r>
              <a:rPr lang="en-US" sz="1200" baseline="30000" dirty="0"/>
              <a:t>®</a:t>
            </a:r>
            <a:r>
              <a:rPr lang="en-US" sz="1200" dirty="0"/>
              <a:t>, Online </a:t>
            </a:r>
            <a:r>
              <a:rPr lang="en-US" sz="1200" dirty="0" err="1"/>
              <a:t>Mendelian</a:t>
            </a:r>
            <a:r>
              <a:rPr lang="en-US" sz="1200" dirty="0"/>
              <a:t> Inheritance in Man. </a:t>
            </a:r>
            <a:r>
              <a:rPr lang="en-US" sz="1200" dirty="0" err="1"/>
              <a:t>McKusick</a:t>
            </a:r>
            <a:r>
              <a:rPr lang="en-US" sz="1200" dirty="0"/>
              <a:t>-Nathans Institute of Genetic Medicine, Johns Hopkins </a:t>
            </a:r>
            <a:r>
              <a:rPr lang="en-US" sz="1200" dirty="0" smtClean="0"/>
              <a:t>University</a:t>
            </a:r>
          </a:p>
          <a:p>
            <a:r>
              <a:rPr lang="en-US" sz="1200" dirty="0" smtClean="0"/>
              <a:t>(</a:t>
            </a:r>
            <a:r>
              <a:rPr lang="en-US" sz="1200" dirty="0"/>
              <a:t>Baltimore, MD), {7 July 2011}. World Wide Web </a:t>
            </a:r>
            <a:r>
              <a:rPr lang="en-US" sz="1200" dirty="0" err="1"/>
              <a:t>URL:</a:t>
            </a:r>
            <a:r>
              <a:rPr lang="en-US" sz="1200" u="sng" dirty="0" err="1">
                <a:hlinkClick r:id="rId3"/>
              </a:rPr>
              <a:t>http</a:t>
            </a:r>
            <a:r>
              <a:rPr lang="en-US" sz="1200" u="sng" dirty="0">
                <a:hlinkClick r:id="rId3"/>
              </a:rPr>
              <a:t>://omim.org/</a:t>
            </a:r>
            <a:r>
              <a:rPr lang="en-US" sz="1200" dirty="0"/>
              <a:t> </a:t>
            </a:r>
          </a:p>
        </p:txBody>
      </p:sp>
    </p:spTree>
    <p:extLst>
      <p:ext uri="{BB962C8B-B14F-4D97-AF65-F5344CB8AC3E}">
        <p14:creationId xmlns:p14="http://schemas.microsoft.com/office/powerpoint/2010/main" val="150932675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520"/>
            <a:ext cx="8229600" cy="1143000"/>
          </a:xfrm>
        </p:spPr>
        <p:txBody>
          <a:bodyPr/>
          <a:lstStyle/>
          <a:p>
            <a:r>
              <a:rPr lang="en-US" dirty="0" smtClean="0"/>
              <a:t>DSM Expansion Algorithm</a:t>
            </a:r>
            <a:endParaRPr lang="en-US" dirty="0"/>
          </a:p>
        </p:txBody>
      </p:sp>
      <p:sp>
        <p:nvSpPr>
          <p:cNvPr id="3" name="Content Placeholder 2"/>
          <p:cNvSpPr>
            <a:spLocks noGrp="1"/>
          </p:cNvSpPr>
          <p:nvPr>
            <p:ph idx="1"/>
          </p:nvPr>
        </p:nvSpPr>
        <p:spPr>
          <a:xfrm>
            <a:off x="457200" y="711254"/>
            <a:ext cx="8229600" cy="6146746"/>
          </a:xfrm>
        </p:spPr>
        <p:txBody>
          <a:bodyPr>
            <a:noAutofit/>
          </a:bodyPr>
          <a:lstStyle/>
          <a:p>
            <a:pPr marL="0" indent="0">
              <a:buNone/>
            </a:pPr>
            <a:r>
              <a:rPr lang="en-US" sz="800" dirty="0"/>
              <a:t>EXPAND-DSM(</a:t>
            </a:r>
            <a:r>
              <a:rPr lang="en-US" sz="800" i="1" dirty="0"/>
              <a:t>m</a:t>
            </a:r>
            <a:r>
              <a:rPr lang="en-US" sz="800" dirty="0"/>
              <a:t>)</a:t>
            </a:r>
          </a:p>
          <a:p>
            <a:pPr marL="0" indent="0">
              <a:buNone/>
            </a:pPr>
            <a:r>
              <a:rPr lang="en-US" sz="800" dirty="0" smtClean="0"/>
              <a:t>	This </a:t>
            </a:r>
            <a:r>
              <a:rPr lang="en-US" sz="800" dirty="0"/>
              <a:t>is a recursive algorithm. The input for the first instance is a seed node. Recursive calls are made with partial DSMs that have been </a:t>
            </a:r>
            <a:r>
              <a:rPr lang="en-US" sz="800" dirty="0" smtClean="0"/>
              <a:t>incrementally </a:t>
            </a:r>
            <a:r>
              <a:rPr lang="en-US" sz="800" dirty="0"/>
              <a:t>expanded from the original input. </a:t>
            </a:r>
            <a:r>
              <a:rPr lang="en-US" sz="800" dirty="0" smtClean="0"/>
              <a:t>	Hence</a:t>
            </a:r>
            <a:r>
              <a:rPr lang="en-US" sz="800" dirty="0"/>
              <a:t>, subsequent calls will be working with progressively more fully formed DSMs</a:t>
            </a:r>
            <a:r>
              <a:rPr lang="en-US" sz="800" dirty="0" smtClean="0"/>
              <a:t>.</a:t>
            </a:r>
          </a:p>
          <a:p>
            <a:pPr marL="0" indent="0">
              <a:buNone/>
            </a:pPr>
            <a:endParaRPr lang="en-US" sz="800" dirty="0"/>
          </a:p>
          <a:p>
            <a:pPr marL="0" indent="0">
              <a:buNone/>
            </a:pPr>
            <a:r>
              <a:rPr lang="en-US" sz="800" dirty="0" smtClean="0"/>
              <a:t>	</a:t>
            </a:r>
            <a:r>
              <a:rPr lang="en-US" sz="800" dirty="0"/>
              <a:t>Initially, for each node </a:t>
            </a:r>
            <a:r>
              <a:rPr lang="en-US" sz="800" i="1" dirty="0"/>
              <a:t>n</a:t>
            </a:r>
            <a:r>
              <a:rPr lang="en-US" sz="800" dirty="0"/>
              <a:t> in the CDN, set </a:t>
            </a:r>
            <a:r>
              <a:rPr lang="en-US" sz="800" i="1" dirty="0"/>
              <a:t>marked</a:t>
            </a:r>
            <a:r>
              <a:rPr lang="en-US" sz="800" dirty="0"/>
              <a:t>(</a:t>
            </a:r>
            <a:r>
              <a:rPr lang="en-US" sz="800" i="1" dirty="0"/>
              <a:t>n</a:t>
            </a:r>
            <a:r>
              <a:rPr lang="en-US" sz="800" dirty="0"/>
              <a:t>) to 0. This Boolean tells us whether </a:t>
            </a:r>
            <a:r>
              <a:rPr lang="en-US" sz="800" i="1" dirty="0"/>
              <a:t>n</a:t>
            </a:r>
            <a:r>
              <a:rPr lang="en-US" sz="800" dirty="0"/>
              <a:t>’s attributes were investigated for disruption by EXPAND-DSM() yet</a:t>
            </a:r>
            <a:r>
              <a:rPr lang="en-US" sz="800" dirty="0" smtClean="0"/>
              <a:t>.</a:t>
            </a:r>
            <a:endParaRPr lang="en-US" sz="800" dirty="0"/>
          </a:p>
          <a:p>
            <a:pPr marL="0" indent="0">
              <a:buNone/>
            </a:pPr>
            <a:r>
              <a:rPr lang="en-US" sz="800" dirty="0"/>
              <a:t> </a:t>
            </a:r>
          </a:p>
          <a:p>
            <a:pPr marL="0" indent="0">
              <a:buNone/>
            </a:pPr>
            <a:r>
              <a:rPr lang="en-US" sz="800" dirty="0"/>
              <a:t>	INPUT: </a:t>
            </a:r>
            <a:r>
              <a:rPr lang="en-US" sz="800" i="1" dirty="0"/>
              <a:t>m </a:t>
            </a:r>
            <a:r>
              <a:rPr lang="en-US" sz="800" dirty="0"/>
              <a:t>is a partial DSM</a:t>
            </a:r>
          </a:p>
          <a:p>
            <a:pPr marL="0" indent="0">
              <a:buNone/>
            </a:pPr>
            <a:r>
              <a:rPr lang="en-US" sz="800" dirty="0" smtClean="0"/>
              <a:t>	OUTPUT</a:t>
            </a:r>
            <a:r>
              <a:rPr lang="en-US" sz="800" dirty="0"/>
              <a:t>: A complete DSM</a:t>
            </a:r>
          </a:p>
          <a:p>
            <a:pPr marL="0" indent="0">
              <a:buNone/>
            </a:pPr>
            <a:r>
              <a:rPr lang="en-US" sz="800" dirty="0"/>
              <a:t> </a:t>
            </a:r>
          </a:p>
          <a:p>
            <a:pPr marL="0" indent="0">
              <a:buNone/>
            </a:pPr>
            <a:r>
              <a:rPr lang="en-US" sz="800" dirty="0" smtClean="0"/>
              <a:t>	Find </a:t>
            </a:r>
            <a:r>
              <a:rPr lang="en-US" sz="800" dirty="0"/>
              <a:t>the set </a:t>
            </a:r>
            <a:r>
              <a:rPr lang="en-US" sz="800" i="1" dirty="0"/>
              <a:t>V </a:t>
            </a:r>
            <a:r>
              <a:rPr lang="en-US" sz="800" dirty="0"/>
              <a:t>of all first neighbors of </a:t>
            </a:r>
            <a:r>
              <a:rPr lang="en-US" sz="800" i="1" dirty="0"/>
              <a:t>m</a:t>
            </a:r>
            <a:r>
              <a:rPr lang="en-US" sz="800" dirty="0"/>
              <a:t> (i.e. find the set of nodes </a:t>
            </a:r>
            <a:r>
              <a:rPr lang="en-US" sz="800" i="1" dirty="0"/>
              <a:t>V</a:t>
            </a:r>
            <a:r>
              <a:rPr lang="en-US" sz="800" dirty="0"/>
              <a:t> </a:t>
            </a:r>
            <a:r>
              <a:rPr lang="en-US" sz="800" dirty="0" err="1"/>
              <a:t>s.t.</a:t>
            </a:r>
            <a:r>
              <a:rPr lang="en-US" sz="800" dirty="0"/>
              <a:t>, for each </a:t>
            </a:r>
            <a:r>
              <a:rPr lang="en-US" sz="800" i="1" dirty="0" err="1"/>
              <a:t>v∈V</a:t>
            </a:r>
            <a:r>
              <a:rPr lang="en-US" sz="800" dirty="0"/>
              <a:t>, </a:t>
            </a:r>
            <a:r>
              <a:rPr lang="en-US" sz="800" i="1" dirty="0" err="1"/>
              <a:t>v∉m</a:t>
            </a:r>
            <a:r>
              <a:rPr lang="en-US" sz="800" dirty="0"/>
              <a:t>, and </a:t>
            </a:r>
            <a:r>
              <a:rPr lang="en-US" sz="800" i="1" dirty="0"/>
              <a:t>v </a:t>
            </a:r>
            <a:r>
              <a:rPr lang="en-US" sz="800" dirty="0"/>
              <a:t>has an edge </a:t>
            </a:r>
            <a:r>
              <a:rPr lang="en-US" sz="800" i="1" dirty="0" err="1"/>
              <a:t>v,w</a:t>
            </a:r>
            <a:r>
              <a:rPr lang="en-US" sz="800" dirty="0"/>
              <a:t>, where </a:t>
            </a:r>
            <a:r>
              <a:rPr lang="en-US" sz="800" i="1" dirty="0" err="1"/>
              <a:t>w∈m</a:t>
            </a:r>
            <a:r>
              <a:rPr lang="en-US" sz="800" dirty="0"/>
              <a:t>)</a:t>
            </a:r>
          </a:p>
          <a:p>
            <a:pPr marL="0" indent="0">
              <a:buNone/>
            </a:pPr>
            <a:r>
              <a:rPr lang="en-US" sz="800" dirty="0" smtClean="0"/>
              <a:t>	FOREACH </a:t>
            </a:r>
            <a:r>
              <a:rPr lang="en-US" sz="800" i="1" dirty="0" err="1"/>
              <a:t>v∈V</a:t>
            </a:r>
            <a:r>
              <a:rPr lang="en-US" sz="800" dirty="0" smtClean="0"/>
              <a:t>:</a:t>
            </a:r>
          </a:p>
          <a:p>
            <a:pPr marL="0" indent="0">
              <a:buNone/>
            </a:pPr>
            <a:r>
              <a:rPr lang="en-US" sz="800" dirty="0"/>
              <a:t>	</a:t>
            </a:r>
            <a:r>
              <a:rPr lang="en-US" sz="800" dirty="0" smtClean="0"/>
              <a:t>	</a:t>
            </a:r>
            <a:r>
              <a:rPr lang="en-US" sz="800" dirty="0"/>
              <a:t>IF (</a:t>
            </a:r>
            <a:r>
              <a:rPr lang="en-US" sz="800" i="1" dirty="0"/>
              <a:t>marked</a:t>
            </a:r>
            <a:r>
              <a:rPr lang="en-US" sz="800" dirty="0"/>
              <a:t>(</a:t>
            </a:r>
            <a:r>
              <a:rPr lang="en-US" sz="800" i="1" dirty="0"/>
              <a:t>v</a:t>
            </a:r>
            <a:r>
              <a:rPr lang="en-US" sz="800" dirty="0"/>
              <a:t>) == 1) THEN</a:t>
            </a:r>
          </a:p>
          <a:p>
            <a:pPr marL="0" indent="0">
              <a:buNone/>
            </a:pPr>
            <a:r>
              <a:rPr lang="en-US" sz="800" dirty="0" smtClean="0"/>
              <a:t>			CONTINUE</a:t>
            </a:r>
          </a:p>
          <a:p>
            <a:pPr marL="0" indent="0">
              <a:buNone/>
            </a:pPr>
            <a:r>
              <a:rPr lang="en-US" sz="800" dirty="0" smtClean="0"/>
              <a:t>		END IF </a:t>
            </a:r>
          </a:p>
          <a:p>
            <a:pPr marL="0" indent="0">
              <a:buNone/>
            </a:pPr>
            <a:r>
              <a:rPr lang="en-US" sz="800" dirty="0"/>
              <a:t>	</a:t>
            </a:r>
            <a:r>
              <a:rPr lang="en-US" sz="800" dirty="0" smtClean="0"/>
              <a:t>	IF </a:t>
            </a:r>
            <a:r>
              <a:rPr lang="en-US" sz="800" dirty="0"/>
              <a:t>(</a:t>
            </a:r>
            <a:r>
              <a:rPr lang="en-US" sz="800" i="1" dirty="0"/>
              <a:t>v </a:t>
            </a:r>
            <a:r>
              <a:rPr lang="en-US" sz="800" dirty="0"/>
              <a:t>is a gene or </a:t>
            </a:r>
            <a:r>
              <a:rPr lang="en-US" sz="800" dirty="0" err="1"/>
              <a:t>miRNA</a:t>
            </a:r>
            <a:r>
              <a:rPr lang="en-US" sz="800" dirty="0"/>
              <a:t> node) THEN</a:t>
            </a:r>
          </a:p>
          <a:p>
            <a:pPr marL="0" indent="0">
              <a:buNone/>
            </a:pPr>
            <a:r>
              <a:rPr lang="en-US" sz="800" dirty="0" smtClean="0"/>
              <a:t>			PERFORM </a:t>
            </a:r>
            <a:r>
              <a:rPr lang="en-US" sz="800" dirty="0"/>
              <a:t>INCLUSION-TEST(</a:t>
            </a:r>
            <a:r>
              <a:rPr lang="en-US" sz="800" i="1" dirty="0"/>
              <a:t>v</a:t>
            </a:r>
            <a:r>
              <a:rPr lang="en-US" sz="800" dirty="0"/>
              <a:t>)</a:t>
            </a:r>
          </a:p>
          <a:p>
            <a:pPr marL="0" indent="0">
              <a:buNone/>
            </a:pPr>
            <a:r>
              <a:rPr lang="en-US" sz="800" dirty="0" smtClean="0"/>
              <a:t>				Returns </a:t>
            </a:r>
            <a:r>
              <a:rPr lang="en-US" sz="800" dirty="0"/>
              <a:t>true if there is a statistically significant difference between </a:t>
            </a:r>
            <a:r>
              <a:rPr lang="en-US" sz="800" i="1" dirty="0"/>
              <a:t>v</a:t>
            </a:r>
            <a:r>
              <a:rPr lang="en-US" sz="800" dirty="0"/>
              <a:t>’s average normal expression and </a:t>
            </a:r>
            <a:r>
              <a:rPr lang="en-US" sz="800" i="1" dirty="0"/>
              <a:t>v</a:t>
            </a:r>
            <a:r>
              <a:rPr lang="en-US" sz="800" dirty="0"/>
              <a:t>’s average </a:t>
            </a:r>
            <a:r>
              <a:rPr lang="en-US" sz="800" dirty="0" smtClean="0"/>
              <a:t>				expression </a:t>
            </a:r>
            <a:r>
              <a:rPr lang="en-US" sz="800" dirty="0"/>
              <a:t>in the maximally distal cancer subtype using the Student </a:t>
            </a:r>
            <a:r>
              <a:rPr lang="en-US" sz="800" i="1" dirty="0"/>
              <a:t>t</a:t>
            </a:r>
            <a:r>
              <a:rPr lang="en-US" sz="800" dirty="0"/>
              <a:t>-test (Fay 2010) and </a:t>
            </a:r>
            <a:r>
              <a:rPr lang="en-US" sz="800" dirty="0" err="1"/>
              <a:t>Benjamini</a:t>
            </a:r>
            <a:r>
              <a:rPr lang="en-US" sz="800" dirty="0"/>
              <a:t>/Hochberg false </a:t>
            </a:r>
            <a:r>
              <a:rPr lang="en-US" sz="800" dirty="0" smtClean="0"/>
              <a:t>				discovery rate (</a:t>
            </a:r>
            <a:r>
              <a:rPr lang="en-US" sz="800" dirty="0"/>
              <a:t>FDR) correction if the sample size is large (</a:t>
            </a:r>
            <a:r>
              <a:rPr lang="en-US" sz="800" dirty="0" err="1"/>
              <a:t>Benjamini</a:t>
            </a:r>
            <a:r>
              <a:rPr lang="en-US" sz="800" dirty="0"/>
              <a:t> 1995). Will also return true if </a:t>
            </a:r>
            <a:r>
              <a:rPr lang="en-US" sz="800" i="1" dirty="0"/>
              <a:t>v</a:t>
            </a:r>
            <a:r>
              <a:rPr lang="en-US" sz="800" dirty="0"/>
              <a:t> has any cancer </a:t>
            </a:r>
            <a:r>
              <a:rPr lang="en-US" sz="800" dirty="0" smtClean="0"/>
              <a:t>							driver </a:t>
            </a:r>
            <a:r>
              <a:rPr lang="en-US" sz="800" dirty="0"/>
              <a:t>mutations. Returns false otherwise.</a:t>
            </a:r>
          </a:p>
          <a:p>
            <a:pPr marL="0" indent="0">
              <a:buNone/>
            </a:pPr>
            <a:r>
              <a:rPr lang="en-US" sz="800" dirty="0" smtClean="0"/>
              <a:t>			IF </a:t>
            </a:r>
            <a:r>
              <a:rPr lang="en-US" sz="800" dirty="0"/>
              <a:t>(INCLUSION-TEST(</a:t>
            </a:r>
            <a:r>
              <a:rPr lang="en-US" sz="800" i="1" dirty="0"/>
              <a:t>v</a:t>
            </a:r>
            <a:r>
              <a:rPr lang="en-US" sz="800" dirty="0"/>
              <a:t>) == TRUE) THEN</a:t>
            </a:r>
          </a:p>
          <a:p>
            <a:pPr marL="0" indent="0">
              <a:buNone/>
            </a:pPr>
            <a:r>
              <a:rPr lang="en-US" sz="800" dirty="0" smtClean="0"/>
              <a:t>				Add </a:t>
            </a:r>
            <a:r>
              <a:rPr lang="en-US" sz="800" i="1" dirty="0"/>
              <a:t>v</a:t>
            </a:r>
            <a:r>
              <a:rPr lang="en-US" sz="800" dirty="0"/>
              <a:t> to </a:t>
            </a:r>
            <a:r>
              <a:rPr lang="en-US" sz="800" i="1" dirty="0"/>
              <a:t>m</a:t>
            </a:r>
            <a:r>
              <a:rPr lang="en-US" sz="800" dirty="0"/>
              <a:t>, and apply </a:t>
            </a:r>
            <a:r>
              <a:rPr lang="en-US" sz="800" i="1" dirty="0"/>
              <a:t>v</a:t>
            </a:r>
            <a:r>
              <a:rPr lang="en-US" sz="800" dirty="0"/>
              <a:t>’s mutation and expression labels to its counterpart in </a:t>
            </a:r>
            <a:r>
              <a:rPr lang="en-US" sz="800" i="1" dirty="0"/>
              <a:t>m</a:t>
            </a:r>
            <a:endParaRPr lang="en-US" sz="800" dirty="0"/>
          </a:p>
          <a:p>
            <a:pPr marL="0" indent="0">
              <a:buNone/>
            </a:pPr>
            <a:r>
              <a:rPr lang="en-US" sz="800" dirty="0" smtClean="0"/>
              <a:t>			END </a:t>
            </a:r>
            <a:r>
              <a:rPr lang="en-US" sz="800" dirty="0"/>
              <a:t>IF</a:t>
            </a:r>
          </a:p>
          <a:p>
            <a:pPr marL="0" indent="0">
              <a:buNone/>
            </a:pPr>
            <a:r>
              <a:rPr lang="en-US" sz="800" dirty="0"/>
              <a:t>		ELSE IF (</a:t>
            </a:r>
            <a:r>
              <a:rPr lang="en-US" sz="800" i="1" dirty="0"/>
              <a:t>v</a:t>
            </a:r>
            <a:r>
              <a:rPr lang="en-US" sz="800" dirty="0"/>
              <a:t> is a TFBS node) THEN</a:t>
            </a:r>
          </a:p>
          <a:p>
            <a:pPr marL="0" indent="0">
              <a:buNone/>
            </a:pPr>
            <a:r>
              <a:rPr lang="en-US" sz="800" dirty="0" smtClean="0"/>
              <a:t>			PERFORM </a:t>
            </a:r>
            <a:r>
              <a:rPr lang="en-US" sz="800" dirty="0"/>
              <a:t>INCLUSION-TEST(</a:t>
            </a:r>
            <a:r>
              <a:rPr lang="en-US" sz="800" i="1" dirty="0"/>
              <a:t>v</a:t>
            </a:r>
            <a:r>
              <a:rPr lang="en-US" sz="800" dirty="0"/>
              <a:t>)</a:t>
            </a:r>
          </a:p>
          <a:p>
            <a:pPr marL="0" indent="0">
              <a:buNone/>
            </a:pPr>
            <a:r>
              <a:rPr lang="en-US" sz="800" dirty="0" smtClean="0"/>
              <a:t>			FOREACH </a:t>
            </a:r>
            <a:r>
              <a:rPr lang="en-US" sz="800" i="1" dirty="0"/>
              <a:t>y </a:t>
            </a:r>
            <a:r>
              <a:rPr lang="en-US" sz="800" dirty="0" err="1"/>
              <a:t>s.t.</a:t>
            </a:r>
            <a:r>
              <a:rPr lang="en-US" sz="800" dirty="0"/>
              <a:t> </a:t>
            </a:r>
            <a:r>
              <a:rPr lang="en-US" sz="800" i="1" dirty="0"/>
              <a:t>∃</a:t>
            </a:r>
            <a:r>
              <a:rPr lang="en-US" sz="800" dirty="0"/>
              <a:t> an edge </a:t>
            </a:r>
            <a:r>
              <a:rPr lang="en-US" sz="800" i="1" dirty="0" err="1"/>
              <a:t>y,v</a:t>
            </a:r>
            <a:r>
              <a:rPr lang="en-US" sz="800" dirty="0"/>
              <a:t> and </a:t>
            </a:r>
            <a:r>
              <a:rPr lang="en-US" sz="800" i="1" dirty="0" err="1"/>
              <a:t>y∉m</a:t>
            </a:r>
            <a:endParaRPr lang="en-US" sz="800" dirty="0"/>
          </a:p>
          <a:p>
            <a:pPr marL="0" indent="0">
              <a:buNone/>
            </a:pPr>
            <a:r>
              <a:rPr lang="en-US" sz="800" dirty="0"/>
              <a:t> 	</a:t>
            </a:r>
            <a:r>
              <a:rPr lang="en-US" sz="800" dirty="0" smtClean="0"/>
              <a:t>			PERFORM </a:t>
            </a:r>
            <a:r>
              <a:rPr lang="en-US" sz="800" dirty="0"/>
              <a:t>INCLUSION-TEST(</a:t>
            </a:r>
            <a:r>
              <a:rPr lang="en-US" sz="800" i="1" dirty="0"/>
              <a:t>y</a:t>
            </a:r>
            <a:r>
              <a:rPr lang="en-US" sz="800" dirty="0"/>
              <a:t>)</a:t>
            </a:r>
          </a:p>
          <a:p>
            <a:pPr marL="0" indent="0">
              <a:buNone/>
            </a:pPr>
            <a:r>
              <a:rPr lang="en-US" sz="800" dirty="0" smtClean="0"/>
              <a:t>			IF </a:t>
            </a:r>
            <a:r>
              <a:rPr lang="en-US" sz="800" dirty="0"/>
              <a:t>(INCLUSION-TEST(</a:t>
            </a:r>
            <a:r>
              <a:rPr lang="en-US" sz="800" i="1" dirty="0"/>
              <a:t>v</a:t>
            </a:r>
            <a:r>
              <a:rPr lang="en-US" sz="800" dirty="0"/>
              <a:t>) == TRUE</a:t>
            </a:r>
            <a:r>
              <a:rPr lang="en-US" sz="800" i="1" dirty="0"/>
              <a:t> </a:t>
            </a:r>
            <a:r>
              <a:rPr lang="en-US" sz="800" dirty="0" smtClean="0"/>
              <a:t>or INCLUSION</a:t>
            </a:r>
            <a:r>
              <a:rPr lang="en-US" sz="800" dirty="0"/>
              <a:t>-TEST(</a:t>
            </a:r>
            <a:r>
              <a:rPr lang="en-US" sz="800" i="1" dirty="0"/>
              <a:t>y</a:t>
            </a:r>
            <a:r>
              <a:rPr lang="en-US" sz="800" dirty="0"/>
              <a:t>) == TRUE for any </a:t>
            </a:r>
            <a:r>
              <a:rPr lang="en-US" sz="800" i="1" dirty="0"/>
              <a:t>y</a:t>
            </a:r>
            <a:r>
              <a:rPr lang="en-US" sz="800" dirty="0"/>
              <a:t>) THEN</a:t>
            </a:r>
          </a:p>
          <a:p>
            <a:pPr marL="0" indent="0">
              <a:buNone/>
            </a:pPr>
            <a:r>
              <a:rPr lang="en-US" sz="800" dirty="0" smtClean="0"/>
              <a:t>				Add </a:t>
            </a:r>
            <a:r>
              <a:rPr lang="en-US" sz="800" i="1" dirty="0"/>
              <a:t>v</a:t>
            </a:r>
            <a:r>
              <a:rPr lang="en-US" sz="800" dirty="0"/>
              <a:t> to </a:t>
            </a:r>
            <a:r>
              <a:rPr lang="en-US" sz="800" i="1" dirty="0"/>
              <a:t>m</a:t>
            </a:r>
            <a:r>
              <a:rPr lang="en-US" sz="800" dirty="0"/>
              <a:t>, and apply </a:t>
            </a:r>
            <a:r>
              <a:rPr lang="en-US" sz="800" i="1" dirty="0"/>
              <a:t>v</a:t>
            </a:r>
            <a:r>
              <a:rPr lang="en-US" sz="800" dirty="0"/>
              <a:t>’s mutation and expression labels to its counterpart in </a:t>
            </a:r>
            <a:r>
              <a:rPr lang="en-US" sz="800" i="1" dirty="0"/>
              <a:t>m</a:t>
            </a:r>
            <a:r>
              <a:rPr lang="en-US" sz="800" dirty="0"/>
              <a:t>. Do the same for any </a:t>
            </a:r>
            <a:r>
              <a:rPr lang="en-US" sz="800" i="1" dirty="0"/>
              <a:t>y</a:t>
            </a:r>
            <a:r>
              <a:rPr lang="en-US" sz="800" dirty="0"/>
              <a:t> that passed the </a:t>
            </a:r>
            <a:r>
              <a:rPr lang="en-US" sz="800" dirty="0" smtClean="0"/>
              <a:t>				INCLUSION</a:t>
            </a:r>
            <a:r>
              <a:rPr lang="en-US" sz="800" dirty="0"/>
              <a:t>-TEST.</a:t>
            </a:r>
          </a:p>
          <a:p>
            <a:pPr marL="0" indent="0">
              <a:buNone/>
            </a:pPr>
            <a:r>
              <a:rPr lang="en-US" sz="800" dirty="0" smtClean="0"/>
              <a:t>			END </a:t>
            </a:r>
            <a:r>
              <a:rPr lang="en-US" sz="800" dirty="0"/>
              <a:t>IF</a:t>
            </a:r>
          </a:p>
          <a:p>
            <a:pPr marL="0" indent="0">
              <a:buNone/>
            </a:pPr>
            <a:r>
              <a:rPr lang="en-US" sz="800" dirty="0"/>
              <a:t>		END </a:t>
            </a:r>
            <a:r>
              <a:rPr lang="en-US" sz="800" dirty="0" smtClean="0"/>
              <a:t>IF</a:t>
            </a:r>
          </a:p>
          <a:p>
            <a:pPr marL="0" indent="0">
              <a:buNone/>
            </a:pPr>
            <a:r>
              <a:rPr lang="en-US" sz="800" dirty="0"/>
              <a:t>	</a:t>
            </a:r>
            <a:r>
              <a:rPr lang="en-US" sz="800" dirty="0" smtClean="0"/>
              <a:t>	</a:t>
            </a:r>
            <a:r>
              <a:rPr lang="en-US" sz="800" i="1" dirty="0"/>
              <a:t>marked</a:t>
            </a:r>
            <a:r>
              <a:rPr lang="en-US" sz="800" dirty="0"/>
              <a:t>(</a:t>
            </a:r>
            <a:r>
              <a:rPr lang="en-US" sz="800" i="1" dirty="0"/>
              <a:t>v</a:t>
            </a:r>
            <a:r>
              <a:rPr lang="en-US" sz="800" dirty="0"/>
              <a:t>) = 1 </a:t>
            </a:r>
          </a:p>
          <a:p>
            <a:pPr marL="0" indent="0">
              <a:buNone/>
            </a:pPr>
            <a:r>
              <a:rPr lang="en-US" sz="800" dirty="0"/>
              <a:t>	END FOREACH</a:t>
            </a:r>
          </a:p>
          <a:p>
            <a:pPr marL="0" indent="0">
              <a:buNone/>
            </a:pPr>
            <a:r>
              <a:rPr lang="en-US" sz="800" dirty="0" smtClean="0"/>
              <a:t>	IF </a:t>
            </a:r>
            <a:r>
              <a:rPr lang="en-US" sz="800" dirty="0"/>
              <a:t>no nodes were added to </a:t>
            </a:r>
            <a:r>
              <a:rPr lang="en-US" sz="800" i="1" dirty="0"/>
              <a:t>m</a:t>
            </a:r>
            <a:r>
              <a:rPr lang="en-US" sz="800" dirty="0"/>
              <a:t> in this round THEN</a:t>
            </a:r>
          </a:p>
          <a:p>
            <a:pPr marL="0" indent="0">
              <a:buNone/>
            </a:pPr>
            <a:r>
              <a:rPr lang="en-US" sz="800" dirty="0"/>
              <a:t>	</a:t>
            </a:r>
            <a:r>
              <a:rPr lang="en-US" sz="800" dirty="0" smtClean="0"/>
              <a:t>	RETURN </a:t>
            </a:r>
            <a:r>
              <a:rPr lang="en-US" sz="800" i="1" dirty="0"/>
              <a:t>m</a:t>
            </a:r>
            <a:endParaRPr lang="en-US" sz="800" dirty="0"/>
          </a:p>
          <a:p>
            <a:pPr marL="0" indent="0">
              <a:buNone/>
            </a:pPr>
            <a:r>
              <a:rPr lang="en-US" sz="800" dirty="0" smtClean="0"/>
              <a:t>	ELSE</a:t>
            </a:r>
            <a:endParaRPr lang="en-US" sz="800" dirty="0"/>
          </a:p>
          <a:p>
            <a:pPr marL="0" indent="0">
              <a:buNone/>
            </a:pPr>
            <a:r>
              <a:rPr lang="en-US" sz="800" dirty="0"/>
              <a:t>		RETURN EXPAND-DSM(</a:t>
            </a:r>
            <a:r>
              <a:rPr lang="en-US" sz="800" i="1" dirty="0"/>
              <a:t>m</a:t>
            </a:r>
            <a:r>
              <a:rPr lang="en-US" sz="800" dirty="0"/>
              <a:t>)</a:t>
            </a:r>
          </a:p>
          <a:p>
            <a:pPr marL="0" indent="0">
              <a:buNone/>
            </a:pPr>
            <a:r>
              <a:rPr lang="en-US" sz="800" dirty="0"/>
              <a:t>	END IF</a:t>
            </a:r>
          </a:p>
          <a:p>
            <a:pPr marL="0" indent="0">
              <a:buNone/>
            </a:pPr>
            <a:r>
              <a:rPr lang="en-US" sz="800" dirty="0"/>
              <a:t>END EXPAND-</a:t>
            </a:r>
            <a:r>
              <a:rPr lang="en-US" sz="800" dirty="0" smtClean="0"/>
              <a:t>DSM</a:t>
            </a:r>
            <a:endParaRPr lang="en-US" sz="800" dirty="0"/>
          </a:p>
        </p:txBody>
      </p:sp>
      <p:sp>
        <p:nvSpPr>
          <p:cNvPr id="4" name="Slide Number Placeholder 3"/>
          <p:cNvSpPr>
            <a:spLocks noGrp="1"/>
          </p:cNvSpPr>
          <p:nvPr>
            <p:ph type="sldNum" sz="quarter" idx="12"/>
          </p:nvPr>
        </p:nvSpPr>
        <p:spPr/>
        <p:txBody>
          <a:bodyPr/>
          <a:lstStyle/>
          <a:p>
            <a:fld id="{D1B22A0D-2201-1E4A-8A8C-6F47FCFED8CF}" type="slidenum">
              <a:rPr lang="en-US" smtClean="0"/>
              <a:t>18</a:t>
            </a:fld>
            <a:endParaRPr lang="en-US"/>
          </a:p>
        </p:txBody>
      </p:sp>
    </p:spTree>
    <p:extLst>
      <p:ext uri="{BB962C8B-B14F-4D97-AF65-F5344CB8AC3E}">
        <p14:creationId xmlns:p14="http://schemas.microsoft.com/office/powerpoint/2010/main" val="166711591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457200" y="1600200"/>
            <a:ext cx="8229600" cy="5121275"/>
          </a:xfrm>
        </p:spPr>
        <p:txBody>
          <a:bodyPr>
            <a:normAutofit fontScale="77500" lnSpcReduction="20000"/>
          </a:bodyPr>
          <a:lstStyle/>
          <a:p>
            <a:pPr marL="514350" indent="-514350">
              <a:buFont typeface="+mj-lt"/>
              <a:buAutoNum type="arabicParenR"/>
            </a:pPr>
            <a:r>
              <a:rPr lang="en-US" dirty="0" smtClean="0"/>
              <a:t>Introduction and Previous Work</a:t>
            </a:r>
          </a:p>
          <a:p>
            <a:pPr marL="514350" indent="-514350">
              <a:buFont typeface="+mj-lt"/>
              <a:buAutoNum type="arabicParenR"/>
            </a:pPr>
            <a:r>
              <a:rPr lang="en-US" dirty="0" smtClean="0"/>
              <a:t>Cancer Disruption Networks (CDNs)</a:t>
            </a:r>
            <a:endParaRPr lang="en-US" dirty="0"/>
          </a:p>
          <a:p>
            <a:pPr marL="514350" indent="-514350">
              <a:buFont typeface="+mj-lt"/>
              <a:buAutoNum type="arabicParenR"/>
            </a:pPr>
            <a:r>
              <a:rPr lang="en-US" dirty="0" err="1" smtClean="0"/>
              <a:t>Dysregulated</a:t>
            </a:r>
            <a:r>
              <a:rPr lang="en-US" dirty="0" smtClean="0"/>
              <a:t> </a:t>
            </a:r>
            <a:r>
              <a:rPr lang="en-US" dirty="0" err="1" smtClean="0"/>
              <a:t>Subnetwork</a:t>
            </a:r>
            <a:r>
              <a:rPr lang="en-US" dirty="0" smtClean="0"/>
              <a:t> Markers (DSMs)</a:t>
            </a:r>
          </a:p>
          <a:p>
            <a:pPr marL="514350" indent="-514350">
              <a:buFont typeface="+mj-lt"/>
              <a:buAutoNum type="arabicParenR"/>
            </a:pPr>
            <a:r>
              <a:rPr lang="en-US" dirty="0" smtClean="0"/>
              <a:t>Use CDNs and DSMs for the Following Research Aims</a:t>
            </a:r>
          </a:p>
          <a:p>
            <a:pPr marL="914400" lvl="1" indent="-514350">
              <a:buFont typeface="+mj-lt"/>
              <a:buAutoNum type="arabicPeriod"/>
            </a:pPr>
            <a:r>
              <a:rPr lang="en-US" dirty="0"/>
              <a:t>Prioritize genes for investigation as targets for cancer </a:t>
            </a:r>
            <a:r>
              <a:rPr lang="en-US" dirty="0" smtClean="0"/>
              <a:t>therapy</a:t>
            </a:r>
          </a:p>
          <a:p>
            <a:pPr marL="914400" lvl="1" indent="-514350">
              <a:buFont typeface="+mj-lt"/>
              <a:buAutoNum type="arabicPeriod"/>
            </a:pPr>
            <a:r>
              <a:rPr lang="en-US" dirty="0"/>
              <a:t>Characterize the similarities and differences of DSMs derived from multiple cancer </a:t>
            </a:r>
            <a:r>
              <a:rPr lang="en-US" dirty="0" smtClean="0"/>
              <a:t>types</a:t>
            </a:r>
          </a:p>
          <a:p>
            <a:pPr marL="914400" lvl="1" indent="-514350">
              <a:buFont typeface="+mj-lt"/>
              <a:buAutoNum type="arabicPeriod"/>
            </a:pPr>
            <a:r>
              <a:rPr lang="en-US" dirty="0"/>
              <a:t>Determine the effectiveness of DSMs for accurately predicting the prognosis of cancer </a:t>
            </a:r>
            <a:r>
              <a:rPr lang="en-US" dirty="0" smtClean="0"/>
              <a:t>patients</a:t>
            </a:r>
          </a:p>
          <a:p>
            <a:pPr marL="914400" lvl="1" indent="-514350">
              <a:buFont typeface="+mj-lt"/>
              <a:buAutoNum type="arabicPeriod"/>
            </a:pPr>
            <a:r>
              <a:rPr lang="en-US" dirty="0"/>
              <a:t>Find which transcription factors (TFs) may exert a cooperative influence on DSM genes’ </a:t>
            </a:r>
            <a:r>
              <a:rPr lang="en-US" dirty="0" smtClean="0"/>
              <a:t>expression</a:t>
            </a:r>
          </a:p>
          <a:p>
            <a:pPr marL="514350" indent="-514350">
              <a:buFont typeface="+mj-lt"/>
              <a:buAutoNum type="arabicParenR"/>
            </a:pPr>
            <a:r>
              <a:rPr lang="en-US" dirty="0" smtClean="0"/>
              <a:t>Development of Computational Research Tools</a:t>
            </a:r>
          </a:p>
          <a:p>
            <a:pPr marL="514350" indent="-514350">
              <a:buFont typeface="+mj-lt"/>
              <a:buAutoNum type="arabicParenR"/>
            </a:pPr>
            <a:r>
              <a:rPr lang="en-US" dirty="0" smtClean="0"/>
              <a:t>Future Work</a:t>
            </a:r>
          </a:p>
          <a:p>
            <a:pPr marL="514350" indent="-514350">
              <a:buFont typeface="+mj-lt"/>
              <a:buAutoNum type="arabicParenR"/>
            </a:pPr>
            <a:r>
              <a:rPr lang="en-US" dirty="0" smtClean="0"/>
              <a:t>Summary of Contributions</a:t>
            </a:r>
            <a:endParaRPr lang="en-US" dirty="0"/>
          </a:p>
        </p:txBody>
      </p:sp>
      <p:sp>
        <p:nvSpPr>
          <p:cNvPr id="4" name="Slide Number Placeholder 3"/>
          <p:cNvSpPr>
            <a:spLocks noGrp="1"/>
          </p:cNvSpPr>
          <p:nvPr>
            <p:ph type="sldNum" sz="quarter" idx="12"/>
          </p:nvPr>
        </p:nvSpPr>
        <p:spPr/>
        <p:txBody>
          <a:bodyPr/>
          <a:lstStyle/>
          <a:p>
            <a:fld id="{D1B22A0D-2201-1E4A-8A8C-6F47FCFED8CF}" type="slidenum">
              <a:rPr lang="en-US" smtClean="0"/>
              <a:t>1</a:t>
            </a:fld>
            <a:endParaRPr lang="en-US"/>
          </a:p>
        </p:txBody>
      </p:sp>
    </p:spTree>
    <p:extLst>
      <p:ext uri="{BB962C8B-B14F-4D97-AF65-F5344CB8AC3E}">
        <p14:creationId xmlns:p14="http://schemas.microsoft.com/office/powerpoint/2010/main" val="1283977396"/>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457200" y="1600200"/>
            <a:ext cx="8229600" cy="5121275"/>
          </a:xfrm>
        </p:spPr>
        <p:txBody>
          <a:bodyPr>
            <a:normAutofit fontScale="77500" lnSpcReduction="20000"/>
          </a:bodyPr>
          <a:lstStyle/>
          <a:p>
            <a:pPr marL="514350" indent="-514350">
              <a:buFont typeface="+mj-lt"/>
              <a:buAutoNum type="arabicParenR"/>
            </a:pPr>
            <a:r>
              <a:rPr lang="en-US" dirty="0" smtClean="0">
                <a:solidFill>
                  <a:schemeClr val="bg1">
                    <a:lumMod val="50000"/>
                  </a:schemeClr>
                </a:solidFill>
              </a:rPr>
              <a:t>Introduction and Previous Work</a:t>
            </a:r>
          </a:p>
          <a:p>
            <a:pPr marL="514350" indent="-514350">
              <a:buFont typeface="+mj-lt"/>
              <a:buAutoNum type="arabicParenR"/>
            </a:pPr>
            <a:r>
              <a:rPr lang="en-US" dirty="0" smtClean="0">
                <a:solidFill>
                  <a:schemeClr val="bg1">
                    <a:lumMod val="50000"/>
                  </a:schemeClr>
                </a:solidFill>
              </a:rPr>
              <a:t>Cancer Disruption Networks (CDNs)</a:t>
            </a:r>
            <a:endParaRPr lang="en-US" dirty="0">
              <a:solidFill>
                <a:schemeClr val="bg1">
                  <a:lumMod val="50000"/>
                </a:schemeClr>
              </a:solidFill>
            </a:endParaRPr>
          </a:p>
          <a:p>
            <a:pPr marL="514350" indent="-514350">
              <a:buFont typeface="+mj-lt"/>
              <a:buAutoNum type="arabicParenR"/>
            </a:pPr>
            <a:r>
              <a:rPr lang="en-US" dirty="0" err="1" smtClean="0">
                <a:solidFill>
                  <a:schemeClr val="bg1">
                    <a:lumMod val="50000"/>
                  </a:schemeClr>
                </a:solidFill>
              </a:rPr>
              <a:t>Dysregulated</a:t>
            </a:r>
            <a:r>
              <a:rPr lang="en-US" dirty="0" smtClean="0">
                <a:solidFill>
                  <a:schemeClr val="bg1">
                    <a:lumMod val="50000"/>
                  </a:schemeClr>
                </a:solidFill>
              </a:rPr>
              <a:t> </a:t>
            </a:r>
            <a:r>
              <a:rPr lang="en-US" dirty="0" err="1" smtClean="0">
                <a:solidFill>
                  <a:schemeClr val="bg1">
                    <a:lumMod val="50000"/>
                  </a:schemeClr>
                </a:solidFill>
              </a:rPr>
              <a:t>Subnetwork</a:t>
            </a:r>
            <a:r>
              <a:rPr lang="en-US" dirty="0" smtClean="0">
                <a:solidFill>
                  <a:schemeClr val="bg1">
                    <a:lumMod val="50000"/>
                  </a:schemeClr>
                </a:solidFill>
              </a:rPr>
              <a:t> Markers (DSMs)</a:t>
            </a:r>
          </a:p>
          <a:p>
            <a:pPr marL="514350" indent="-514350">
              <a:buFont typeface="+mj-lt"/>
              <a:buAutoNum type="arabicParenR"/>
            </a:pPr>
            <a:r>
              <a:rPr lang="en-US" dirty="0"/>
              <a:t>Use CDNs and DSMs for the Following Research Aims</a:t>
            </a:r>
          </a:p>
          <a:p>
            <a:pPr marL="914400" lvl="1" indent="-514350">
              <a:buFont typeface="+mj-lt"/>
              <a:buAutoNum type="arabicPeriod"/>
            </a:pPr>
            <a:r>
              <a:rPr lang="en-US" dirty="0" smtClean="0"/>
              <a:t>Prioritize </a:t>
            </a:r>
            <a:r>
              <a:rPr lang="en-US" dirty="0"/>
              <a:t>genes for investigation as targets for cancer </a:t>
            </a:r>
            <a:r>
              <a:rPr lang="en-US" dirty="0" smtClean="0"/>
              <a:t>therapy</a:t>
            </a:r>
          </a:p>
          <a:p>
            <a:pPr marL="914400" lvl="1" indent="-514350">
              <a:buFont typeface="+mj-lt"/>
              <a:buAutoNum type="arabicPeriod"/>
            </a:pPr>
            <a:r>
              <a:rPr lang="en-US" dirty="0">
                <a:solidFill>
                  <a:schemeClr val="bg1">
                    <a:lumMod val="50000"/>
                  </a:schemeClr>
                </a:solidFill>
              </a:rPr>
              <a:t>Characterize the similarities and differences of DSMs derived from multiple cancer </a:t>
            </a:r>
            <a:r>
              <a:rPr lang="en-US" dirty="0" smtClean="0">
                <a:solidFill>
                  <a:schemeClr val="bg1">
                    <a:lumMod val="50000"/>
                  </a:schemeClr>
                </a:solidFill>
              </a:rPr>
              <a:t>types</a:t>
            </a:r>
          </a:p>
          <a:p>
            <a:pPr marL="914400" lvl="1" indent="-514350">
              <a:buFont typeface="+mj-lt"/>
              <a:buAutoNum type="arabicPeriod"/>
            </a:pPr>
            <a:r>
              <a:rPr lang="en-US" dirty="0">
                <a:solidFill>
                  <a:schemeClr val="bg1">
                    <a:lumMod val="50000"/>
                  </a:schemeClr>
                </a:solidFill>
              </a:rPr>
              <a:t>Determine the effectiveness of DSMs for accurately predicting the prognosis of cancer </a:t>
            </a:r>
            <a:r>
              <a:rPr lang="en-US" dirty="0" smtClean="0">
                <a:solidFill>
                  <a:schemeClr val="bg1">
                    <a:lumMod val="50000"/>
                  </a:schemeClr>
                </a:solidFill>
              </a:rPr>
              <a:t>patients</a:t>
            </a:r>
          </a:p>
          <a:p>
            <a:pPr marL="914400" lvl="1" indent="-514350">
              <a:buFont typeface="+mj-lt"/>
              <a:buAutoNum type="arabicPeriod"/>
            </a:pPr>
            <a:r>
              <a:rPr lang="en-US" dirty="0">
                <a:solidFill>
                  <a:schemeClr val="bg1">
                    <a:lumMod val="50000"/>
                  </a:schemeClr>
                </a:solidFill>
              </a:rPr>
              <a:t>Find which transcription factors (TFs) may exert a cooperative influence on DSM genes’ </a:t>
            </a:r>
            <a:r>
              <a:rPr lang="en-US" dirty="0" smtClean="0">
                <a:solidFill>
                  <a:schemeClr val="bg1">
                    <a:lumMod val="50000"/>
                  </a:schemeClr>
                </a:solidFill>
              </a:rPr>
              <a:t>expression</a:t>
            </a:r>
          </a:p>
          <a:p>
            <a:pPr marL="514350" indent="-514350">
              <a:buFont typeface="+mj-lt"/>
              <a:buAutoNum type="arabicParenR"/>
            </a:pPr>
            <a:r>
              <a:rPr lang="en-US" dirty="0" smtClean="0">
                <a:solidFill>
                  <a:schemeClr val="bg1">
                    <a:lumMod val="50000"/>
                  </a:schemeClr>
                </a:solidFill>
              </a:rPr>
              <a:t>Development of Computational Research Tools</a:t>
            </a:r>
          </a:p>
          <a:p>
            <a:pPr marL="514350" indent="-514350">
              <a:buFont typeface="+mj-lt"/>
              <a:buAutoNum type="arabicParenR"/>
            </a:pPr>
            <a:r>
              <a:rPr lang="en-US" dirty="0" smtClean="0">
                <a:solidFill>
                  <a:schemeClr val="bg1">
                    <a:lumMod val="50000"/>
                  </a:schemeClr>
                </a:solidFill>
              </a:rPr>
              <a:t>Future Work</a:t>
            </a:r>
          </a:p>
          <a:p>
            <a:pPr marL="514350" indent="-514350">
              <a:buFont typeface="+mj-lt"/>
              <a:buAutoNum type="arabicParenR"/>
            </a:pPr>
            <a:r>
              <a:rPr lang="en-US" dirty="0" smtClean="0">
                <a:solidFill>
                  <a:schemeClr val="bg1">
                    <a:lumMod val="50000"/>
                  </a:schemeClr>
                </a:solidFill>
              </a:rPr>
              <a:t>Summary of Contributions</a:t>
            </a:r>
            <a:endParaRPr lang="en-US" dirty="0">
              <a:solidFill>
                <a:schemeClr val="bg1">
                  <a:lumMod val="50000"/>
                </a:schemeClr>
              </a:solidFill>
            </a:endParaRPr>
          </a:p>
        </p:txBody>
      </p:sp>
      <p:sp>
        <p:nvSpPr>
          <p:cNvPr id="4" name="Slide Number Placeholder 3"/>
          <p:cNvSpPr>
            <a:spLocks noGrp="1"/>
          </p:cNvSpPr>
          <p:nvPr>
            <p:ph type="sldNum" sz="quarter" idx="12"/>
          </p:nvPr>
        </p:nvSpPr>
        <p:spPr/>
        <p:txBody>
          <a:bodyPr/>
          <a:lstStyle/>
          <a:p>
            <a:fld id="{D1B22A0D-2201-1E4A-8A8C-6F47FCFED8CF}" type="slidenum">
              <a:rPr lang="en-US" smtClean="0"/>
              <a:t>19</a:t>
            </a:fld>
            <a:endParaRPr lang="en-US"/>
          </a:p>
        </p:txBody>
      </p:sp>
    </p:spTree>
    <p:extLst>
      <p:ext uri="{BB962C8B-B14F-4D97-AF65-F5344CB8AC3E}">
        <p14:creationId xmlns:p14="http://schemas.microsoft.com/office/powerpoint/2010/main" val="2959262261"/>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Research Aim #1: Prioritizing Genes</a:t>
            </a:r>
            <a:endParaRPr lang="en-US" dirty="0"/>
          </a:p>
        </p:txBody>
      </p:sp>
      <p:sp>
        <p:nvSpPr>
          <p:cNvPr id="3" name="Content Placeholder 2"/>
          <p:cNvSpPr>
            <a:spLocks noGrp="1"/>
          </p:cNvSpPr>
          <p:nvPr>
            <p:ph idx="1"/>
          </p:nvPr>
        </p:nvSpPr>
        <p:spPr>
          <a:xfrm>
            <a:off x="457200" y="1600200"/>
            <a:ext cx="8229600" cy="4756150"/>
          </a:xfrm>
        </p:spPr>
        <p:txBody>
          <a:bodyPr>
            <a:normAutofit fontScale="77500" lnSpcReduction="20000"/>
          </a:bodyPr>
          <a:lstStyle/>
          <a:p>
            <a:pPr marL="0" indent="0">
              <a:buNone/>
            </a:pPr>
            <a:r>
              <a:rPr lang="en-US" dirty="0" smtClean="0"/>
              <a:t>Two Methods:</a:t>
            </a:r>
          </a:p>
          <a:p>
            <a:r>
              <a:rPr lang="en-US" b="1" dirty="0" smtClean="0"/>
              <a:t>Diffusion-based random walker</a:t>
            </a:r>
            <a:r>
              <a:rPr lang="en-US" baseline="30000" dirty="0" smtClean="0"/>
              <a:t>1</a:t>
            </a:r>
          </a:p>
          <a:p>
            <a:pPr marL="914400" lvl="1" indent="-514350"/>
            <a:r>
              <a:rPr lang="en-US" dirty="0"/>
              <a:t>A “random walker” is started at a </a:t>
            </a:r>
            <a:r>
              <a:rPr lang="en-US" dirty="0" smtClean="0"/>
              <a:t>DSM gene (uniform distribution)</a:t>
            </a:r>
            <a:r>
              <a:rPr lang="en-US" dirty="0"/>
              <a:t>, and allow to randomly move to a neighbor </a:t>
            </a:r>
            <a:r>
              <a:rPr lang="en-US" dirty="0" smtClean="0"/>
              <a:t>node in the CDN </a:t>
            </a:r>
            <a:r>
              <a:rPr lang="en-US" dirty="0"/>
              <a:t>(also uniform </a:t>
            </a:r>
            <a:r>
              <a:rPr lang="en-US" dirty="0" smtClean="0"/>
              <a:t>distribution</a:t>
            </a:r>
            <a:r>
              <a:rPr lang="en-US" dirty="0"/>
              <a:t>)</a:t>
            </a:r>
          </a:p>
          <a:p>
            <a:pPr marL="914400" lvl="1" indent="-514350"/>
            <a:r>
              <a:rPr lang="en-US" dirty="0"/>
              <a:t>After many random walks, </a:t>
            </a:r>
            <a:r>
              <a:rPr lang="en-US" dirty="0" smtClean="0"/>
              <a:t>will have a </a:t>
            </a:r>
            <a:r>
              <a:rPr lang="en-US" dirty="0"/>
              <a:t>probability distribution over all nodes indicative of the amount of time the random walker visited each node</a:t>
            </a:r>
          </a:p>
          <a:p>
            <a:pPr marL="1314450" lvl="2" indent="-514350"/>
            <a:r>
              <a:rPr lang="en-US" dirty="0"/>
              <a:t>Higher probability implies </a:t>
            </a:r>
            <a:r>
              <a:rPr lang="en-US" dirty="0" smtClean="0"/>
              <a:t>higher path </a:t>
            </a:r>
            <a:r>
              <a:rPr lang="en-US" dirty="0"/>
              <a:t>connectivity with </a:t>
            </a:r>
            <a:r>
              <a:rPr lang="en-US" dirty="0" smtClean="0"/>
              <a:t>all DSM genes </a:t>
            </a:r>
            <a:r>
              <a:rPr lang="en-US" dirty="0" smtClean="0">
                <a:sym typeface="Wingdings"/>
              </a:rPr>
              <a:t> higher priority</a:t>
            </a:r>
            <a:endParaRPr lang="en-US" dirty="0"/>
          </a:p>
          <a:p>
            <a:r>
              <a:rPr lang="en-US" b="1" dirty="0" smtClean="0"/>
              <a:t>Mapping DSM genes to KEGG</a:t>
            </a:r>
            <a:r>
              <a:rPr lang="en-US" baseline="30000" dirty="0" smtClean="0"/>
              <a:t>2</a:t>
            </a:r>
            <a:r>
              <a:rPr lang="en-US" b="1" dirty="0" smtClean="0"/>
              <a:t> pathways</a:t>
            </a:r>
            <a:endParaRPr lang="en-US" dirty="0" smtClean="0"/>
          </a:p>
          <a:p>
            <a:pPr lvl="1"/>
            <a:r>
              <a:rPr lang="en-US" dirty="0" smtClean="0"/>
              <a:t>Find the metabolic pathways disrupted by these genes</a:t>
            </a:r>
          </a:p>
          <a:p>
            <a:pPr lvl="1"/>
            <a:r>
              <a:rPr lang="en-US" dirty="0" smtClean="0"/>
              <a:t>Calculate number of subtypes in which each pathway is disrupted </a:t>
            </a:r>
            <a:r>
              <a:rPr lang="en-US" dirty="0" smtClean="0">
                <a:sym typeface="Wingdings"/>
              </a:rPr>
              <a:t> pathways disrupted in more subtypes have higher priority</a:t>
            </a:r>
            <a:endParaRPr lang="en-US" dirty="0"/>
          </a:p>
        </p:txBody>
      </p:sp>
      <p:sp>
        <p:nvSpPr>
          <p:cNvPr id="4" name="Slide Number Placeholder 3"/>
          <p:cNvSpPr>
            <a:spLocks noGrp="1"/>
          </p:cNvSpPr>
          <p:nvPr>
            <p:ph type="sldNum" sz="quarter" idx="12"/>
          </p:nvPr>
        </p:nvSpPr>
        <p:spPr/>
        <p:txBody>
          <a:bodyPr/>
          <a:lstStyle/>
          <a:p>
            <a:fld id="{D1B22A0D-2201-1E4A-8A8C-6F47FCFED8CF}" type="slidenum">
              <a:rPr lang="en-US" smtClean="0"/>
              <a:t>20</a:t>
            </a:fld>
            <a:endParaRPr lang="en-US"/>
          </a:p>
        </p:txBody>
      </p:sp>
      <p:sp>
        <p:nvSpPr>
          <p:cNvPr id="5" name="TextBox 4"/>
          <p:cNvSpPr txBox="1"/>
          <p:nvPr/>
        </p:nvSpPr>
        <p:spPr>
          <a:xfrm>
            <a:off x="427861" y="6150114"/>
            <a:ext cx="8258939" cy="707886"/>
          </a:xfrm>
          <a:prstGeom prst="rect">
            <a:avLst/>
          </a:prstGeom>
          <a:noFill/>
        </p:spPr>
        <p:txBody>
          <a:bodyPr wrap="square" rtlCol="0">
            <a:spAutoFit/>
          </a:bodyPr>
          <a:lstStyle/>
          <a:p>
            <a:r>
              <a:rPr lang="en-US" sz="1000" baseline="30000" dirty="0" smtClean="0"/>
              <a:t>1</a:t>
            </a:r>
            <a:r>
              <a:rPr lang="en-US" sz="1000" dirty="0"/>
              <a:t>Köhler, S., Bauer, S., Horn, D. &amp; Robinson, P.N. Walking the </a:t>
            </a:r>
            <a:r>
              <a:rPr lang="en-US" sz="1000" dirty="0" err="1"/>
              <a:t>interactome</a:t>
            </a:r>
            <a:r>
              <a:rPr lang="en-US" sz="1000" dirty="0"/>
              <a:t> for prioritization of candidate disease genes. </a:t>
            </a:r>
            <a:r>
              <a:rPr lang="en-US" sz="1000" i="1" dirty="0"/>
              <a:t>The American Journal of Human Genetics</a:t>
            </a:r>
            <a:r>
              <a:rPr lang="en-US" sz="1000" dirty="0"/>
              <a:t> </a:t>
            </a:r>
            <a:r>
              <a:rPr lang="en-US" sz="1000" b="1" dirty="0"/>
              <a:t>82</a:t>
            </a:r>
            <a:r>
              <a:rPr lang="en-US" sz="1000" dirty="0"/>
              <a:t>, 949–958 (2008)</a:t>
            </a:r>
            <a:r>
              <a:rPr lang="en-US" sz="1000" dirty="0" smtClean="0"/>
              <a:t>.  </a:t>
            </a:r>
          </a:p>
          <a:p>
            <a:r>
              <a:rPr lang="en-US" sz="1000" baseline="30000" dirty="0" smtClean="0"/>
              <a:t>2</a:t>
            </a:r>
            <a:r>
              <a:rPr lang="en-US" sz="1000" dirty="0"/>
              <a:t>Kanehisa, M., </a:t>
            </a:r>
            <a:r>
              <a:rPr lang="en-US" sz="1000" dirty="0" err="1"/>
              <a:t>Goto</a:t>
            </a:r>
            <a:r>
              <a:rPr lang="en-US" sz="1000" dirty="0"/>
              <a:t>, S., </a:t>
            </a:r>
            <a:r>
              <a:rPr lang="en-US" sz="1000" dirty="0" err="1"/>
              <a:t>Furumichi</a:t>
            </a:r>
            <a:r>
              <a:rPr lang="en-US" sz="1000" dirty="0"/>
              <a:t>, M., Tanabe, M. &amp; </a:t>
            </a:r>
            <a:r>
              <a:rPr lang="en-US" sz="1000" dirty="0" err="1"/>
              <a:t>Hirakawa</a:t>
            </a:r>
            <a:r>
              <a:rPr lang="en-US" sz="1000" dirty="0"/>
              <a:t>, M. KEGG for representation and analysis of molecular networks involving diseases and drugs. </a:t>
            </a:r>
            <a:r>
              <a:rPr lang="en-US" sz="1000" i="1" dirty="0"/>
              <a:t>Nucleic acids research</a:t>
            </a:r>
            <a:r>
              <a:rPr lang="en-US" sz="1000" dirty="0"/>
              <a:t> </a:t>
            </a:r>
            <a:r>
              <a:rPr lang="en-US" sz="1000" b="1" dirty="0"/>
              <a:t>38</a:t>
            </a:r>
            <a:r>
              <a:rPr lang="en-US" sz="1000" dirty="0"/>
              <a:t>, D355 (2010). </a:t>
            </a:r>
            <a:endParaRPr lang="en-US" sz="1000" dirty="0" smtClean="0"/>
          </a:p>
        </p:txBody>
      </p:sp>
    </p:spTree>
    <p:extLst>
      <p:ext uri="{BB962C8B-B14F-4D97-AF65-F5344CB8AC3E}">
        <p14:creationId xmlns:p14="http://schemas.microsoft.com/office/powerpoint/2010/main" val="3128938791"/>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457200" y="1600200"/>
            <a:ext cx="8229600" cy="5121275"/>
          </a:xfrm>
        </p:spPr>
        <p:txBody>
          <a:bodyPr>
            <a:normAutofit fontScale="77500" lnSpcReduction="20000"/>
          </a:bodyPr>
          <a:lstStyle/>
          <a:p>
            <a:pPr marL="514350" indent="-514350">
              <a:buFont typeface="+mj-lt"/>
              <a:buAutoNum type="arabicParenR"/>
            </a:pPr>
            <a:r>
              <a:rPr lang="en-US" dirty="0" smtClean="0">
                <a:solidFill>
                  <a:schemeClr val="bg1">
                    <a:lumMod val="50000"/>
                  </a:schemeClr>
                </a:solidFill>
              </a:rPr>
              <a:t>Introduction and Previous Work</a:t>
            </a:r>
          </a:p>
          <a:p>
            <a:pPr marL="514350" indent="-514350">
              <a:buFont typeface="+mj-lt"/>
              <a:buAutoNum type="arabicParenR"/>
            </a:pPr>
            <a:r>
              <a:rPr lang="en-US" dirty="0" smtClean="0">
                <a:solidFill>
                  <a:schemeClr val="bg1">
                    <a:lumMod val="50000"/>
                  </a:schemeClr>
                </a:solidFill>
              </a:rPr>
              <a:t>Cancer Disruption Networks (CDNs)</a:t>
            </a:r>
            <a:endParaRPr lang="en-US" dirty="0">
              <a:solidFill>
                <a:schemeClr val="bg1">
                  <a:lumMod val="50000"/>
                </a:schemeClr>
              </a:solidFill>
            </a:endParaRPr>
          </a:p>
          <a:p>
            <a:pPr marL="514350" indent="-514350">
              <a:buFont typeface="+mj-lt"/>
              <a:buAutoNum type="arabicParenR"/>
            </a:pPr>
            <a:r>
              <a:rPr lang="en-US" dirty="0" err="1" smtClean="0">
                <a:solidFill>
                  <a:schemeClr val="bg1">
                    <a:lumMod val="50000"/>
                  </a:schemeClr>
                </a:solidFill>
              </a:rPr>
              <a:t>Dysregulated</a:t>
            </a:r>
            <a:r>
              <a:rPr lang="en-US" dirty="0" smtClean="0">
                <a:solidFill>
                  <a:schemeClr val="bg1">
                    <a:lumMod val="50000"/>
                  </a:schemeClr>
                </a:solidFill>
              </a:rPr>
              <a:t> </a:t>
            </a:r>
            <a:r>
              <a:rPr lang="en-US" dirty="0" err="1" smtClean="0">
                <a:solidFill>
                  <a:schemeClr val="bg1">
                    <a:lumMod val="50000"/>
                  </a:schemeClr>
                </a:solidFill>
              </a:rPr>
              <a:t>Subnetwork</a:t>
            </a:r>
            <a:r>
              <a:rPr lang="en-US" dirty="0" smtClean="0">
                <a:solidFill>
                  <a:schemeClr val="bg1">
                    <a:lumMod val="50000"/>
                  </a:schemeClr>
                </a:solidFill>
              </a:rPr>
              <a:t> Markers (DSMs)</a:t>
            </a:r>
          </a:p>
          <a:p>
            <a:pPr marL="514350" indent="-514350">
              <a:buFont typeface="+mj-lt"/>
              <a:buAutoNum type="arabicParenR"/>
            </a:pPr>
            <a:r>
              <a:rPr lang="en-US" dirty="0"/>
              <a:t>Use CDNs and DSMs for the Following Research Aims</a:t>
            </a:r>
          </a:p>
          <a:p>
            <a:pPr marL="914400" lvl="1" indent="-514350">
              <a:buFont typeface="+mj-lt"/>
              <a:buAutoNum type="arabicPeriod"/>
            </a:pPr>
            <a:r>
              <a:rPr lang="en-US" dirty="0" smtClean="0">
                <a:solidFill>
                  <a:schemeClr val="bg1">
                    <a:lumMod val="50000"/>
                  </a:schemeClr>
                </a:solidFill>
              </a:rPr>
              <a:t>Prioritize </a:t>
            </a:r>
            <a:r>
              <a:rPr lang="en-US" dirty="0">
                <a:solidFill>
                  <a:schemeClr val="bg1">
                    <a:lumMod val="50000"/>
                  </a:schemeClr>
                </a:solidFill>
              </a:rPr>
              <a:t>genes for investigation as targets for cancer </a:t>
            </a:r>
            <a:r>
              <a:rPr lang="en-US" dirty="0" smtClean="0">
                <a:solidFill>
                  <a:schemeClr val="bg1">
                    <a:lumMod val="50000"/>
                  </a:schemeClr>
                </a:solidFill>
              </a:rPr>
              <a:t>therapy</a:t>
            </a:r>
          </a:p>
          <a:p>
            <a:pPr marL="914400" lvl="1" indent="-514350">
              <a:buFont typeface="+mj-lt"/>
              <a:buAutoNum type="arabicPeriod"/>
            </a:pPr>
            <a:r>
              <a:rPr lang="en-US" dirty="0"/>
              <a:t>Characterize the similarities and differences of DSMs derived from multiple cancer </a:t>
            </a:r>
            <a:r>
              <a:rPr lang="en-US" dirty="0" smtClean="0"/>
              <a:t>types</a:t>
            </a:r>
          </a:p>
          <a:p>
            <a:pPr marL="914400" lvl="1" indent="-514350">
              <a:buFont typeface="+mj-lt"/>
              <a:buAutoNum type="arabicPeriod"/>
            </a:pPr>
            <a:r>
              <a:rPr lang="en-US" dirty="0">
                <a:solidFill>
                  <a:schemeClr val="bg1">
                    <a:lumMod val="50000"/>
                  </a:schemeClr>
                </a:solidFill>
              </a:rPr>
              <a:t>Determine the effectiveness of DSMs for accurately predicting the prognosis of cancer </a:t>
            </a:r>
            <a:r>
              <a:rPr lang="en-US" dirty="0" smtClean="0">
                <a:solidFill>
                  <a:schemeClr val="bg1">
                    <a:lumMod val="50000"/>
                  </a:schemeClr>
                </a:solidFill>
              </a:rPr>
              <a:t>patients</a:t>
            </a:r>
          </a:p>
          <a:p>
            <a:pPr marL="914400" lvl="1" indent="-514350">
              <a:buFont typeface="+mj-lt"/>
              <a:buAutoNum type="arabicPeriod"/>
            </a:pPr>
            <a:r>
              <a:rPr lang="en-US" dirty="0">
                <a:solidFill>
                  <a:schemeClr val="bg1">
                    <a:lumMod val="50000"/>
                  </a:schemeClr>
                </a:solidFill>
              </a:rPr>
              <a:t>Find which transcription factors (TFs) may exert a cooperative influence on DSM genes’ </a:t>
            </a:r>
            <a:r>
              <a:rPr lang="en-US" dirty="0" smtClean="0">
                <a:solidFill>
                  <a:schemeClr val="bg1">
                    <a:lumMod val="50000"/>
                  </a:schemeClr>
                </a:solidFill>
              </a:rPr>
              <a:t>expression</a:t>
            </a:r>
          </a:p>
          <a:p>
            <a:pPr marL="514350" indent="-514350">
              <a:buFont typeface="+mj-lt"/>
              <a:buAutoNum type="arabicParenR"/>
            </a:pPr>
            <a:r>
              <a:rPr lang="en-US" dirty="0" smtClean="0">
                <a:solidFill>
                  <a:schemeClr val="bg1">
                    <a:lumMod val="50000"/>
                  </a:schemeClr>
                </a:solidFill>
              </a:rPr>
              <a:t>Development of Computational Research Tools</a:t>
            </a:r>
          </a:p>
          <a:p>
            <a:pPr marL="514350" indent="-514350">
              <a:buFont typeface="+mj-lt"/>
              <a:buAutoNum type="arabicParenR"/>
            </a:pPr>
            <a:r>
              <a:rPr lang="en-US" dirty="0" smtClean="0">
                <a:solidFill>
                  <a:schemeClr val="bg1">
                    <a:lumMod val="50000"/>
                  </a:schemeClr>
                </a:solidFill>
              </a:rPr>
              <a:t>Future Work</a:t>
            </a:r>
          </a:p>
          <a:p>
            <a:pPr marL="514350" indent="-514350">
              <a:buFont typeface="+mj-lt"/>
              <a:buAutoNum type="arabicParenR"/>
            </a:pPr>
            <a:r>
              <a:rPr lang="en-US" dirty="0" smtClean="0">
                <a:solidFill>
                  <a:schemeClr val="bg1">
                    <a:lumMod val="50000"/>
                  </a:schemeClr>
                </a:solidFill>
              </a:rPr>
              <a:t>Summary of Contributions</a:t>
            </a:r>
            <a:endParaRPr lang="en-US" dirty="0">
              <a:solidFill>
                <a:schemeClr val="bg1">
                  <a:lumMod val="50000"/>
                </a:schemeClr>
              </a:solidFill>
            </a:endParaRPr>
          </a:p>
        </p:txBody>
      </p:sp>
      <p:sp>
        <p:nvSpPr>
          <p:cNvPr id="4" name="Slide Number Placeholder 3"/>
          <p:cNvSpPr>
            <a:spLocks noGrp="1"/>
          </p:cNvSpPr>
          <p:nvPr>
            <p:ph type="sldNum" sz="quarter" idx="12"/>
          </p:nvPr>
        </p:nvSpPr>
        <p:spPr/>
        <p:txBody>
          <a:bodyPr/>
          <a:lstStyle/>
          <a:p>
            <a:fld id="{D1B22A0D-2201-1E4A-8A8C-6F47FCFED8CF}" type="slidenum">
              <a:rPr lang="en-US" smtClean="0"/>
              <a:t>21</a:t>
            </a:fld>
            <a:endParaRPr lang="en-US"/>
          </a:p>
        </p:txBody>
      </p:sp>
    </p:spTree>
    <p:extLst>
      <p:ext uri="{BB962C8B-B14F-4D97-AF65-F5344CB8AC3E}">
        <p14:creationId xmlns:p14="http://schemas.microsoft.com/office/powerpoint/2010/main" val="349789661"/>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Research Aim #2:  Comparing Multiple Cancer Types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Given two cancers </a:t>
            </a:r>
            <a:r>
              <a:rPr lang="en-US" i="1" dirty="0" smtClean="0"/>
              <a:t>c</a:t>
            </a:r>
            <a:r>
              <a:rPr lang="en-US" baseline="-25000" dirty="0" smtClean="0"/>
              <a:t>1</a:t>
            </a:r>
            <a:r>
              <a:rPr lang="en-US" dirty="0" smtClean="0"/>
              <a:t> and </a:t>
            </a:r>
            <a:r>
              <a:rPr lang="en-US" i="1" dirty="0" smtClean="0"/>
              <a:t>c</a:t>
            </a:r>
            <a:r>
              <a:rPr lang="en-US" baseline="-25000" dirty="0" smtClean="0"/>
              <a:t>2</a:t>
            </a:r>
            <a:r>
              <a:rPr lang="en-US" dirty="0" smtClean="0"/>
              <a:t>, we want to find pairs of DSMs (</a:t>
            </a:r>
            <a:r>
              <a:rPr lang="en-US" i="1" dirty="0" smtClean="0"/>
              <a:t>d</a:t>
            </a:r>
            <a:r>
              <a:rPr lang="en-US" baseline="-25000" dirty="0" smtClean="0"/>
              <a:t>1</a:t>
            </a:r>
            <a:r>
              <a:rPr lang="en-US" dirty="0" smtClean="0"/>
              <a:t>,</a:t>
            </a:r>
            <a:r>
              <a:rPr lang="en-US" i="1" dirty="0" smtClean="0"/>
              <a:t>d</a:t>
            </a:r>
            <a:r>
              <a:rPr lang="en-US" baseline="-25000" dirty="0" smtClean="0"/>
              <a:t>2</a:t>
            </a:r>
            <a:r>
              <a:rPr lang="en-US" dirty="0" smtClean="0"/>
              <a:t>) where </a:t>
            </a:r>
            <a:r>
              <a:rPr lang="en-US" i="1" dirty="0" smtClean="0"/>
              <a:t>d</a:t>
            </a:r>
            <a:r>
              <a:rPr lang="en-US" baseline="-25000" dirty="0" smtClean="0"/>
              <a:t>1</a:t>
            </a:r>
            <a:r>
              <a:rPr lang="en-US" dirty="0" smtClean="0"/>
              <a:t> </a:t>
            </a:r>
            <a:r>
              <a:rPr lang="en-US" dirty="0" smtClean="0">
                <a:solidFill>
                  <a:prstClr val="black"/>
                </a:solidFill>
                <a:latin typeface="CambriaMath"/>
              </a:rPr>
              <a:t>∈ </a:t>
            </a:r>
            <a:r>
              <a:rPr lang="en-US" i="1" dirty="0" smtClean="0"/>
              <a:t>c</a:t>
            </a:r>
            <a:r>
              <a:rPr lang="en-US" baseline="-25000" dirty="0" smtClean="0"/>
              <a:t>1</a:t>
            </a:r>
            <a:r>
              <a:rPr lang="en-US" dirty="0" smtClean="0"/>
              <a:t>’s CDN, </a:t>
            </a:r>
            <a:r>
              <a:rPr lang="en-US" i="1" dirty="0" smtClean="0"/>
              <a:t>d</a:t>
            </a:r>
            <a:r>
              <a:rPr lang="en-US" baseline="-25000" dirty="0" smtClean="0"/>
              <a:t>2</a:t>
            </a:r>
            <a:r>
              <a:rPr lang="en-US" dirty="0" smtClean="0"/>
              <a:t> </a:t>
            </a:r>
            <a:r>
              <a:rPr lang="en-US" dirty="0">
                <a:solidFill>
                  <a:prstClr val="black"/>
                </a:solidFill>
                <a:latin typeface="CambriaMath"/>
              </a:rPr>
              <a:t>∈ </a:t>
            </a:r>
            <a:r>
              <a:rPr lang="en-US" i="1" dirty="0" smtClean="0"/>
              <a:t>c</a:t>
            </a:r>
            <a:r>
              <a:rPr lang="en-US" baseline="-25000" dirty="0" smtClean="0"/>
              <a:t>2</a:t>
            </a:r>
            <a:r>
              <a:rPr lang="en-US" dirty="0" smtClean="0"/>
              <a:t>’</a:t>
            </a:r>
            <a:r>
              <a:rPr lang="en-US" dirty="0"/>
              <a:t>s </a:t>
            </a:r>
            <a:r>
              <a:rPr lang="en-US" dirty="0" smtClean="0"/>
              <a:t>CDN, and </a:t>
            </a:r>
            <a:r>
              <a:rPr lang="en-US" i="1" dirty="0" smtClean="0"/>
              <a:t>d</a:t>
            </a:r>
            <a:r>
              <a:rPr lang="en-US" baseline="-25000" dirty="0" smtClean="0"/>
              <a:t>1</a:t>
            </a:r>
            <a:r>
              <a:rPr lang="en-US" dirty="0" smtClean="0"/>
              <a:t> and </a:t>
            </a:r>
            <a:r>
              <a:rPr lang="en-US" i="1" dirty="0" smtClean="0"/>
              <a:t>d</a:t>
            </a:r>
            <a:r>
              <a:rPr lang="en-US" baseline="-25000" dirty="0" smtClean="0"/>
              <a:t>2</a:t>
            </a:r>
            <a:r>
              <a:rPr lang="en-US" dirty="0" smtClean="0"/>
              <a:t> have at least one node in common</a:t>
            </a:r>
          </a:p>
          <a:p>
            <a:pPr lvl="1"/>
            <a:r>
              <a:rPr lang="en-US" dirty="0" smtClean="0"/>
              <a:t>Possible commonality in disruption mechanisms of </a:t>
            </a:r>
            <a:r>
              <a:rPr lang="en-US" i="1" dirty="0"/>
              <a:t>c</a:t>
            </a:r>
            <a:r>
              <a:rPr lang="en-US" baseline="-25000" dirty="0"/>
              <a:t>1</a:t>
            </a:r>
            <a:r>
              <a:rPr lang="en-US" dirty="0"/>
              <a:t> and </a:t>
            </a:r>
            <a:r>
              <a:rPr lang="en-US" i="1" dirty="0" smtClean="0"/>
              <a:t>c</a:t>
            </a:r>
            <a:r>
              <a:rPr lang="en-US" baseline="-25000" dirty="0" smtClean="0"/>
              <a:t>2</a:t>
            </a:r>
            <a:endParaRPr lang="en-US" dirty="0" smtClean="0"/>
          </a:p>
          <a:p>
            <a:r>
              <a:rPr lang="en-US" dirty="0" smtClean="0"/>
              <a:t>Match common nodes using gene/TFBS/</a:t>
            </a:r>
            <a:r>
              <a:rPr lang="en-US" dirty="0" err="1" smtClean="0"/>
              <a:t>miRNA</a:t>
            </a:r>
            <a:r>
              <a:rPr lang="en-US" dirty="0" smtClean="0"/>
              <a:t> ID and compare mutation and expression data</a:t>
            </a:r>
          </a:p>
          <a:p>
            <a:r>
              <a:rPr lang="en-US" dirty="0" smtClean="0"/>
              <a:t>Also compare KEGG pathways disrupted in </a:t>
            </a:r>
            <a:r>
              <a:rPr lang="en-US" i="1" dirty="0"/>
              <a:t>d</a:t>
            </a:r>
            <a:r>
              <a:rPr lang="en-US" baseline="-25000" dirty="0"/>
              <a:t>1</a:t>
            </a:r>
            <a:r>
              <a:rPr lang="en-US" dirty="0"/>
              <a:t> and </a:t>
            </a:r>
            <a:r>
              <a:rPr lang="en-US" i="1" dirty="0" smtClean="0"/>
              <a:t>d</a:t>
            </a:r>
            <a:r>
              <a:rPr lang="en-US" baseline="-25000" dirty="0" smtClean="0"/>
              <a:t>2</a:t>
            </a:r>
            <a:r>
              <a:rPr lang="en-US" dirty="0" smtClean="0"/>
              <a:t> </a:t>
            </a:r>
            <a:r>
              <a:rPr lang="en-US" dirty="0" smtClean="0">
                <a:sym typeface="Wingdings"/>
              </a:rPr>
              <a:t> another possible indication of common disruption mechanisms</a:t>
            </a:r>
            <a:endParaRPr lang="en-US" dirty="0" smtClean="0"/>
          </a:p>
        </p:txBody>
      </p:sp>
      <p:sp>
        <p:nvSpPr>
          <p:cNvPr id="4" name="Slide Number Placeholder 3"/>
          <p:cNvSpPr>
            <a:spLocks noGrp="1"/>
          </p:cNvSpPr>
          <p:nvPr>
            <p:ph type="sldNum" sz="quarter" idx="12"/>
          </p:nvPr>
        </p:nvSpPr>
        <p:spPr/>
        <p:txBody>
          <a:bodyPr/>
          <a:lstStyle/>
          <a:p>
            <a:fld id="{D1B22A0D-2201-1E4A-8A8C-6F47FCFED8CF}" type="slidenum">
              <a:rPr lang="en-US" smtClean="0"/>
              <a:t>22</a:t>
            </a:fld>
            <a:endParaRPr lang="en-US"/>
          </a:p>
        </p:txBody>
      </p:sp>
    </p:spTree>
    <p:extLst>
      <p:ext uri="{BB962C8B-B14F-4D97-AF65-F5344CB8AC3E}">
        <p14:creationId xmlns:p14="http://schemas.microsoft.com/office/powerpoint/2010/main" val="90768604"/>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457200" y="1600200"/>
            <a:ext cx="8229600" cy="5121275"/>
          </a:xfrm>
        </p:spPr>
        <p:txBody>
          <a:bodyPr>
            <a:normAutofit fontScale="77500" lnSpcReduction="20000"/>
          </a:bodyPr>
          <a:lstStyle/>
          <a:p>
            <a:pPr marL="514350" indent="-514350">
              <a:buFont typeface="+mj-lt"/>
              <a:buAutoNum type="arabicParenR"/>
            </a:pPr>
            <a:r>
              <a:rPr lang="en-US" dirty="0" smtClean="0">
                <a:solidFill>
                  <a:schemeClr val="bg1">
                    <a:lumMod val="50000"/>
                  </a:schemeClr>
                </a:solidFill>
              </a:rPr>
              <a:t>Introduction and Previous Work</a:t>
            </a:r>
          </a:p>
          <a:p>
            <a:pPr marL="514350" indent="-514350">
              <a:buFont typeface="+mj-lt"/>
              <a:buAutoNum type="arabicParenR"/>
            </a:pPr>
            <a:r>
              <a:rPr lang="en-US" dirty="0" smtClean="0">
                <a:solidFill>
                  <a:schemeClr val="bg1">
                    <a:lumMod val="50000"/>
                  </a:schemeClr>
                </a:solidFill>
              </a:rPr>
              <a:t>Cancer Disruption Networks (CDNs)</a:t>
            </a:r>
            <a:endParaRPr lang="en-US" dirty="0">
              <a:solidFill>
                <a:schemeClr val="bg1">
                  <a:lumMod val="50000"/>
                </a:schemeClr>
              </a:solidFill>
            </a:endParaRPr>
          </a:p>
          <a:p>
            <a:pPr marL="514350" indent="-514350">
              <a:buFont typeface="+mj-lt"/>
              <a:buAutoNum type="arabicParenR"/>
            </a:pPr>
            <a:r>
              <a:rPr lang="en-US" dirty="0" err="1" smtClean="0">
                <a:solidFill>
                  <a:schemeClr val="bg1">
                    <a:lumMod val="50000"/>
                  </a:schemeClr>
                </a:solidFill>
              </a:rPr>
              <a:t>Dysregulated</a:t>
            </a:r>
            <a:r>
              <a:rPr lang="en-US" dirty="0" smtClean="0">
                <a:solidFill>
                  <a:schemeClr val="bg1">
                    <a:lumMod val="50000"/>
                  </a:schemeClr>
                </a:solidFill>
              </a:rPr>
              <a:t> </a:t>
            </a:r>
            <a:r>
              <a:rPr lang="en-US" dirty="0" err="1" smtClean="0">
                <a:solidFill>
                  <a:schemeClr val="bg1">
                    <a:lumMod val="50000"/>
                  </a:schemeClr>
                </a:solidFill>
              </a:rPr>
              <a:t>Subnetwork</a:t>
            </a:r>
            <a:r>
              <a:rPr lang="en-US" dirty="0" smtClean="0">
                <a:solidFill>
                  <a:schemeClr val="bg1">
                    <a:lumMod val="50000"/>
                  </a:schemeClr>
                </a:solidFill>
              </a:rPr>
              <a:t> Markers (DSMs)</a:t>
            </a:r>
          </a:p>
          <a:p>
            <a:pPr marL="514350" indent="-514350">
              <a:buFont typeface="+mj-lt"/>
              <a:buAutoNum type="arabicParenR"/>
            </a:pPr>
            <a:r>
              <a:rPr lang="en-US" dirty="0"/>
              <a:t>Use CDNs and DSMs for the Following Research Aims</a:t>
            </a:r>
          </a:p>
          <a:p>
            <a:pPr marL="914400" lvl="1" indent="-514350">
              <a:buFont typeface="+mj-lt"/>
              <a:buAutoNum type="arabicPeriod"/>
            </a:pPr>
            <a:r>
              <a:rPr lang="en-US" dirty="0" smtClean="0">
                <a:solidFill>
                  <a:schemeClr val="bg1">
                    <a:lumMod val="50000"/>
                  </a:schemeClr>
                </a:solidFill>
              </a:rPr>
              <a:t>Prioritize </a:t>
            </a:r>
            <a:r>
              <a:rPr lang="en-US" dirty="0">
                <a:solidFill>
                  <a:schemeClr val="bg1">
                    <a:lumMod val="50000"/>
                  </a:schemeClr>
                </a:solidFill>
              </a:rPr>
              <a:t>genes for investigation as targets for cancer </a:t>
            </a:r>
            <a:r>
              <a:rPr lang="en-US" dirty="0" smtClean="0">
                <a:solidFill>
                  <a:schemeClr val="bg1">
                    <a:lumMod val="50000"/>
                  </a:schemeClr>
                </a:solidFill>
              </a:rPr>
              <a:t>therapy</a:t>
            </a:r>
          </a:p>
          <a:p>
            <a:pPr marL="914400" lvl="1" indent="-514350">
              <a:buFont typeface="+mj-lt"/>
              <a:buAutoNum type="arabicPeriod"/>
            </a:pPr>
            <a:r>
              <a:rPr lang="en-US" dirty="0">
                <a:solidFill>
                  <a:schemeClr val="bg1">
                    <a:lumMod val="50000"/>
                  </a:schemeClr>
                </a:solidFill>
              </a:rPr>
              <a:t>Characterize the similarities and differences of DSMs derived from multiple cancer </a:t>
            </a:r>
            <a:r>
              <a:rPr lang="en-US" dirty="0" smtClean="0">
                <a:solidFill>
                  <a:schemeClr val="bg1">
                    <a:lumMod val="50000"/>
                  </a:schemeClr>
                </a:solidFill>
              </a:rPr>
              <a:t>types</a:t>
            </a:r>
          </a:p>
          <a:p>
            <a:pPr marL="914400" lvl="1" indent="-514350">
              <a:buFont typeface="+mj-lt"/>
              <a:buAutoNum type="arabicPeriod"/>
            </a:pPr>
            <a:r>
              <a:rPr lang="en-US" dirty="0"/>
              <a:t>Determine the effectiveness of DSMs for accurately predicting the prognosis of cancer </a:t>
            </a:r>
            <a:r>
              <a:rPr lang="en-US" dirty="0" smtClean="0"/>
              <a:t>patients</a:t>
            </a:r>
          </a:p>
          <a:p>
            <a:pPr marL="914400" lvl="1" indent="-514350">
              <a:buFont typeface="+mj-lt"/>
              <a:buAutoNum type="arabicPeriod"/>
            </a:pPr>
            <a:r>
              <a:rPr lang="en-US" dirty="0">
                <a:solidFill>
                  <a:schemeClr val="bg1">
                    <a:lumMod val="50000"/>
                  </a:schemeClr>
                </a:solidFill>
              </a:rPr>
              <a:t>Find which transcription factors (TFs) may exert a cooperative influence on DSM genes’ </a:t>
            </a:r>
            <a:r>
              <a:rPr lang="en-US" dirty="0" smtClean="0">
                <a:solidFill>
                  <a:schemeClr val="bg1">
                    <a:lumMod val="50000"/>
                  </a:schemeClr>
                </a:solidFill>
              </a:rPr>
              <a:t>expression</a:t>
            </a:r>
          </a:p>
          <a:p>
            <a:pPr marL="514350" indent="-514350">
              <a:buFont typeface="+mj-lt"/>
              <a:buAutoNum type="arabicParenR"/>
            </a:pPr>
            <a:r>
              <a:rPr lang="en-US" dirty="0" smtClean="0">
                <a:solidFill>
                  <a:schemeClr val="bg1">
                    <a:lumMod val="50000"/>
                  </a:schemeClr>
                </a:solidFill>
              </a:rPr>
              <a:t>Development of Computational Research Tools</a:t>
            </a:r>
          </a:p>
          <a:p>
            <a:pPr marL="514350" indent="-514350">
              <a:buFont typeface="+mj-lt"/>
              <a:buAutoNum type="arabicParenR"/>
            </a:pPr>
            <a:r>
              <a:rPr lang="en-US" dirty="0" smtClean="0">
                <a:solidFill>
                  <a:schemeClr val="bg1">
                    <a:lumMod val="50000"/>
                  </a:schemeClr>
                </a:solidFill>
              </a:rPr>
              <a:t>Future Work</a:t>
            </a:r>
          </a:p>
          <a:p>
            <a:pPr marL="514350" indent="-514350">
              <a:buFont typeface="+mj-lt"/>
              <a:buAutoNum type="arabicParenR"/>
            </a:pPr>
            <a:r>
              <a:rPr lang="en-US" dirty="0" smtClean="0">
                <a:solidFill>
                  <a:schemeClr val="bg1">
                    <a:lumMod val="50000"/>
                  </a:schemeClr>
                </a:solidFill>
              </a:rPr>
              <a:t>Summary of Contributions</a:t>
            </a:r>
            <a:endParaRPr lang="en-US" dirty="0">
              <a:solidFill>
                <a:schemeClr val="bg1">
                  <a:lumMod val="50000"/>
                </a:schemeClr>
              </a:solidFill>
            </a:endParaRPr>
          </a:p>
        </p:txBody>
      </p:sp>
      <p:sp>
        <p:nvSpPr>
          <p:cNvPr id="4" name="Slide Number Placeholder 3"/>
          <p:cNvSpPr>
            <a:spLocks noGrp="1"/>
          </p:cNvSpPr>
          <p:nvPr>
            <p:ph type="sldNum" sz="quarter" idx="12"/>
          </p:nvPr>
        </p:nvSpPr>
        <p:spPr/>
        <p:txBody>
          <a:bodyPr/>
          <a:lstStyle/>
          <a:p>
            <a:fld id="{D1B22A0D-2201-1E4A-8A8C-6F47FCFED8CF}" type="slidenum">
              <a:rPr lang="en-US" smtClean="0"/>
              <a:t>23</a:t>
            </a:fld>
            <a:endParaRPr lang="en-US"/>
          </a:p>
        </p:txBody>
      </p:sp>
    </p:spTree>
    <p:extLst>
      <p:ext uri="{BB962C8B-B14F-4D97-AF65-F5344CB8AC3E}">
        <p14:creationId xmlns:p14="http://schemas.microsoft.com/office/powerpoint/2010/main" val="4245957264"/>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Research Aim #3: Prognosis Prediction</a:t>
            </a:r>
            <a:endParaRPr lang="en-US" dirty="0"/>
          </a:p>
        </p:txBody>
      </p:sp>
      <p:sp>
        <p:nvSpPr>
          <p:cNvPr id="3" name="Content Placeholder 2"/>
          <p:cNvSpPr>
            <a:spLocks noGrp="1"/>
          </p:cNvSpPr>
          <p:nvPr>
            <p:ph idx="1"/>
          </p:nvPr>
        </p:nvSpPr>
        <p:spPr>
          <a:xfrm>
            <a:off x="457200" y="1600200"/>
            <a:ext cx="8229600" cy="4756150"/>
          </a:xfrm>
        </p:spPr>
        <p:txBody>
          <a:bodyPr>
            <a:normAutofit fontScale="77500" lnSpcReduction="20000"/>
          </a:bodyPr>
          <a:lstStyle/>
          <a:p>
            <a:r>
              <a:rPr lang="en-US" dirty="0" smtClean="0"/>
              <a:t>Use the mutation and expression information from genes in the DSMs as prognostic markers</a:t>
            </a:r>
          </a:p>
          <a:p>
            <a:pPr lvl="1"/>
            <a:r>
              <a:rPr lang="en-US" dirty="0" smtClean="0"/>
              <a:t>Uses the same feature vectors from subtype clustering</a:t>
            </a:r>
          </a:p>
          <a:p>
            <a:pPr lvl="1"/>
            <a:r>
              <a:rPr lang="en-US" dirty="0" smtClean="0"/>
              <a:t>Previous work used expression only for prognosis prediction. Here, mutation data is included as well.</a:t>
            </a:r>
          </a:p>
          <a:p>
            <a:r>
              <a:rPr lang="en-US" dirty="0" smtClean="0"/>
              <a:t>Similar to [1], we will use a logistic regression classifier to classify cancer patient samples as metastatic or non-metastatic</a:t>
            </a:r>
          </a:p>
          <a:p>
            <a:pPr lvl="1"/>
            <a:r>
              <a:rPr lang="en-US" dirty="0" smtClean="0"/>
              <a:t>With five-fold cross-validation</a:t>
            </a:r>
          </a:p>
          <a:p>
            <a:pPr lvl="1"/>
            <a:r>
              <a:rPr lang="en-US" dirty="0" smtClean="0"/>
              <a:t>Will need to obtain clinical data covering mutations, gene expression, and phenotype to perform classifications</a:t>
            </a:r>
          </a:p>
          <a:p>
            <a:r>
              <a:rPr lang="en-US" dirty="0" smtClean="0"/>
              <a:t>Backward stepwise discriminant analysis</a:t>
            </a:r>
            <a:r>
              <a:rPr lang="en-US" baseline="30000" dirty="0" smtClean="0"/>
              <a:t>2</a:t>
            </a:r>
            <a:r>
              <a:rPr lang="en-US" dirty="0" smtClean="0"/>
              <a:t> will be performed to filter out uninformative parts of feature vectors</a:t>
            </a:r>
            <a:endParaRPr lang="en-US" dirty="0"/>
          </a:p>
        </p:txBody>
      </p:sp>
      <p:sp>
        <p:nvSpPr>
          <p:cNvPr id="4" name="Slide Number Placeholder 3"/>
          <p:cNvSpPr>
            <a:spLocks noGrp="1"/>
          </p:cNvSpPr>
          <p:nvPr>
            <p:ph type="sldNum" sz="quarter" idx="12"/>
          </p:nvPr>
        </p:nvSpPr>
        <p:spPr/>
        <p:txBody>
          <a:bodyPr/>
          <a:lstStyle/>
          <a:p>
            <a:fld id="{D1B22A0D-2201-1E4A-8A8C-6F47FCFED8CF}" type="slidenum">
              <a:rPr lang="en-US" smtClean="0"/>
              <a:t>24</a:t>
            </a:fld>
            <a:endParaRPr lang="en-US"/>
          </a:p>
        </p:txBody>
      </p:sp>
      <p:sp>
        <p:nvSpPr>
          <p:cNvPr id="5" name="TextBox 4"/>
          <p:cNvSpPr txBox="1"/>
          <p:nvPr/>
        </p:nvSpPr>
        <p:spPr>
          <a:xfrm>
            <a:off x="152806" y="6436790"/>
            <a:ext cx="8533994" cy="738664"/>
          </a:xfrm>
          <a:prstGeom prst="rect">
            <a:avLst/>
          </a:prstGeom>
          <a:noFill/>
        </p:spPr>
        <p:txBody>
          <a:bodyPr wrap="none" rtlCol="0">
            <a:spAutoFit/>
          </a:bodyPr>
          <a:lstStyle/>
          <a:p>
            <a:r>
              <a:rPr lang="en-US" sz="1200" baseline="30000" dirty="0" smtClean="0"/>
              <a:t>1</a:t>
            </a:r>
            <a:r>
              <a:rPr lang="en-US" sz="1200" dirty="0" smtClean="0"/>
              <a:t>Chuang</a:t>
            </a:r>
            <a:r>
              <a:rPr lang="en-US" sz="1200" dirty="0"/>
              <a:t>, H.-Y., Lee, E., Liu, Y.-T., Lee, D. &amp; </a:t>
            </a:r>
            <a:r>
              <a:rPr lang="en-US" sz="1200" dirty="0" err="1"/>
              <a:t>Ideker</a:t>
            </a:r>
            <a:r>
              <a:rPr lang="en-US" sz="1200" dirty="0"/>
              <a:t>, T. Network-based classification of breast cancer metastasis. </a:t>
            </a:r>
            <a:r>
              <a:rPr lang="en-US" sz="1200" i="1" dirty="0" err="1"/>
              <a:t>Mol</a:t>
            </a:r>
            <a:r>
              <a:rPr lang="en-US" sz="1200" i="1" dirty="0"/>
              <a:t> </a:t>
            </a:r>
            <a:r>
              <a:rPr lang="en-US" sz="1200" i="1" dirty="0" err="1"/>
              <a:t>Syst</a:t>
            </a:r>
            <a:r>
              <a:rPr lang="en-US" sz="1200" i="1" dirty="0"/>
              <a:t> </a:t>
            </a:r>
            <a:r>
              <a:rPr lang="en-US" sz="1200" i="1" dirty="0" err="1"/>
              <a:t>Biol</a:t>
            </a:r>
            <a:r>
              <a:rPr lang="en-US" sz="1200" dirty="0"/>
              <a:t> </a:t>
            </a:r>
            <a:r>
              <a:rPr lang="en-US" sz="1200" b="1" dirty="0"/>
              <a:t>3</a:t>
            </a:r>
            <a:r>
              <a:rPr lang="en-US" sz="1200" dirty="0"/>
              <a:t>, (2007)</a:t>
            </a:r>
            <a:r>
              <a:rPr lang="en-US" sz="1200" dirty="0" smtClean="0"/>
              <a:t>.</a:t>
            </a:r>
          </a:p>
          <a:p>
            <a:r>
              <a:rPr lang="en-US" sz="1200" baseline="30000" dirty="0" smtClean="0"/>
              <a:t>2</a:t>
            </a:r>
            <a:r>
              <a:rPr lang="en-US" sz="1200" dirty="0" smtClean="0"/>
              <a:t>StatSoft</a:t>
            </a:r>
            <a:r>
              <a:rPr lang="en-US" sz="1200" dirty="0"/>
              <a:t>, Inc. (2011). Electronic Statistics Textbook. Tulsa, OK: </a:t>
            </a:r>
            <a:r>
              <a:rPr lang="en-US" sz="1200" dirty="0" err="1"/>
              <a:t>StatSoft</a:t>
            </a:r>
            <a:r>
              <a:rPr lang="en-US" sz="1200" dirty="0"/>
              <a:t>. WEB: http://</a:t>
            </a:r>
            <a:r>
              <a:rPr lang="en-US" sz="1200" dirty="0" err="1"/>
              <a:t>www.statsoft.com</a:t>
            </a:r>
            <a:r>
              <a:rPr lang="en-US" sz="1200" dirty="0"/>
              <a:t>/textbook/ </a:t>
            </a:r>
          </a:p>
          <a:p>
            <a:endParaRPr lang="en-US" dirty="0"/>
          </a:p>
        </p:txBody>
      </p:sp>
    </p:spTree>
    <p:extLst>
      <p:ext uri="{BB962C8B-B14F-4D97-AF65-F5344CB8AC3E}">
        <p14:creationId xmlns:p14="http://schemas.microsoft.com/office/powerpoint/2010/main" val="608254563"/>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457200" y="1600200"/>
            <a:ext cx="8229600" cy="5121275"/>
          </a:xfrm>
        </p:spPr>
        <p:txBody>
          <a:bodyPr>
            <a:normAutofit fontScale="77500" lnSpcReduction="20000"/>
          </a:bodyPr>
          <a:lstStyle/>
          <a:p>
            <a:pPr marL="514350" indent="-514350">
              <a:buFont typeface="+mj-lt"/>
              <a:buAutoNum type="arabicParenR"/>
            </a:pPr>
            <a:r>
              <a:rPr lang="en-US" dirty="0" smtClean="0">
                <a:solidFill>
                  <a:schemeClr val="bg1">
                    <a:lumMod val="50000"/>
                  </a:schemeClr>
                </a:solidFill>
              </a:rPr>
              <a:t>Introduction and Previous Work</a:t>
            </a:r>
          </a:p>
          <a:p>
            <a:pPr marL="514350" indent="-514350">
              <a:buFont typeface="+mj-lt"/>
              <a:buAutoNum type="arabicParenR"/>
            </a:pPr>
            <a:r>
              <a:rPr lang="en-US" dirty="0" smtClean="0">
                <a:solidFill>
                  <a:schemeClr val="bg1">
                    <a:lumMod val="50000"/>
                  </a:schemeClr>
                </a:solidFill>
              </a:rPr>
              <a:t>Cancer Disruption Networks (CDNs)</a:t>
            </a:r>
            <a:endParaRPr lang="en-US" dirty="0">
              <a:solidFill>
                <a:schemeClr val="bg1">
                  <a:lumMod val="50000"/>
                </a:schemeClr>
              </a:solidFill>
            </a:endParaRPr>
          </a:p>
          <a:p>
            <a:pPr marL="514350" indent="-514350">
              <a:buFont typeface="+mj-lt"/>
              <a:buAutoNum type="arabicParenR"/>
            </a:pPr>
            <a:r>
              <a:rPr lang="en-US" dirty="0" err="1" smtClean="0">
                <a:solidFill>
                  <a:schemeClr val="bg1">
                    <a:lumMod val="50000"/>
                  </a:schemeClr>
                </a:solidFill>
              </a:rPr>
              <a:t>Dysregulated</a:t>
            </a:r>
            <a:r>
              <a:rPr lang="en-US" dirty="0" smtClean="0">
                <a:solidFill>
                  <a:schemeClr val="bg1">
                    <a:lumMod val="50000"/>
                  </a:schemeClr>
                </a:solidFill>
              </a:rPr>
              <a:t> </a:t>
            </a:r>
            <a:r>
              <a:rPr lang="en-US" dirty="0" err="1" smtClean="0">
                <a:solidFill>
                  <a:schemeClr val="bg1">
                    <a:lumMod val="50000"/>
                  </a:schemeClr>
                </a:solidFill>
              </a:rPr>
              <a:t>Subnetwork</a:t>
            </a:r>
            <a:r>
              <a:rPr lang="en-US" dirty="0" smtClean="0">
                <a:solidFill>
                  <a:schemeClr val="bg1">
                    <a:lumMod val="50000"/>
                  </a:schemeClr>
                </a:solidFill>
              </a:rPr>
              <a:t> Markers (DSMs)</a:t>
            </a:r>
          </a:p>
          <a:p>
            <a:pPr marL="514350" indent="-514350">
              <a:buFont typeface="+mj-lt"/>
              <a:buAutoNum type="arabicParenR"/>
            </a:pPr>
            <a:r>
              <a:rPr lang="en-US" dirty="0"/>
              <a:t>Use CDNs and DSMs for the Following Research Aims</a:t>
            </a:r>
          </a:p>
          <a:p>
            <a:pPr marL="914400" lvl="1" indent="-514350">
              <a:buFont typeface="+mj-lt"/>
              <a:buAutoNum type="arabicPeriod"/>
            </a:pPr>
            <a:r>
              <a:rPr lang="en-US" dirty="0" smtClean="0">
                <a:solidFill>
                  <a:schemeClr val="bg1">
                    <a:lumMod val="50000"/>
                  </a:schemeClr>
                </a:solidFill>
              </a:rPr>
              <a:t>Prioritize </a:t>
            </a:r>
            <a:r>
              <a:rPr lang="en-US" dirty="0">
                <a:solidFill>
                  <a:schemeClr val="bg1">
                    <a:lumMod val="50000"/>
                  </a:schemeClr>
                </a:solidFill>
              </a:rPr>
              <a:t>genes for investigation as targets for cancer </a:t>
            </a:r>
            <a:r>
              <a:rPr lang="en-US" dirty="0" smtClean="0">
                <a:solidFill>
                  <a:schemeClr val="bg1">
                    <a:lumMod val="50000"/>
                  </a:schemeClr>
                </a:solidFill>
              </a:rPr>
              <a:t>therapy</a:t>
            </a:r>
          </a:p>
          <a:p>
            <a:pPr marL="914400" lvl="1" indent="-514350">
              <a:buFont typeface="+mj-lt"/>
              <a:buAutoNum type="arabicPeriod"/>
            </a:pPr>
            <a:r>
              <a:rPr lang="en-US" dirty="0">
                <a:solidFill>
                  <a:schemeClr val="bg1">
                    <a:lumMod val="50000"/>
                  </a:schemeClr>
                </a:solidFill>
              </a:rPr>
              <a:t>Characterize the similarities and differences of DSMs derived from multiple cancer </a:t>
            </a:r>
            <a:r>
              <a:rPr lang="en-US" dirty="0" smtClean="0">
                <a:solidFill>
                  <a:schemeClr val="bg1">
                    <a:lumMod val="50000"/>
                  </a:schemeClr>
                </a:solidFill>
              </a:rPr>
              <a:t>types</a:t>
            </a:r>
          </a:p>
          <a:p>
            <a:pPr marL="914400" lvl="1" indent="-514350">
              <a:buFont typeface="+mj-lt"/>
              <a:buAutoNum type="arabicPeriod"/>
            </a:pPr>
            <a:r>
              <a:rPr lang="en-US" dirty="0">
                <a:solidFill>
                  <a:schemeClr val="bg1">
                    <a:lumMod val="50000"/>
                  </a:schemeClr>
                </a:solidFill>
              </a:rPr>
              <a:t>Determine the effectiveness of DSMs for accurately predicting the prognosis of cancer </a:t>
            </a:r>
            <a:r>
              <a:rPr lang="en-US" dirty="0" smtClean="0">
                <a:solidFill>
                  <a:schemeClr val="bg1">
                    <a:lumMod val="50000"/>
                  </a:schemeClr>
                </a:solidFill>
              </a:rPr>
              <a:t>patients</a:t>
            </a:r>
          </a:p>
          <a:p>
            <a:pPr marL="914400" lvl="1" indent="-514350">
              <a:buFont typeface="+mj-lt"/>
              <a:buAutoNum type="arabicPeriod"/>
            </a:pPr>
            <a:r>
              <a:rPr lang="en-US" dirty="0"/>
              <a:t>Find which transcription factors (TFs) may exert a cooperative influence on DSM genes’ </a:t>
            </a:r>
            <a:r>
              <a:rPr lang="en-US" dirty="0" smtClean="0"/>
              <a:t>expression</a:t>
            </a:r>
          </a:p>
          <a:p>
            <a:pPr marL="514350" indent="-514350">
              <a:buFont typeface="+mj-lt"/>
              <a:buAutoNum type="arabicParenR"/>
            </a:pPr>
            <a:r>
              <a:rPr lang="en-US" dirty="0" smtClean="0">
                <a:solidFill>
                  <a:schemeClr val="bg1">
                    <a:lumMod val="50000"/>
                  </a:schemeClr>
                </a:solidFill>
              </a:rPr>
              <a:t>Development of Computational Research Tools</a:t>
            </a:r>
          </a:p>
          <a:p>
            <a:pPr marL="514350" indent="-514350">
              <a:buFont typeface="+mj-lt"/>
              <a:buAutoNum type="arabicParenR"/>
            </a:pPr>
            <a:r>
              <a:rPr lang="en-US" dirty="0" smtClean="0">
                <a:solidFill>
                  <a:schemeClr val="bg1">
                    <a:lumMod val="50000"/>
                  </a:schemeClr>
                </a:solidFill>
              </a:rPr>
              <a:t>Future Work</a:t>
            </a:r>
          </a:p>
          <a:p>
            <a:pPr marL="514350" indent="-514350">
              <a:buFont typeface="+mj-lt"/>
              <a:buAutoNum type="arabicParenR"/>
            </a:pPr>
            <a:r>
              <a:rPr lang="en-US" dirty="0" smtClean="0">
                <a:solidFill>
                  <a:schemeClr val="bg1">
                    <a:lumMod val="50000"/>
                  </a:schemeClr>
                </a:solidFill>
              </a:rPr>
              <a:t>Summary of Contributions</a:t>
            </a:r>
            <a:endParaRPr lang="en-US" dirty="0">
              <a:solidFill>
                <a:schemeClr val="bg1">
                  <a:lumMod val="50000"/>
                </a:schemeClr>
              </a:solidFill>
            </a:endParaRPr>
          </a:p>
        </p:txBody>
      </p:sp>
      <p:sp>
        <p:nvSpPr>
          <p:cNvPr id="4" name="Slide Number Placeholder 3"/>
          <p:cNvSpPr>
            <a:spLocks noGrp="1"/>
          </p:cNvSpPr>
          <p:nvPr>
            <p:ph type="sldNum" sz="quarter" idx="12"/>
          </p:nvPr>
        </p:nvSpPr>
        <p:spPr/>
        <p:txBody>
          <a:bodyPr/>
          <a:lstStyle/>
          <a:p>
            <a:fld id="{D1B22A0D-2201-1E4A-8A8C-6F47FCFED8CF}" type="slidenum">
              <a:rPr lang="en-US" smtClean="0"/>
              <a:t>25</a:t>
            </a:fld>
            <a:endParaRPr lang="en-US"/>
          </a:p>
        </p:txBody>
      </p:sp>
    </p:spTree>
    <p:extLst>
      <p:ext uri="{BB962C8B-B14F-4D97-AF65-F5344CB8AC3E}">
        <p14:creationId xmlns:p14="http://schemas.microsoft.com/office/powerpoint/2010/main" val="2421107593"/>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Research Aim #4:</a:t>
            </a:r>
            <a:br>
              <a:rPr lang="en-US" dirty="0" smtClean="0"/>
            </a:br>
            <a:r>
              <a:rPr lang="en-US" dirty="0" smtClean="0"/>
              <a:t>Cooperative TF Influence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Use co-occupancy of multiple TFs on a single TFBS as </a:t>
            </a:r>
            <a:r>
              <a:rPr lang="en-US" dirty="0"/>
              <a:t>an indication of a possible cooperative influence by multiple TFs on the regulated gene’s </a:t>
            </a:r>
            <a:r>
              <a:rPr lang="en-US" dirty="0" smtClean="0"/>
              <a:t>expression</a:t>
            </a:r>
          </a:p>
          <a:p>
            <a:r>
              <a:rPr lang="en-US" dirty="0" smtClean="0"/>
              <a:t>For each DSM gene </a:t>
            </a:r>
            <a:r>
              <a:rPr lang="en-US" i="1" dirty="0" smtClean="0"/>
              <a:t>g</a:t>
            </a:r>
            <a:r>
              <a:rPr lang="en-US" dirty="0" smtClean="0"/>
              <a:t>, determine if any of the TFs that regulate </a:t>
            </a:r>
            <a:r>
              <a:rPr lang="en-US" i="1" dirty="0" smtClean="0"/>
              <a:t>g</a:t>
            </a:r>
            <a:r>
              <a:rPr lang="en-US" dirty="0" smtClean="0"/>
              <a:t> co-occupy a TFBS</a:t>
            </a:r>
          </a:p>
          <a:p>
            <a:pPr lvl="1"/>
            <a:r>
              <a:rPr lang="en-US" dirty="0" smtClean="0"/>
              <a:t>Look for overlaps in the binding intervals of </a:t>
            </a:r>
            <a:r>
              <a:rPr lang="en-US" i="1" dirty="0" smtClean="0"/>
              <a:t>g</a:t>
            </a:r>
            <a:r>
              <a:rPr lang="en-US" dirty="0" smtClean="0"/>
              <a:t>’s TFs to </a:t>
            </a:r>
            <a:r>
              <a:rPr lang="en-US" i="1" dirty="0" smtClean="0"/>
              <a:t>g</a:t>
            </a:r>
            <a:r>
              <a:rPr lang="en-US" dirty="0" smtClean="0"/>
              <a:t>’s </a:t>
            </a:r>
            <a:r>
              <a:rPr lang="en-US" dirty="0" err="1" smtClean="0"/>
              <a:t>TFBSes</a:t>
            </a:r>
            <a:r>
              <a:rPr lang="en-US" dirty="0" smtClean="0"/>
              <a:t> using ENCODE </a:t>
            </a:r>
            <a:r>
              <a:rPr lang="en-US" dirty="0" err="1" smtClean="0"/>
              <a:t>ChiP-seq</a:t>
            </a:r>
            <a:r>
              <a:rPr lang="en-US" dirty="0" smtClean="0"/>
              <a:t> data</a:t>
            </a:r>
          </a:p>
          <a:p>
            <a:r>
              <a:rPr lang="en-US" dirty="0" smtClean="0"/>
              <a:t>Can also look for co-occupancy of consensus TF binding motifs as further evidence</a:t>
            </a:r>
          </a:p>
          <a:p>
            <a:r>
              <a:rPr lang="en-US" dirty="0" smtClean="0"/>
              <a:t>Indicates sets of TFs to investigate in </a:t>
            </a:r>
            <a:r>
              <a:rPr lang="en-US" dirty="0" err="1" smtClean="0"/>
              <a:t>followup</a:t>
            </a:r>
            <a:r>
              <a:rPr lang="en-US" dirty="0" smtClean="0"/>
              <a:t> wet lab gene expression experiments</a:t>
            </a:r>
            <a:endParaRPr lang="en-US" dirty="0"/>
          </a:p>
        </p:txBody>
      </p:sp>
      <p:sp>
        <p:nvSpPr>
          <p:cNvPr id="4" name="Slide Number Placeholder 3"/>
          <p:cNvSpPr>
            <a:spLocks noGrp="1"/>
          </p:cNvSpPr>
          <p:nvPr>
            <p:ph type="sldNum" sz="quarter" idx="12"/>
          </p:nvPr>
        </p:nvSpPr>
        <p:spPr/>
        <p:txBody>
          <a:bodyPr/>
          <a:lstStyle/>
          <a:p>
            <a:fld id="{D1B22A0D-2201-1E4A-8A8C-6F47FCFED8CF}" type="slidenum">
              <a:rPr lang="en-US" smtClean="0"/>
              <a:t>26</a:t>
            </a:fld>
            <a:endParaRPr lang="en-US"/>
          </a:p>
        </p:txBody>
      </p:sp>
    </p:spTree>
    <p:extLst>
      <p:ext uri="{BB962C8B-B14F-4D97-AF65-F5344CB8AC3E}">
        <p14:creationId xmlns:p14="http://schemas.microsoft.com/office/powerpoint/2010/main" val="745785847"/>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457200" y="1600200"/>
            <a:ext cx="8229600" cy="5121275"/>
          </a:xfrm>
        </p:spPr>
        <p:txBody>
          <a:bodyPr>
            <a:normAutofit fontScale="77500" lnSpcReduction="20000"/>
          </a:bodyPr>
          <a:lstStyle/>
          <a:p>
            <a:pPr marL="514350" indent="-514350">
              <a:buFont typeface="+mj-lt"/>
              <a:buAutoNum type="arabicParenR"/>
            </a:pPr>
            <a:r>
              <a:rPr lang="en-US" dirty="0" smtClean="0">
                <a:solidFill>
                  <a:schemeClr val="bg1">
                    <a:lumMod val="50000"/>
                  </a:schemeClr>
                </a:solidFill>
              </a:rPr>
              <a:t>Introduction and Previous Work</a:t>
            </a:r>
          </a:p>
          <a:p>
            <a:pPr marL="514350" indent="-514350">
              <a:buFont typeface="+mj-lt"/>
              <a:buAutoNum type="arabicParenR"/>
            </a:pPr>
            <a:r>
              <a:rPr lang="en-US" dirty="0" smtClean="0">
                <a:solidFill>
                  <a:schemeClr val="bg1">
                    <a:lumMod val="50000"/>
                  </a:schemeClr>
                </a:solidFill>
              </a:rPr>
              <a:t>Cancer Disruption Networks (CDNs)</a:t>
            </a:r>
            <a:endParaRPr lang="en-US" dirty="0">
              <a:solidFill>
                <a:schemeClr val="bg1">
                  <a:lumMod val="50000"/>
                </a:schemeClr>
              </a:solidFill>
            </a:endParaRPr>
          </a:p>
          <a:p>
            <a:pPr marL="514350" indent="-514350">
              <a:buFont typeface="+mj-lt"/>
              <a:buAutoNum type="arabicParenR"/>
            </a:pPr>
            <a:r>
              <a:rPr lang="en-US" dirty="0" err="1" smtClean="0">
                <a:solidFill>
                  <a:schemeClr val="bg1">
                    <a:lumMod val="50000"/>
                  </a:schemeClr>
                </a:solidFill>
              </a:rPr>
              <a:t>Dysregulated</a:t>
            </a:r>
            <a:r>
              <a:rPr lang="en-US" dirty="0" smtClean="0">
                <a:solidFill>
                  <a:schemeClr val="bg1">
                    <a:lumMod val="50000"/>
                  </a:schemeClr>
                </a:solidFill>
              </a:rPr>
              <a:t> </a:t>
            </a:r>
            <a:r>
              <a:rPr lang="en-US" dirty="0" err="1" smtClean="0">
                <a:solidFill>
                  <a:schemeClr val="bg1">
                    <a:lumMod val="50000"/>
                  </a:schemeClr>
                </a:solidFill>
              </a:rPr>
              <a:t>Subnetwork</a:t>
            </a:r>
            <a:r>
              <a:rPr lang="en-US" dirty="0" smtClean="0">
                <a:solidFill>
                  <a:schemeClr val="bg1">
                    <a:lumMod val="50000"/>
                  </a:schemeClr>
                </a:solidFill>
              </a:rPr>
              <a:t> Markers (DSMs)</a:t>
            </a:r>
          </a:p>
          <a:p>
            <a:pPr marL="514350" indent="-514350">
              <a:buFont typeface="+mj-lt"/>
              <a:buAutoNum type="arabicParenR"/>
            </a:pPr>
            <a:r>
              <a:rPr lang="en-US" dirty="0">
                <a:solidFill>
                  <a:schemeClr val="bg1">
                    <a:lumMod val="50000"/>
                  </a:schemeClr>
                </a:solidFill>
              </a:rPr>
              <a:t>Use CDNs and DSMs for the Following Research Aims</a:t>
            </a:r>
          </a:p>
          <a:p>
            <a:pPr marL="914400" lvl="1" indent="-514350">
              <a:buFont typeface="+mj-lt"/>
              <a:buAutoNum type="arabicPeriod"/>
            </a:pPr>
            <a:r>
              <a:rPr lang="en-US" dirty="0" smtClean="0">
                <a:solidFill>
                  <a:schemeClr val="bg1">
                    <a:lumMod val="50000"/>
                  </a:schemeClr>
                </a:solidFill>
              </a:rPr>
              <a:t>Prioritize </a:t>
            </a:r>
            <a:r>
              <a:rPr lang="en-US" dirty="0">
                <a:solidFill>
                  <a:schemeClr val="bg1">
                    <a:lumMod val="50000"/>
                  </a:schemeClr>
                </a:solidFill>
              </a:rPr>
              <a:t>genes for investigation as targets for cancer </a:t>
            </a:r>
            <a:r>
              <a:rPr lang="en-US" dirty="0" smtClean="0">
                <a:solidFill>
                  <a:schemeClr val="bg1">
                    <a:lumMod val="50000"/>
                  </a:schemeClr>
                </a:solidFill>
              </a:rPr>
              <a:t>therapy</a:t>
            </a:r>
          </a:p>
          <a:p>
            <a:pPr marL="914400" lvl="1" indent="-514350">
              <a:buFont typeface="+mj-lt"/>
              <a:buAutoNum type="arabicPeriod"/>
            </a:pPr>
            <a:r>
              <a:rPr lang="en-US" dirty="0">
                <a:solidFill>
                  <a:schemeClr val="bg1">
                    <a:lumMod val="50000"/>
                  </a:schemeClr>
                </a:solidFill>
              </a:rPr>
              <a:t>Characterize the similarities and differences of DSMs derived from multiple cancer </a:t>
            </a:r>
            <a:r>
              <a:rPr lang="en-US" dirty="0" smtClean="0">
                <a:solidFill>
                  <a:schemeClr val="bg1">
                    <a:lumMod val="50000"/>
                  </a:schemeClr>
                </a:solidFill>
              </a:rPr>
              <a:t>types</a:t>
            </a:r>
          </a:p>
          <a:p>
            <a:pPr marL="914400" lvl="1" indent="-514350">
              <a:buFont typeface="+mj-lt"/>
              <a:buAutoNum type="arabicPeriod"/>
            </a:pPr>
            <a:r>
              <a:rPr lang="en-US" dirty="0">
                <a:solidFill>
                  <a:schemeClr val="bg1">
                    <a:lumMod val="50000"/>
                  </a:schemeClr>
                </a:solidFill>
              </a:rPr>
              <a:t>Determine the effectiveness of DSMs for accurately predicting the prognosis of cancer </a:t>
            </a:r>
            <a:r>
              <a:rPr lang="en-US" dirty="0" smtClean="0">
                <a:solidFill>
                  <a:schemeClr val="bg1">
                    <a:lumMod val="50000"/>
                  </a:schemeClr>
                </a:solidFill>
              </a:rPr>
              <a:t>patients</a:t>
            </a:r>
          </a:p>
          <a:p>
            <a:pPr marL="914400" lvl="1" indent="-514350">
              <a:buFont typeface="+mj-lt"/>
              <a:buAutoNum type="arabicPeriod"/>
            </a:pPr>
            <a:r>
              <a:rPr lang="en-US" dirty="0">
                <a:solidFill>
                  <a:schemeClr val="bg1">
                    <a:lumMod val="50000"/>
                  </a:schemeClr>
                </a:solidFill>
              </a:rPr>
              <a:t>Find which transcription factors (TFs) may exert a cooperative influence on DSM genes’ </a:t>
            </a:r>
            <a:r>
              <a:rPr lang="en-US" dirty="0" smtClean="0">
                <a:solidFill>
                  <a:schemeClr val="bg1">
                    <a:lumMod val="50000"/>
                  </a:schemeClr>
                </a:solidFill>
              </a:rPr>
              <a:t>expression</a:t>
            </a:r>
          </a:p>
          <a:p>
            <a:pPr marL="514350" indent="-514350">
              <a:buFont typeface="+mj-lt"/>
              <a:buAutoNum type="arabicParenR"/>
            </a:pPr>
            <a:r>
              <a:rPr lang="en-US" dirty="0" smtClean="0"/>
              <a:t>Development of Computational Research Tools</a:t>
            </a:r>
          </a:p>
          <a:p>
            <a:pPr marL="514350" indent="-514350">
              <a:buFont typeface="+mj-lt"/>
              <a:buAutoNum type="arabicParenR"/>
            </a:pPr>
            <a:r>
              <a:rPr lang="en-US" dirty="0" smtClean="0">
                <a:solidFill>
                  <a:schemeClr val="bg1">
                    <a:lumMod val="50000"/>
                  </a:schemeClr>
                </a:solidFill>
              </a:rPr>
              <a:t>Future Work</a:t>
            </a:r>
          </a:p>
          <a:p>
            <a:pPr marL="514350" indent="-514350">
              <a:buFont typeface="+mj-lt"/>
              <a:buAutoNum type="arabicParenR"/>
            </a:pPr>
            <a:r>
              <a:rPr lang="en-US" dirty="0" smtClean="0">
                <a:solidFill>
                  <a:schemeClr val="bg1">
                    <a:lumMod val="50000"/>
                  </a:schemeClr>
                </a:solidFill>
              </a:rPr>
              <a:t>Summary of Contributions</a:t>
            </a:r>
            <a:endParaRPr lang="en-US" dirty="0">
              <a:solidFill>
                <a:schemeClr val="bg1">
                  <a:lumMod val="50000"/>
                </a:schemeClr>
              </a:solidFill>
            </a:endParaRPr>
          </a:p>
        </p:txBody>
      </p:sp>
      <p:sp>
        <p:nvSpPr>
          <p:cNvPr id="4" name="Slide Number Placeholder 3"/>
          <p:cNvSpPr>
            <a:spLocks noGrp="1"/>
          </p:cNvSpPr>
          <p:nvPr>
            <p:ph type="sldNum" sz="quarter" idx="12"/>
          </p:nvPr>
        </p:nvSpPr>
        <p:spPr/>
        <p:txBody>
          <a:bodyPr/>
          <a:lstStyle/>
          <a:p>
            <a:fld id="{D1B22A0D-2201-1E4A-8A8C-6F47FCFED8CF}" type="slidenum">
              <a:rPr lang="en-US" smtClean="0"/>
              <a:t>27</a:t>
            </a:fld>
            <a:endParaRPr lang="en-US"/>
          </a:p>
        </p:txBody>
      </p:sp>
    </p:spTree>
    <p:extLst>
      <p:ext uri="{BB962C8B-B14F-4D97-AF65-F5344CB8AC3E}">
        <p14:creationId xmlns:p14="http://schemas.microsoft.com/office/powerpoint/2010/main" val="3066756843"/>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Development of Computational Research </a:t>
            </a:r>
            <a:r>
              <a:rPr lang="en-US" dirty="0" smtClean="0"/>
              <a:t>Tools</a:t>
            </a:r>
            <a:endParaRPr lang="en-US" dirty="0"/>
          </a:p>
        </p:txBody>
      </p:sp>
      <p:sp>
        <p:nvSpPr>
          <p:cNvPr id="3" name="Content Placeholder 2"/>
          <p:cNvSpPr>
            <a:spLocks noGrp="1"/>
          </p:cNvSpPr>
          <p:nvPr>
            <p:ph idx="1"/>
          </p:nvPr>
        </p:nvSpPr>
        <p:spPr>
          <a:xfrm>
            <a:off x="457200" y="1600200"/>
            <a:ext cx="8229600" cy="5121275"/>
          </a:xfrm>
        </p:spPr>
        <p:txBody>
          <a:bodyPr>
            <a:normAutofit fontScale="85000" lnSpcReduction="20000"/>
          </a:bodyPr>
          <a:lstStyle/>
          <a:p>
            <a:r>
              <a:rPr lang="en-US" dirty="0" smtClean="0"/>
              <a:t>CDNs and their component data assembled for this research will be useful for further research</a:t>
            </a:r>
          </a:p>
          <a:p>
            <a:r>
              <a:rPr lang="en-US" dirty="0" smtClean="0"/>
              <a:t>Algorithms and software developed from this research will contribute to computational biomedical research problems</a:t>
            </a:r>
          </a:p>
          <a:p>
            <a:pPr marL="457200" lvl="1" indent="0">
              <a:buNone/>
            </a:pPr>
            <a:r>
              <a:rPr lang="en-US" dirty="0" smtClean="0"/>
              <a:t>For example:</a:t>
            </a:r>
          </a:p>
          <a:p>
            <a:pPr lvl="1"/>
            <a:r>
              <a:rPr lang="en-US" dirty="0"/>
              <a:t>Separation of driver and passenger </a:t>
            </a:r>
            <a:r>
              <a:rPr lang="en-US" dirty="0" smtClean="0"/>
              <a:t>mutations</a:t>
            </a:r>
          </a:p>
          <a:p>
            <a:pPr lvl="1"/>
            <a:r>
              <a:rPr lang="en-US" dirty="0"/>
              <a:t>Clustering of cancer samples by </a:t>
            </a:r>
            <a:r>
              <a:rPr lang="en-US" dirty="0" smtClean="0"/>
              <a:t>subtype</a:t>
            </a:r>
          </a:p>
          <a:p>
            <a:pPr lvl="1"/>
            <a:r>
              <a:rPr lang="en-US" dirty="0"/>
              <a:t>Implementation of a random walker on </a:t>
            </a:r>
            <a:r>
              <a:rPr lang="en-US" dirty="0" smtClean="0"/>
              <a:t>CDNs</a:t>
            </a:r>
            <a:endParaRPr lang="en-US" dirty="0"/>
          </a:p>
          <a:p>
            <a:r>
              <a:rPr lang="en-US" dirty="0" smtClean="0"/>
              <a:t>Further development could involve making these workflows available as a set of Cytoscape</a:t>
            </a:r>
            <a:r>
              <a:rPr lang="en-US" baseline="30000" dirty="0" smtClean="0"/>
              <a:t>1</a:t>
            </a:r>
            <a:r>
              <a:rPr lang="en-US" dirty="0" smtClean="0"/>
              <a:t> plug-ins</a:t>
            </a:r>
          </a:p>
          <a:p>
            <a:pPr lvl="1"/>
            <a:r>
              <a:rPr lang="en-US" dirty="0" smtClean="0"/>
              <a:t>Provides the ability to use </a:t>
            </a:r>
            <a:r>
              <a:rPr lang="en-US" dirty="0" err="1" smtClean="0"/>
              <a:t>Cytoscape’s</a:t>
            </a:r>
            <a:r>
              <a:rPr lang="en-US" dirty="0" smtClean="0"/>
              <a:t> network import and manipulation interface</a:t>
            </a:r>
          </a:p>
        </p:txBody>
      </p:sp>
      <p:sp>
        <p:nvSpPr>
          <p:cNvPr id="4" name="Slide Number Placeholder 3"/>
          <p:cNvSpPr>
            <a:spLocks noGrp="1"/>
          </p:cNvSpPr>
          <p:nvPr>
            <p:ph type="sldNum" sz="quarter" idx="12"/>
          </p:nvPr>
        </p:nvSpPr>
        <p:spPr/>
        <p:txBody>
          <a:bodyPr/>
          <a:lstStyle/>
          <a:p>
            <a:fld id="{D1B22A0D-2201-1E4A-8A8C-6F47FCFED8CF}" type="slidenum">
              <a:rPr lang="en-US" smtClean="0"/>
              <a:t>28</a:t>
            </a:fld>
            <a:endParaRPr lang="en-US"/>
          </a:p>
        </p:txBody>
      </p:sp>
      <p:sp>
        <p:nvSpPr>
          <p:cNvPr id="5" name="TextBox 4"/>
          <p:cNvSpPr txBox="1"/>
          <p:nvPr/>
        </p:nvSpPr>
        <p:spPr>
          <a:xfrm>
            <a:off x="152806" y="6575289"/>
            <a:ext cx="8140495" cy="276999"/>
          </a:xfrm>
          <a:prstGeom prst="rect">
            <a:avLst/>
          </a:prstGeom>
          <a:noFill/>
        </p:spPr>
        <p:txBody>
          <a:bodyPr wrap="none" rtlCol="0">
            <a:spAutoFit/>
          </a:bodyPr>
          <a:lstStyle/>
          <a:p>
            <a:r>
              <a:rPr lang="en-US" sz="1200" baseline="30000" dirty="0" smtClean="0"/>
              <a:t>1</a:t>
            </a:r>
            <a:r>
              <a:rPr lang="en-US" sz="1200" dirty="0"/>
              <a:t>Cline, M.S. et al. Integration of biological networks and gene expression data using </a:t>
            </a:r>
            <a:r>
              <a:rPr lang="en-US" sz="1200" dirty="0" err="1"/>
              <a:t>Cytoscape</a:t>
            </a:r>
            <a:r>
              <a:rPr lang="en-US" sz="1200" dirty="0"/>
              <a:t>. </a:t>
            </a:r>
            <a:r>
              <a:rPr lang="en-US" sz="1200" i="1" dirty="0"/>
              <a:t>Nat </a:t>
            </a:r>
            <a:r>
              <a:rPr lang="en-US" sz="1200" i="1" dirty="0" err="1"/>
              <a:t>Protoc</a:t>
            </a:r>
            <a:r>
              <a:rPr lang="en-US" sz="1200" dirty="0"/>
              <a:t> </a:t>
            </a:r>
            <a:r>
              <a:rPr lang="en-US" sz="1200" b="1" dirty="0"/>
              <a:t>2</a:t>
            </a:r>
            <a:r>
              <a:rPr lang="en-US" sz="1200" dirty="0"/>
              <a:t>, 2366-2382 (2007)</a:t>
            </a:r>
            <a:r>
              <a:rPr lang="en-US" sz="1200" dirty="0" smtClean="0"/>
              <a:t>.</a:t>
            </a:r>
          </a:p>
        </p:txBody>
      </p:sp>
    </p:spTree>
    <p:extLst>
      <p:ext uri="{BB962C8B-B14F-4D97-AF65-F5344CB8AC3E}">
        <p14:creationId xmlns:p14="http://schemas.microsoft.com/office/powerpoint/2010/main" val="237506131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457200" y="1600200"/>
            <a:ext cx="8229600" cy="5121275"/>
          </a:xfrm>
        </p:spPr>
        <p:txBody>
          <a:bodyPr>
            <a:normAutofit fontScale="77500" lnSpcReduction="20000"/>
          </a:bodyPr>
          <a:lstStyle/>
          <a:p>
            <a:pPr marL="514350" indent="-514350">
              <a:buFont typeface="+mj-lt"/>
              <a:buAutoNum type="arabicParenR"/>
            </a:pPr>
            <a:r>
              <a:rPr lang="en-US" dirty="0" smtClean="0"/>
              <a:t>Introduction and Previous Work</a:t>
            </a:r>
          </a:p>
          <a:p>
            <a:pPr marL="514350" indent="-514350">
              <a:buFont typeface="+mj-lt"/>
              <a:buAutoNum type="arabicParenR"/>
            </a:pPr>
            <a:r>
              <a:rPr lang="en-US" dirty="0" smtClean="0">
                <a:solidFill>
                  <a:schemeClr val="bg1">
                    <a:lumMod val="50000"/>
                  </a:schemeClr>
                </a:solidFill>
              </a:rPr>
              <a:t>Cancer Disruption Networks (CDNs)</a:t>
            </a:r>
            <a:endParaRPr lang="en-US" dirty="0">
              <a:solidFill>
                <a:schemeClr val="bg1">
                  <a:lumMod val="50000"/>
                </a:schemeClr>
              </a:solidFill>
            </a:endParaRPr>
          </a:p>
          <a:p>
            <a:pPr marL="514350" indent="-514350">
              <a:buFont typeface="+mj-lt"/>
              <a:buAutoNum type="arabicParenR"/>
            </a:pPr>
            <a:r>
              <a:rPr lang="en-US" dirty="0" err="1" smtClean="0">
                <a:solidFill>
                  <a:schemeClr val="bg1">
                    <a:lumMod val="50000"/>
                  </a:schemeClr>
                </a:solidFill>
              </a:rPr>
              <a:t>Dysregulated</a:t>
            </a:r>
            <a:r>
              <a:rPr lang="en-US" dirty="0" smtClean="0">
                <a:solidFill>
                  <a:schemeClr val="bg1">
                    <a:lumMod val="50000"/>
                  </a:schemeClr>
                </a:solidFill>
              </a:rPr>
              <a:t> </a:t>
            </a:r>
            <a:r>
              <a:rPr lang="en-US" dirty="0" err="1" smtClean="0">
                <a:solidFill>
                  <a:schemeClr val="bg1">
                    <a:lumMod val="50000"/>
                  </a:schemeClr>
                </a:solidFill>
              </a:rPr>
              <a:t>Subnetwork</a:t>
            </a:r>
            <a:r>
              <a:rPr lang="en-US" dirty="0" smtClean="0">
                <a:solidFill>
                  <a:schemeClr val="bg1">
                    <a:lumMod val="50000"/>
                  </a:schemeClr>
                </a:solidFill>
              </a:rPr>
              <a:t> Markers (DSMs)</a:t>
            </a:r>
          </a:p>
          <a:p>
            <a:pPr marL="514350" indent="-514350">
              <a:buFont typeface="+mj-lt"/>
              <a:buAutoNum type="arabicParenR"/>
            </a:pPr>
            <a:r>
              <a:rPr lang="en-US" dirty="0">
                <a:solidFill>
                  <a:schemeClr val="bg1">
                    <a:lumMod val="50000"/>
                  </a:schemeClr>
                </a:solidFill>
              </a:rPr>
              <a:t>Use CDNs and DSMs for the Following Research Aims</a:t>
            </a:r>
          </a:p>
          <a:p>
            <a:pPr marL="914400" lvl="1" indent="-514350">
              <a:buFont typeface="+mj-lt"/>
              <a:buAutoNum type="arabicPeriod"/>
            </a:pPr>
            <a:r>
              <a:rPr lang="en-US" dirty="0" smtClean="0">
                <a:solidFill>
                  <a:schemeClr val="bg1">
                    <a:lumMod val="50000"/>
                  </a:schemeClr>
                </a:solidFill>
              </a:rPr>
              <a:t>Prioritize </a:t>
            </a:r>
            <a:r>
              <a:rPr lang="en-US" dirty="0">
                <a:solidFill>
                  <a:schemeClr val="bg1">
                    <a:lumMod val="50000"/>
                  </a:schemeClr>
                </a:solidFill>
              </a:rPr>
              <a:t>genes for investigation as targets for cancer </a:t>
            </a:r>
            <a:r>
              <a:rPr lang="en-US" dirty="0" smtClean="0">
                <a:solidFill>
                  <a:schemeClr val="bg1">
                    <a:lumMod val="50000"/>
                  </a:schemeClr>
                </a:solidFill>
              </a:rPr>
              <a:t>therapy</a:t>
            </a:r>
          </a:p>
          <a:p>
            <a:pPr marL="914400" lvl="1" indent="-514350">
              <a:buFont typeface="+mj-lt"/>
              <a:buAutoNum type="arabicPeriod"/>
            </a:pPr>
            <a:r>
              <a:rPr lang="en-US" dirty="0">
                <a:solidFill>
                  <a:schemeClr val="bg1">
                    <a:lumMod val="50000"/>
                  </a:schemeClr>
                </a:solidFill>
              </a:rPr>
              <a:t>Characterize the similarities and differences of DSMs derived from multiple cancer </a:t>
            </a:r>
            <a:r>
              <a:rPr lang="en-US" dirty="0" smtClean="0">
                <a:solidFill>
                  <a:schemeClr val="bg1">
                    <a:lumMod val="50000"/>
                  </a:schemeClr>
                </a:solidFill>
              </a:rPr>
              <a:t>types</a:t>
            </a:r>
          </a:p>
          <a:p>
            <a:pPr marL="914400" lvl="1" indent="-514350">
              <a:buFont typeface="+mj-lt"/>
              <a:buAutoNum type="arabicPeriod"/>
            </a:pPr>
            <a:r>
              <a:rPr lang="en-US" dirty="0">
                <a:solidFill>
                  <a:schemeClr val="bg1">
                    <a:lumMod val="50000"/>
                  </a:schemeClr>
                </a:solidFill>
              </a:rPr>
              <a:t>Determine the effectiveness of DSMs for accurately predicting the prognosis of cancer </a:t>
            </a:r>
            <a:r>
              <a:rPr lang="en-US" dirty="0" smtClean="0">
                <a:solidFill>
                  <a:schemeClr val="bg1">
                    <a:lumMod val="50000"/>
                  </a:schemeClr>
                </a:solidFill>
              </a:rPr>
              <a:t>patients</a:t>
            </a:r>
          </a:p>
          <a:p>
            <a:pPr marL="914400" lvl="1" indent="-514350">
              <a:buFont typeface="+mj-lt"/>
              <a:buAutoNum type="arabicPeriod"/>
            </a:pPr>
            <a:r>
              <a:rPr lang="en-US" dirty="0">
                <a:solidFill>
                  <a:schemeClr val="bg1">
                    <a:lumMod val="50000"/>
                  </a:schemeClr>
                </a:solidFill>
              </a:rPr>
              <a:t>Find which transcription factors (TFs) may exert a cooperative influence on DSM genes’ </a:t>
            </a:r>
            <a:r>
              <a:rPr lang="en-US" dirty="0" smtClean="0">
                <a:solidFill>
                  <a:schemeClr val="bg1">
                    <a:lumMod val="50000"/>
                  </a:schemeClr>
                </a:solidFill>
              </a:rPr>
              <a:t>expression</a:t>
            </a:r>
          </a:p>
          <a:p>
            <a:pPr marL="514350" indent="-514350">
              <a:buFont typeface="+mj-lt"/>
              <a:buAutoNum type="arabicParenR"/>
            </a:pPr>
            <a:r>
              <a:rPr lang="en-US" dirty="0" smtClean="0">
                <a:solidFill>
                  <a:schemeClr val="bg1">
                    <a:lumMod val="50000"/>
                  </a:schemeClr>
                </a:solidFill>
              </a:rPr>
              <a:t>Development of Computational Research Tools</a:t>
            </a:r>
          </a:p>
          <a:p>
            <a:pPr marL="514350" indent="-514350">
              <a:buFont typeface="+mj-lt"/>
              <a:buAutoNum type="arabicParenR"/>
            </a:pPr>
            <a:r>
              <a:rPr lang="en-US" dirty="0" smtClean="0">
                <a:solidFill>
                  <a:schemeClr val="bg1">
                    <a:lumMod val="50000"/>
                  </a:schemeClr>
                </a:solidFill>
              </a:rPr>
              <a:t>Future Work</a:t>
            </a:r>
          </a:p>
          <a:p>
            <a:pPr marL="514350" indent="-514350">
              <a:buFont typeface="+mj-lt"/>
              <a:buAutoNum type="arabicParenR"/>
            </a:pPr>
            <a:r>
              <a:rPr lang="en-US" dirty="0" smtClean="0">
                <a:solidFill>
                  <a:schemeClr val="bg1">
                    <a:lumMod val="50000"/>
                  </a:schemeClr>
                </a:solidFill>
              </a:rPr>
              <a:t>Summary of Contributions</a:t>
            </a:r>
            <a:endParaRPr lang="en-US" dirty="0">
              <a:solidFill>
                <a:schemeClr val="bg1">
                  <a:lumMod val="50000"/>
                </a:schemeClr>
              </a:solidFill>
            </a:endParaRPr>
          </a:p>
        </p:txBody>
      </p:sp>
      <p:sp>
        <p:nvSpPr>
          <p:cNvPr id="4" name="Slide Number Placeholder 3"/>
          <p:cNvSpPr>
            <a:spLocks noGrp="1"/>
          </p:cNvSpPr>
          <p:nvPr>
            <p:ph type="sldNum" sz="quarter" idx="12"/>
          </p:nvPr>
        </p:nvSpPr>
        <p:spPr/>
        <p:txBody>
          <a:bodyPr/>
          <a:lstStyle/>
          <a:p>
            <a:fld id="{D1B22A0D-2201-1E4A-8A8C-6F47FCFED8CF}" type="slidenum">
              <a:rPr lang="en-US" smtClean="0"/>
              <a:t>2</a:t>
            </a:fld>
            <a:endParaRPr lang="en-US"/>
          </a:p>
        </p:txBody>
      </p:sp>
    </p:spTree>
    <p:extLst>
      <p:ext uri="{BB962C8B-B14F-4D97-AF65-F5344CB8AC3E}">
        <p14:creationId xmlns:p14="http://schemas.microsoft.com/office/powerpoint/2010/main" val="2883011680"/>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457200" y="1600200"/>
            <a:ext cx="8229600" cy="5121275"/>
          </a:xfrm>
        </p:spPr>
        <p:txBody>
          <a:bodyPr>
            <a:normAutofit fontScale="77500" lnSpcReduction="20000"/>
          </a:bodyPr>
          <a:lstStyle/>
          <a:p>
            <a:pPr marL="514350" indent="-514350">
              <a:buFont typeface="+mj-lt"/>
              <a:buAutoNum type="arabicParenR"/>
            </a:pPr>
            <a:r>
              <a:rPr lang="en-US" dirty="0" smtClean="0">
                <a:solidFill>
                  <a:schemeClr val="bg1">
                    <a:lumMod val="50000"/>
                  </a:schemeClr>
                </a:solidFill>
              </a:rPr>
              <a:t>Introduction and Previous Work</a:t>
            </a:r>
          </a:p>
          <a:p>
            <a:pPr marL="514350" indent="-514350">
              <a:buFont typeface="+mj-lt"/>
              <a:buAutoNum type="arabicParenR"/>
            </a:pPr>
            <a:r>
              <a:rPr lang="en-US" dirty="0" smtClean="0">
                <a:solidFill>
                  <a:schemeClr val="bg1">
                    <a:lumMod val="50000"/>
                  </a:schemeClr>
                </a:solidFill>
              </a:rPr>
              <a:t>Cancer Disruption Networks (CDNs)</a:t>
            </a:r>
            <a:endParaRPr lang="en-US" dirty="0">
              <a:solidFill>
                <a:schemeClr val="bg1">
                  <a:lumMod val="50000"/>
                </a:schemeClr>
              </a:solidFill>
            </a:endParaRPr>
          </a:p>
          <a:p>
            <a:pPr marL="514350" indent="-514350">
              <a:buFont typeface="+mj-lt"/>
              <a:buAutoNum type="arabicParenR"/>
            </a:pPr>
            <a:r>
              <a:rPr lang="en-US" dirty="0" err="1" smtClean="0">
                <a:solidFill>
                  <a:schemeClr val="bg1">
                    <a:lumMod val="50000"/>
                  </a:schemeClr>
                </a:solidFill>
              </a:rPr>
              <a:t>Dysregulated</a:t>
            </a:r>
            <a:r>
              <a:rPr lang="en-US" dirty="0" smtClean="0">
                <a:solidFill>
                  <a:schemeClr val="bg1">
                    <a:lumMod val="50000"/>
                  </a:schemeClr>
                </a:solidFill>
              </a:rPr>
              <a:t> </a:t>
            </a:r>
            <a:r>
              <a:rPr lang="en-US" dirty="0" err="1" smtClean="0">
                <a:solidFill>
                  <a:schemeClr val="bg1">
                    <a:lumMod val="50000"/>
                  </a:schemeClr>
                </a:solidFill>
              </a:rPr>
              <a:t>Subnetwork</a:t>
            </a:r>
            <a:r>
              <a:rPr lang="en-US" dirty="0" smtClean="0">
                <a:solidFill>
                  <a:schemeClr val="bg1">
                    <a:lumMod val="50000"/>
                  </a:schemeClr>
                </a:solidFill>
              </a:rPr>
              <a:t> Markers (DSMs)</a:t>
            </a:r>
          </a:p>
          <a:p>
            <a:pPr marL="514350" indent="-514350">
              <a:buFont typeface="+mj-lt"/>
              <a:buAutoNum type="arabicParenR"/>
            </a:pPr>
            <a:r>
              <a:rPr lang="en-US" dirty="0">
                <a:solidFill>
                  <a:schemeClr val="bg1">
                    <a:lumMod val="50000"/>
                  </a:schemeClr>
                </a:solidFill>
              </a:rPr>
              <a:t>Use CDNs and DSMs for the Following Research Aims</a:t>
            </a:r>
          </a:p>
          <a:p>
            <a:pPr marL="914400" lvl="1" indent="-514350">
              <a:buFont typeface="+mj-lt"/>
              <a:buAutoNum type="arabicPeriod"/>
            </a:pPr>
            <a:r>
              <a:rPr lang="en-US" dirty="0" smtClean="0">
                <a:solidFill>
                  <a:schemeClr val="bg1">
                    <a:lumMod val="50000"/>
                  </a:schemeClr>
                </a:solidFill>
              </a:rPr>
              <a:t>Prioritize </a:t>
            </a:r>
            <a:r>
              <a:rPr lang="en-US" dirty="0">
                <a:solidFill>
                  <a:schemeClr val="bg1">
                    <a:lumMod val="50000"/>
                  </a:schemeClr>
                </a:solidFill>
              </a:rPr>
              <a:t>genes for investigation as targets for cancer </a:t>
            </a:r>
            <a:r>
              <a:rPr lang="en-US" dirty="0" smtClean="0">
                <a:solidFill>
                  <a:schemeClr val="bg1">
                    <a:lumMod val="50000"/>
                  </a:schemeClr>
                </a:solidFill>
              </a:rPr>
              <a:t>therapy</a:t>
            </a:r>
          </a:p>
          <a:p>
            <a:pPr marL="914400" lvl="1" indent="-514350">
              <a:buFont typeface="+mj-lt"/>
              <a:buAutoNum type="arabicPeriod"/>
            </a:pPr>
            <a:r>
              <a:rPr lang="en-US" dirty="0">
                <a:solidFill>
                  <a:schemeClr val="bg1">
                    <a:lumMod val="50000"/>
                  </a:schemeClr>
                </a:solidFill>
              </a:rPr>
              <a:t>Characterize the similarities and differences of DSMs derived from multiple cancer </a:t>
            </a:r>
            <a:r>
              <a:rPr lang="en-US" dirty="0" smtClean="0">
                <a:solidFill>
                  <a:schemeClr val="bg1">
                    <a:lumMod val="50000"/>
                  </a:schemeClr>
                </a:solidFill>
              </a:rPr>
              <a:t>types</a:t>
            </a:r>
          </a:p>
          <a:p>
            <a:pPr marL="914400" lvl="1" indent="-514350">
              <a:buFont typeface="+mj-lt"/>
              <a:buAutoNum type="arabicPeriod"/>
            </a:pPr>
            <a:r>
              <a:rPr lang="en-US" dirty="0">
                <a:solidFill>
                  <a:schemeClr val="bg1">
                    <a:lumMod val="50000"/>
                  </a:schemeClr>
                </a:solidFill>
              </a:rPr>
              <a:t>Determine the effectiveness of DSMs for accurately predicting the prognosis of cancer </a:t>
            </a:r>
            <a:r>
              <a:rPr lang="en-US" dirty="0" smtClean="0">
                <a:solidFill>
                  <a:schemeClr val="bg1">
                    <a:lumMod val="50000"/>
                  </a:schemeClr>
                </a:solidFill>
              </a:rPr>
              <a:t>patients</a:t>
            </a:r>
          </a:p>
          <a:p>
            <a:pPr marL="914400" lvl="1" indent="-514350">
              <a:buFont typeface="+mj-lt"/>
              <a:buAutoNum type="arabicPeriod"/>
            </a:pPr>
            <a:r>
              <a:rPr lang="en-US" dirty="0">
                <a:solidFill>
                  <a:schemeClr val="bg1">
                    <a:lumMod val="50000"/>
                  </a:schemeClr>
                </a:solidFill>
              </a:rPr>
              <a:t>Find which transcription factors (TFs) may exert a cooperative influence on DSM genes’ </a:t>
            </a:r>
            <a:r>
              <a:rPr lang="en-US" dirty="0" smtClean="0">
                <a:solidFill>
                  <a:schemeClr val="bg1">
                    <a:lumMod val="50000"/>
                  </a:schemeClr>
                </a:solidFill>
              </a:rPr>
              <a:t>expression</a:t>
            </a:r>
          </a:p>
          <a:p>
            <a:pPr marL="514350" indent="-514350">
              <a:buFont typeface="+mj-lt"/>
              <a:buAutoNum type="arabicParenR"/>
            </a:pPr>
            <a:r>
              <a:rPr lang="en-US" dirty="0" smtClean="0">
                <a:solidFill>
                  <a:schemeClr val="bg1">
                    <a:lumMod val="50000"/>
                  </a:schemeClr>
                </a:solidFill>
              </a:rPr>
              <a:t>Development of Computational Research Tools</a:t>
            </a:r>
          </a:p>
          <a:p>
            <a:pPr marL="514350" indent="-514350">
              <a:buFont typeface="+mj-lt"/>
              <a:buAutoNum type="arabicParenR"/>
            </a:pPr>
            <a:r>
              <a:rPr lang="en-US" dirty="0" smtClean="0"/>
              <a:t>Future Work</a:t>
            </a:r>
          </a:p>
          <a:p>
            <a:pPr marL="514350" indent="-514350">
              <a:buFont typeface="+mj-lt"/>
              <a:buAutoNum type="arabicParenR"/>
            </a:pPr>
            <a:r>
              <a:rPr lang="en-US" dirty="0" smtClean="0">
                <a:solidFill>
                  <a:schemeClr val="bg1">
                    <a:lumMod val="50000"/>
                  </a:schemeClr>
                </a:solidFill>
              </a:rPr>
              <a:t>Summary of Contributions</a:t>
            </a:r>
            <a:endParaRPr lang="en-US" dirty="0">
              <a:solidFill>
                <a:schemeClr val="bg1">
                  <a:lumMod val="50000"/>
                </a:schemeClr>
              </a:solidFill>
            </a:endParaRPr>
          </a:p>
        </p:txBody>
      </p:sp>
      <p:sp>
        <p:nvSpPr>
          <p:cNvPr id="4" name="Slide Number Placeholder 3"/>
          <p:cNvSpPr>
            <a:spLocks noGrp="1"/>
          </p:cNvSpPr>
          <p:nvPr>
            <p:ph type="sldNum" sz="quarter" idx="12"/>
          </p:nvPr>
        </p:nvSpPr>
        <p:spPr/>
        <p:txBody>
          <a:bodyPr/>
          <a:lstStyle/>
          <a:p>
            <a:fld id="{D1B22A0D-2201-1E4A-8A8C-6F47FCFED8CF}" type="slidenum">
              <a:rPr lang="en-US" smtClean="0"/>
              <a:t>29</a:t>
            </a:fld>
            <a:endParaRPr lang="en-US"/>
          </a:p>
        </p:txBody>
      </p:sp>
    </p:spTree>
    <p:extLst>
      <p:ext uri="{BB962C8B-B14F-4D97-AF65-F5344CB8AC3E}">
        <p14:creationId xmlns:p14="http://schemas.microsoft.com/office/powerpoint/2010/main" val="2185758056"/>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Work</a:t>
            </a:r>
            <a:endParaRPr lang="en-US" dirty="0"/>
          </a:p>
        </p:txBody>
      </p:sp>
      <p:sp>
        <p:nvSpPr>
          <p:cNvPr id="3" name="Content Placeholder 2"/>
          <p:cNvSpPr>
            <a:spLocks noGrp="1"/>
          </p:cNvSpPr>
          <p:nvPr>
            <p:ph idx="1"/>
          </p:nvPr>
        </p:nvSpPr>
        <p:spPr>
          <a:xfrm>
            <a:off x="457200" y="1600200"/>
            <a:ext cx="8229600" cy="5121275"/>
          </a:xfrm>
        </p:spPr>
        <p:txBody>
          <a:bodyPr>
            <a:normAutofit fontScale="77500" lnSpcReduction="20000"/>
          </a:bodyPr>
          <a:lstStyle/>
          <a:p>
            <a:r>
              <a:rPr lang="en-US" dirty="0"/>
              <a:t>Incorporate additional gene attributes into </a:t>
            </a:r>
            <a:r>
              <a:rPr lang="en-US" dirty="0" smtClean="0"/>
              <a:t>DSMs </a:t>
            </a:r>
            <a:r>
              <a:rPr lang="en-US" dirty="0"/>
              <a:t>that can be studied in a network context</a:t>
            </a:r>
          </a:p>
          <a:p>
            <a:pPr lvl="1"/>
            <a:r>
              <a:rPr lang="en-US" dirty="0" smtClean="0"/>
              <a:t>Protein structure information</a:t>
            </a:r>
          </a:p>
          <a:p>
            <a:pPr lvl="1"/>
            <a:r>
              <a:rPr lang="en-US" dirty="0" smtClean="0"/>
              <a:t>Edge attributes?</a:t>
            </a:r>
          </a:p>
          <a:p>
            <a:r>
              <a:rPr lang="en-US" dirty="0" smtClean="0"/>
              <a:t>Enhance gene regulation model</a:t>
            </a:r>
          </a:p>
          <a:p>
            <a:pPr lvl="1"/>
            <a:r>
              <a:rPr lang="en-US" dirty="0" smtClean="0"/>
              <a:t>E.g. Post-translational modifications</a:t>
            </a:r>
          </a:p>
          <a:p>
            <a:r>
              <a:rPr lang="en-US" dirty="0" smtClean="0"/>
              <a:t>Incorporate a broader range of mutations</a:t>
            </a:r>
          </a:p>
          <a:p>
            <a:pPr lvl="1"/>
            <a:r>
              <a:rPr lang="en-US" dirty="0" smtClean="0"/>
              <a:t>Copy number alterations</a:t>
            </a:r>
          </a:p>
          <a:p>
            <a:pPr lvl="1"/>
            <a:r>
              <a:rPr lang="en-US" dirty="0" smtClean="0"/>
              <a:t>Homologous recombination hotspots</a:t>
            </a:r>
          </a:p>
          <a:p>
            <a:pPr lvl="1"/>
            <a:r>
              <a:rPr lang="en-US" dirty="0" smtClean="0"/>
              <a:t>Structural variants</a:t>
            </a:r>
          </a:p>
          <a:p>
            <a:r>
              <a:rPr lang="en-US" dirty="0" smtClean="0"/>
              <a:t>Incorporate temporal information into CDNs</a:t>
            </a:r>
          </a:p>
          <a:p>
            <a:pPr lvl="1"/>
            <a:r>
              <a:rPr lang="en-US" dirty="0" smtClean="0"/>
              <a:t>Track progression of cancer and its driver mutations</a:t>
            </a:r>
          </a:p>
          <a:p>
            <a:r>
              <a:rPr lang="en-US" dirty="0" smtClean="0"/>
              <a:t>Investigate disruptions in other human diseases with CDNs and DSMs</a:t>
            </a:r>
            <a:endParaRPr lang="en-US" dirty="0"/>
          </a:p>
        </p:txBody>
      </p:sp>
      <p:sp>
        <p:nvSpPr>
          <p:cNvPr id="4" name="Slide Number Placeholder 3"/>
          <p:cNvSpPr>
            <a:spLocks noGrp="1"/>
          </p:cNvSpPr>
          <p:nvPr>
            <p:ph type="sldNum" sz="quarter" idx="12"/>
          </p:nvPr>
        </p:nvSpPr>
        <p:spPr/>
        <p:txBody>
          <a:bodyPr/>
          <a:lstStyle/>
          <a:p>
            <a:fld id="{D1B22A0D-2201-1E4A-8A8C-6F47FCFED8CF}" type="slidenum">
              <a:rPr lang="en-US" smtClean="0"/>
              <a:t>30</a:t>
            </a:fld>
            <a:endParaRPr lang="en-US"/>
          </a:p>
        </p:txBody>
      </p:sp>
    </p:spTree>
    <p:extLst>
      <p:ext uri="{BB962C8B-B14F-4D97-AF65-F5344CB8AC3E}">
        <p14:creationId xmlns:p14="http://schemas.microsoft.com/office/powerpoint/2010/main" val="963159744"/>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457200" y="1600200"/>
            <a:ext cx="8229600" cy="5121275"/>
          </a:xfrm>
        </p:spPr>
        <p:txBody>
          <a:bodyPr>
            <a:normAutofit fontScale="77500" lnSpcReduction="20000"/>
          </a:bodyPr>
          <a:lstStyle/>
          <a:p>
            <a:pPr marL="514350" indent="-514350">
              <a:buFont typeface="+mj-lt"/>
              <a:buAutoNum type="arabicParenR"/>
            </a:pPr>
            <a:r>
              <a:rPr lang="en-US" dirty="0" smtClean="0">
                <a:solidFill>
                  <a:schemeClr val="bg1">
                    <a:lumMod val="50000"/>
                  </a:schemeClr>
                </a:solidFill>
              </a:rPr>
              <a:t>Introduction and Previous Work</a:t>
            </a:r>
          </a:p>
          <a:p>
            <a:pPr marL="514350" indent="-514350">
              <a:buFont typeface="+mj-lt"/>
              <a:buAutoNum type="arabicParenR"/>
            </a:pPr>
            <a:r>
              <a:rPr lang="en-US" dirty="0" smtClean="0">
                <a:solidFill>
                  <a:schemeClr val="bg1">
                    <a:lumMod val="50000"/>
                  </a:schemeClr>
                </a:solidFill>
              </a:rPr>
              <a:t>Cancer Disruption Networks (CDNs)</a:t>
            </a:r>
            <a:endParaRPr lang="en-US" dirty="0">
              <a:solidFill>
                <a:schemeClr val="bg1">
                  <a:lumMod val="50000"/>
                </a:schemeClr>
              </a:solidFill>
            </a:endParaRPr>
          </a:p>
          <a:p>
            <a:pPr marL="514350" indent="-514350">
              <a:buFont typeface="+mj-lt"/>
              <a:buAutoNum type="arabicParenR"/>
            </a:pPr>
            <a:r>
              <a:rPr lang="en-US" dirty="0" err="1" smtClean="0">
                <a:solidFill>
                  <a:schemeClr val="bg1">
                    <a:lumMod val="50000"/>
                  </a:schemeClr>
                </a:solidFill>
              </a:rPr>
              <a:t>Dysregulated</a:t>
            </a:r>
            <a:r>
              <a:rPr lang="en-US" dirty="0" smtClean="0">
                <a:solidFill>
                  <a:schemeClr val="bg1">
                    <a:lumMod val="50000"/>
                  </a:schemeClr>
                </a:solidFill>
              </a:rPr>
              <a:t> </a:t>
            </a:r>
            <a:r>
              <a:rPr lang="en-US" dirty="0" err="1" smtClean="0">
                <a:solidFill>
                  <a:schemeClr val="bg1">
                    <a:lumMod val="50000"/>
                  </a:schemeClr>
                </a:solidFill>
              </a:rPr>
              <a:t>Subnetwork</a:t>
            </a:r>
            <a:r>
              <a:rPr lang="en-US" dirty="0" smtClean="0">
                <a:solidFill>
                  <a:schemeClr val="bg1">
                    <a:lumMod val="50000"/>
                  </a:schemeClr>
                </a:solidFill>
              </a:rPr>
              <a:t> Markers (DSMs)</a:t>
            </a:r>
          </a:p>
          <a:p>
            <a:pPr marL="514350" indent="-514350">
              <a:buFont typeface="+mj-lt"/>
              <a:buAutoNum type="arabicParenR"/>
            </a:pPr>
            <a:r>
              <a:rPr lang="en-US" dirty="0">
                <a:solidFill>
                  <a:schemeClr val="bg1">
                    <a:lumMod val="50000"/>
                  </a:schemeClr>
                </a:solidFill>
              </a:rPr>
              <a:t>Use CDNs and DSMs for the Following Research Aims</a:t>
            </a:r>
          </a:p>
          <a:p>
            <a:pPr marL="914400" lvl="1" indent="-514350">
              <a:buFont typeface="+mj-lt"/>
              <a:buAutoNum type="arabicPeriod"/>
            </a:pPr>
            <a:r>
              <a:rPr lang="en-US" dirty="0" smtClean="0">
                <a:solidFill>
                  <a:schemeClr val="bg1">
                    <a:lumMod val="50000"/>
                  </a:schemeClr>
                </a:solidFill>
              </a:rPr>
              <a:t>Prioritize </a:t>
            </a:r>
            <a:r>
              <a:rPr lang="en-US" dirty="0">
                <a:solidFill>
                  <a:schemeClr val="bg1">
                    <a:lumMod val="50000"/>
                  </a:schemeClr>
                </a:solidFill>
              </a:rPr>
              <a:t>genes for investigation as targets for cancer </a:t>
            </a:r>
            <a:r>
              <a:rPr lang="en-US" dirty="0" smtClean="0">
                <a:solidFill>
                  <a:schemeClr val="bg1">
                    <a:lumMod val="50000"/>
                  </a:schemeClr>
                </a:solidFill>
              </a:rPr>
              <a:t>therapy</a:t>
            </a:r>
          </a:p>
          <a:p>
            <a:pPr marL="914400" lvl="1" indent="-514350">
              <a:buFont typeface="+mj-lt"/>
              <a:buAutoNum type="arabicPeriod"/>
            </a:pPr>
            <a:r>
              <a:rPr lang="en-US" dirty="0">
                <a:solidFill>
                  <a:schemeClr val="bg1">
                    <a:lumMod val="50000"/>
                  </a:schemeClr>
                </a:solidFill>
              </a:rPr>
              <a:t>Characterize the similarities and differences of DSMs derived from multiple cancer </a:t>
            </a:r>
            <a:r>
              <a:rPr lang="en-US" dirty="0" smtClean="0">
                <a:solidFill>
                  <a:schemeClr val="bg1">
                    <a:lumMod val="50000"/>
                  </a:schemeClr>
                </a:solidFill>
              </a:rPr>
              <a:t>types</a:t>
            </a:r>
          </a:p>
          <a:p>
            <a:pPr marL="914400" lvl="1" indent="-514350">
              <a:buFont typeface="+mj-lt"/>
              <a:buAutoNum type="arabicPeriod"/>
            </a:pPr>
            <a:r>
              <a:rPr lang="en-US" dirty="0">
                <a:solidFill>
                  <a:schemeClr val="bg1">
                    <a:lumMod val="50000"/>
                  </a:schemeClr>
                </a:solidFill>
              </a:rPr>
              <a:t>Determine the effectiveness of DSMs for accurately predicting the prognosis of cancer </a:t>
            </a:r>
            <a:r>
              <a:rPr lang="en-US" dirty="0" smtClean="0">
                <a:solidFill>
                  <a:schemeClr val="bg1">
                    <a:lumMod val="50000"/>
                  </a:schemeClr>
                </a:solidFill>
              </a:rPr>
              <a:t>patients</a:t>
            </a:r>
          </a:p>
          <a:p>
            <a:pPr marL="914400" lvl="1" indent="-514350">
              <a:buFont typeface="+mj-lt"/>
              <a:buAutoNum type="arabicPeriod"/>
            </a:pPr>
            <a:r>
              <a:rPr lang="en-US" dirty="0">
                <a:solidFill>
                  <a:schemeClr val="bg1">
                    <a:lumMod val="50000"/>
                  </a:schemeClr>
                </a:solidFill>
              </a:rPr>
              <a:t>Find which transcription factors (TFs) may exert a cooperative influence on DSM genes’ </a:t>
            </a:r>
            <a:r>
              <a:rPr lang="en-US" dirty="0" smtClean="0">
                <a:solidFill>
                  <a:schemeClr val="bg1">
                    <a:lumMod val="50000"/>
                  </a:schemeClr>
                </a:solidFill>
              </a:rPr>
              <a:t>expression</a:t>
            </a:r>
          </a:p>
          <a:p>
            <a:pPr marL="514350" indent="-514350">
              <a:buFont typeface="+mj-lt"/>
              <a:buAutoNum type="arabicParenR"/>
            </a:pPr>
            <a:r>
              <a:rPr lang="en-US" dirty="0" smtClean="0">
                <a:solidFill>
                  <a:schemeClr val="bg1">
                    <a:lumMod val="50000"/>
                  </a:schemeClr>
                </a:solidFill>
              </a:rPr>
              <a:t>Development of Computational Research Tools</a:t>
            </a:r>
          </a:p>
          <a:p>
            <a:pPr marL="514350" indent="-514350">
              <a:buFont typeface="+mj-lt"/>
              <a:buAutoNum type="arabicParenR"/>
            </a:pPr>
            <a:r>
              <a:rPr lang="en-US" dirty="0" smtClean="0">
                <a:solidFill>
                  <a:schemeClr val="bg1">
                    <a:lumMod val="50000"/>
                  </a:schemeClr>
                </a:solidFill>
              </a:rPr>
              <a:t>Future Work</a:t>
            </a:r>
          </a:p>
          <a:p>
            <a:pPr marL="514350" indent="-514350">
              <a:buFont typeface="+mj-lt"/>
              <a:buAutoNum type="arabicParenR"/>
            </a:pPr>
            <a:r>
              <a:rPr lang="en-US" dirty="0" smtClean="0"/>
              <a:t>Summary of Contributions</a:t>
            </a:r>
            <a:endParaRPr lang="en-US" dirty="0"/>
          </a:p>
        </p:txBody>
      </p:sp>
      <p:sp>
        <p:nvSpPr>
          <p:cNvPr id="4" name="Slide Number Placeholder 3"/>
          <p:cNvSpPr>
            <a:spLocks noGrp="1"/>
          </p:cNvSpPr>
          <p:nvPr>
            <p:ph type="sldNum" sz="quarter" idx="12"/>
          </p:nvPr>
        </p:nvSpPr>
        <p:spPr/>
        <p:txBody>
          <a:bodyPr/>
          <a:lstStyle/>
          <a:p>
            <a:fld id="{D1B22A0D-2201-1E4A-8A8C-6F47FCFED8CF}" type="slidenum">
              <a:rPr lang="en-US" smtClean="0"/>
              <a:t>31</a:t>
            </a:fld>
            <a:endParaRPr lang="en-US"/>
          </a:p>
        </p:txBody>
      </p:sp>
    </p:spTree>
    <p:extLst>
      <p:ext uri="{BB962C8B-B14F-4D97-AF65-F5344CB8AC3E}">
        <p14:creationId xmlns:p14="http://schemas.microsoft.com/office/powerpoint/2010/main" val="3788436418"/>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Contributions</a:t>
            </a:r>
            <a:endParaRPr lang="en-US" dirty="0"/>
          </a:p>
        </p:txBody>
      </p:sp>
      <p:sp>
        <p:nvSpPr>
          <p:cNvPr id="3" name="Content Placeholder 2"/>
          <p:cNvSpPr>
            <a:spLocks noGrp="1"/>
          </p:cNvSpPr>
          <p:nvPr>
            <p:ph idx="1"/>
          </p:nvPr>
        </p:nvSpPr>
        <p:spPr>
          <a:xfrm>
            <a:off x="457200" y="1516761"/>
            <a:ext cx="8229600" cy="5473345"/>
          </a:xfrm>
        </p:spPr>
        <p:txBody>
          <a:bodyPr>
            <a:normAutofit fontScale="70000" lnSpcReduction="20000"/>
          </a:bodyPr>
          <a:lstStyle/>
          <a:p>
            <a:r>
              <a:rPr lang="en-US" dirty="0" smtClean="0"/>
              <a:t>Define a new type of comprehensive genomic network that represents the most complete picture of molecular interaction in human cells as currently possible</a:t>
            </a:r>
          </a:p>
          <a:p>
            <a:pPr lvl="1"/>
            <a:r>
              <a:rPr lang="en-US" dirty="0" smtClean="0"/>
              <a:t>Cancer Disruption Network (CDN)</a:t>
            </a:r>
          </a:p>
          <a:p>
            <a:r>
              <a:rPr lang="en-US" dirty="0" smtClean="0"/>
              <a:t>Find CDN </a:t>
            </a:r>
            <a:r>
              <a:rPr lang="en-US" dirty="0" err="1" smtClean="0"/>
              <a:t>subnetworks</a:t>
            </a:r>
            <a:r>
              <a:rPr lang="en-US" dirty="0" smtClean="0"/>
              <a:t> whose members exhibit cancer disruption</a:t>
            </a:r>
          </a:p>
          <a:p>
            <a:pPr lvl="1"/>
            <a:r>
              <a:rPr lang="en-US" dirty="0" err="1" smtClean="0"/>
              <a:t>Dysregulated</a:t>
            </a:r>
            <a:r>
              <a:rPr lang="en-US" dirty="0" smtClean="0"/>
              <a:t> </a:t>
            </a:r>
            <a:r>
              <a:rPr lang="en-US" dirty="0" err="1" smtClean="0"/>
              <a:t>Subnetwork</a:t>
            </a:r>
            <a:r>
              <a:rPr lang="en-US" dirty="0" smtClean="0"/>
              <a:t> Markers (DSMs)</a:t>
            </a:r>
          </a:p>
          <a:p>
            <a:r>
              <a:rPr lang="en-US" dirty="0" smtClean="0"/>
              <a:t>With CDNs and DSMs, pursue the following aims:</a:t>
            </a:r>
          </a:p>
          <a:p>
            <a:pPr marL="971550" lvl="1" indent="-514350">
              <a:buFont typeface="+mj-lt"/>
              <a:buAutoNum type="arabicParenR"/>
            </a:pPr>
            <a:r>
              <a:rPr lang="en-US" dirty="0"/>
              <a:t>Prioritize genes for investigation as targets for cancer </a:t>
            </a:r>
            <a:r>
              <a:rPr lang="en-US" dirty="0" smtClean="0"/>
              <a:t>therapy</a:t>
            </a:r>
          </a:p>
          <a:p>
            <a:pPr marL="971550" lvl="1" indent="-514350">
              <a:buFont typeface="+mj-lt"/>
              <a:buAutoNum type="arabicParenR"/>
            </a:pPr>
            <a:r>
              <a:rPr lang="en-US" dirty="0" smtClean="0"/>
              <a:t>Characterize </a:t>
            </a:r>
            <a:r>
              <a:rPr lang="en-US" dirty="0"/>
              <a:t>the similarities and differences of DSMs derived from multiple cancer </a:t>
            </a:r>
            <a:r>
              <a:rPr lang="en-US" dirty="0" smtClean="0"/>
              <a:t>types</a:t>
            </a:r>
          </a:p>
          <a:p>
            <a:pPr marL="971550" lvl="1" indent="-514350">
              <a:buFont typeface="+mj-lt"/>
              <a:buAutoNum type="arabicParenR"/>
            </a:pPr>
            <a:r>
              <a:rPr lang="en-US" dirty="0"/>
              <a:t>Determine the effectiveness of DSMs for accurately predicting the prognosis of cancer </a:t>
            </a:r>
            <a:r>
              <a:rPr lang="en-US" dirty="0" smtClean="0"/>
              <a:t>patients</a:t>
            </a:r>
          </a:p>
          <a:p>
            <a:pPr marL="971550" lvl="1" indent="-514350">
              <a:buFont typeface="+mj-lt"/>
              <a:buAutoNum type="arabicParenR"/>
            </a:pPr>
            <a:r>
              <a:rPr lang="en-US" dirty="0"/>
              <a:t>Find which transcription factors (TFs) may exert a cooperative influence on DSM genes’ </a:t>
            </a:r>
            <a:r>
              <a:rPr lang="en-US" dirty="0" smtClean="0"/>
              <a:t>expression</a:t>
            </a:r>
          </a:p>
          <a:p>
            <a:r>
              <a:rPr lang="en-US" dirty="0" smtClean="0"/>
              <a:t>Development of Computational Research Tools</a:t>
            </a:r>
          </a:p>
          <a:p>
            <a:r>
              <a:rPr lang="en-US" dirty="0" smtClean="0"/>
              <a:t>Development of Network Data</a:t>
            </a:r>
          </a:p>
          <a:p>
            <a:pPr lvl="1"/>
            <a:r>
              <a:rPr lang="en-US" dirty="0" smtClean="0"/>
              <a:t>CDNs </a:t>
            </a:r>
            <a:r>
              <a:rPr lang="en-US" dirty="0"/>
              <a:t>constructed for various cancers studied will be useful for future research</a:t>
            </a:r>
          </a:p>
        </p:txBody>
      </p:sp>
      <p:sp>
        <p:nvSpPr>
          <p:cNvPr id="4" name="Slide Number Placeholder 3"/>
          <p:cNvSpPr>
            <a:spLocks noGrp="1"/>
          </p:cNvSpPr>
          <p:nvPr>
            <p:ph type="sldNum" sz="quarter" idx="12"/>
          </p:nvPr>
        </p:nvSpPr>
        <p:spPr/>
        <p:txBody>
          <a:bodyPr/>
          <a:lstStyle/>
          <a:p>
            <a:fld id="{D1B22A0D-2201-1E4A-8A8C-6F47FCFED8CF}" type="slidenum">
              <a:rPr lang="en-US" smtClean="0"/>
              <a:t>32</a:t>
            </a:fld>
            <a:endParaRPr lang="en-US"/>
          </a:p>
        </p:txBody>
      </p:sp>
    </p:spTree>
    <p:extLst>
      <p:ext uri="{BB962C8B-B14F-4D97-AF65-F5344CB8AC3E}">
        <p14:creationId xmlns:p14="http://schemas.microsoft.com/office/powerpoint/2010/main" val="1783933133"/>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(1)</a:t>
            </a:r>
            <a:endParaRPr lang="en-US" dirty="0"/>
          </a:p>
        </p:txBody>
      </p:sp>
      <p:sp>
        <p:nvSpPr>
          <p:cNvPr id="3" name="Content Placeholder 2"/>
          <p:cNvSpPr>
            <a:spLocks noGrp="1"/>
          </p:cNvSpPr>
          <p:nvPr>
            <p:ph idx="1"/>
          </p:nvPr>
        </p:nvSpPr>
        <p:spPr>
          <a:xfrm>
            <a:off x="457200" y="1600199"/>
            <a:ext cx="8229600" cy="5121275"/>
          </a:xfrm>
        </p:spPr>
        <p:txBody>
          <a:bodyPr>
            <a:normAutofit fontScale="47500" lnSpcReduction="20000"/>
          </a:bodyPr>
          <a:lstStyle/>
          <a:p>
            <a:r>
              <a:rPr lang="en-US" dirty="0"/>
              <a:t>Albertson, D. Gene amplification in cancer. </a:t>
            </a:r>
            <a:r>
              <a:rPr lang="en-US" i="1" dirty="0"/>
              <a:t>Trends in Genetics</a:t>
            </a:r>
            <a:r>
              <a:rPr lang="en-US" dirty="0"/>
              <a:t> </a:t>
            </a:r>
            <a:r>
              <a:rPr lang="en-US" b="1" dirty="0"/>
              <a:t>22</a:t>
            </a:r>
            <a:r>
              <a:rPr lang="en-US" dirty="0"/>
              <a:t>, 447-455 (2006).</a:t>
            </a:r>
          </a:p>
          <a:p>
            <a:r>
              <a:rPr lang="en-US" dirty="0" err="1"/>
              <a:t>Barabasi</a:t>
            </a:r>
            <a:r>
              <a:rPr lang="en-US" dirty="0"/>
              <a:t>, A.L., </a:t>
            </a:r>
            <a:r>
              <a:rPr lang="en-US" dirty="0" err="1"/>
              <a:t>Gulbache</a:t>
            </a:r>
            <a:r>
              <a:rPr lang="en-US" dirty="0"/>
              <a:t>, N., &amp; </a:t>
            </a:r>
            <a:r>
              <a:rPr lang="en-US" dirty="0" err="1"/>
              <a:t>Loscalzo</a:t>
            </a:r>
            <a:r>
              <a:rPr lang="en-US" dirty="0"/>
              <a:t>, J. Network medicine: a network-based approach to human disease. </a:t>
            </a:r>
            <a:r>
              <a:rPr lang="en-US" i="1" dirty="0"/>
              <a:t>Nature Reviews Genetics</a:t>
            </a:r>
            <a:r>
              <a:rPr lang="en-US" dirty="0"/>
              <a:t> </a:t>
            </a:r>
            <a:r>
              <a:rPr lang="en-US" b="1" dirty="0"/>
              <a:t>12</a:t>
            </a:r>
            <a:r>
              <a:rPr lang="en-US" dirty="0"/>
              <a:t>, 56-68 (2011).</a:t>
            </a:r>
          </a:p>
          <a:p>
            <a:r>
              <a:rPr lang="en-US" dirty="0"/>
              <a:t>Ben-</a:t>
            </a:r>
            <a:r>
              <a:rPr lang="en-US" dirty="0" err="1"/>
              <a:t>Hur</a:t>
            </a:r>
            <a:r>
              <a:rPr lang="en-US" dirty="0"/>
              <a:t>, A., </a:t>
            </a:r>
            <a:r>
              <a:rPr lang="en-US" dirty="0" err="1"/>
              <a:t>Ong</a:t>
            </a:r>
            <a:r>
              <a:rPr lang="en-US" dirty="0"/>
              <a:t>, C.S., </a:t>
            </a:r>
            <a:r>
              <a:rPr lang="en-US" dirty="0" err="1"/>
              <a:t>Sonnenburg</a:t>
            </a:r>
            <a:r>
              <a:rPr lang="en-US" dirty="0"/>
              <a:t>, S., </a:t>
            </a:r>
            <a:r>
              <a:rPr lang="en-US" dirty="0" err="1"/>
              <a:t>Sch</a:t>
            </a:r>
            <a:r>
              <a:rPr lang="en-US" dirty="0"/>
              <a:t>\</a:t>
            </a:r>
            <a:r>
              <a:rPr lang="en-US" dirty="0" err="1"/>
              <a:t>ölkopf</a:t>
            </a:r>
            <a:r>
              <a:rPr lang="en-US" dirty="0"/>
              <a:t>, B. &amp; R\</a:t>
            </a:r>
            <a:r>
              <a:rPr lang="en-US" dirty="0" err="1"/>
              <a:t>ätsch</a:t>
            </a:r>
            <a:r>
              <a:rPr lang="en-US" dirty="0"/>
              <a:t>, G. Support vector machines and kernels for computational biology. </a:t>
            </a:r>
            <a:r>
              <a:rPr lang="en-US" i="1" dirty="0" err="1"/>
              <a:t>PLoS</a:t>
            </a:r>
            <a:r>
              <a:rPr lang="en-US" i="1" dirty="0"/>
              <a:t> computational biology</a:t>
            </a:r>
            <a:r>
              <a:rPr lang="en-US" dirty="0"/>
              <a:t> </a:t>
            </a:r>
            <a:r>
              <a:rPr lang="en-US" b="1" dirty="0"/>
              <a:t>4</a:t>
            </a:r>
            <a:r>
              <a:rPr lang="en-US" dirty="0"/>
              <a:t>, e1000173 (2008).</a:t>
            </a:r>
          </a:p>
          <a:p>
            <a:r>
              <a:rPr lang="en-US" dirty="0" err="1"/>
              <a:t>Benjamini</a:t>
            </a:r>
            <a:r>
              <a:rPr lang="en-US" dirty="0"/>
              <a:t>, Y., and Hochberg, Y. "Controlling the false discovery rate: a practical and powerful approach to multiple testing." </a:t>
            </a:r>
            <a:r>
              <a:rPr lang="en-US" i="1" dirty="0"/>
              <a:t>Journal of the Royal Statistical Society, Series B (Methodological)</a:t>
            </a:r>
            <a:r>
              <a:rPr lang="en-US" dirty="0"/>
              <a:t> </a:t>
            </a:r>
            <a:r>
              <a:rPr lang="en-US" b="1" dirty="0"/>
              <a:t>57</a:t>
            </a:r>
            <a:r>
              <a:rPr lang="en-US" dirty="0"/>
              <a:t> (1): 289–300 (1995).</a:t>
            </a:r>
          </a:p>
          <a:p>
            <a:r>
              <a:rPr lang="en-US" dirty="0"/>
              <a:t>Berger, M.F. et al. The genomic complexity of primary human prostate cancer. </a:t>
            </a:r>
            <a:r>
              <a:rPr lang="en-US" i="1" dirty="0"/>
              <a:t>Nature</a:t>
            </a:r>
            <a:r>
              <a:rPr lang="en-US" dirty="0"/>
              <a:t> (2011).</a:t>
            </a:r>
          </a:p>
          <a:p>
            <a:r>
              <a:rPr lang="en-US" dirty="0"/>
              <a:t>Betel, D., Wilson, M., </a:t>
            </a:r>
            <a:r>
              <a:rPr lang="en-US" dirty="0" err="1"/>
              <a:t>Gabow</a:t>
            </a:r>
            <a:r>
              <a:rPr lang="en-US" dirty="0"/>
              <a:t>, A., Marks, D.S. &amp; Sander, C. The </a:t>
            </a:r>
            <a:r>
              <a:rPr lang="en-US" dirty="0" err="1"/>
              <a:t>microRNA.org</a:t>
            </a:r>
            <a:r>
              <a:rPr lang="en-US" dirty="0"/>
              <a:t> resource: targets and expression. </a:t>
            </a:r>
            <a:r>
              <a:rPr lang="en-US" i="1" dirty="0"/>
              <a:t>Nucleic acids research</a:t>
            </a:r>
            <a:r>
              <a:rPr lang="en-US" dirty="0"/>
              <a:t> </a:t>
            </a:r>
            <a:r>
              <a:rPr lang="en-US" b="1" dirty="0"/>
              <a:t>36</a:t>
            </a:r>
            <a:r>
              <a:rPr lang="en-US" dirty="0"/>
              <a:t>, D149 (2008).</a:t>
            </a:r>
          </a:p>
          <a:p>
            <a:r>
              <a:rPr lang="en-US" dirty="0"/>
              <a:t>Birney, E. et al. Identification and analysis of functional elements in 1% of the human genome by the ENCODE pilot project. </a:t>
            </a:r>
            <a:r>
              <a:rPr lang="en-US" i="1" dirty="0"/>
              <a:t>Nature</a:t>
            </a:r>
            <a:r>
              <a:rPr lang="en-US" dirty="0"/>
              <a:t> </a:t>
            </a:r>
            <a:r>
              <a:rPr lang="en-US" b="1" dirty="0"/>
              <a:t>447</a:t>
            </a:r>
            <a:r>
              <a:rPr lang="en-US" dirty="0"/>
              <a:t>, 799-816 (2007).</a:t>
            </a:r>
          </a:p>
          <a:p>
            <a:r>
              <a:rPr lang="en-US" dirty="0" err="1"/>
              <a:t>Calvano</a:t>
            </a:r>
            <a:r>
              <a:rPr lang="en-US" dirty="0"/>
              <a:t>, S.E. et al. A network-based analysis of systemic inflammation in humans. </a:t>
            </a:r>
            <a:r>
              <a:rPr lang="en-US" i="1" dirty="0"/>
              <a:t>Nature</a:t>
            </a:r>
            <a:r>
              <a:rPr lang="en-US" dirty="0"/>
              <a:t> </a:t>
            </a:r>
            <a:r>
              <a:rPr lang="en-US" b="1" dirty="0"/>
              <a:t>437</a:t>
            </a:r>
            <a:r>
              <a:rPr lang="en-US" dirty="0"/>
              <a:t>, 1032-1037 (2005).</a:t>
            </a:r>
          </a:p>
          <a:p>
            <a:r>
              <a:rPr lang="en-US" dirty="0"/>
              <a:t>Camacho, C. et al. BLAST+: architecture and applications. </a:t>
            </a:r>
            <a:r>
              <a:rPr lang="en-US" i="1" dirty="0"/>
              <a:t>BMC bioinformatics</a:t>
            </a:r>
            <a:r>
              <a:rPr lang="en-US" dirty="0"/>
              <a:t> </a:t>
            </a:r>
            <a:r>
              <a:rPr lang="en-US" b="1" dirty="0"/>
              <a:t>10</a:t>
            </a:r>
            <a:r>
              <a:rPr lang="en-US" dirty="0"/>
              <a:t>, 421 (2009).</a:t>
            </a:r>
          </a:p>
          <a:p>
            <a:r>
              <a:rPr lang="en-US" dirty="0"/>
              <a:t>Carter, H. et al. Cancer-specific high-throughput annotation of somatic mutations: computational prediction of driver missense mutations. </a:t>
            </a:r>
            <a:r>
              <a:rPr lang="en-US" i="1" dirty="0"/>
              <a:t>Cancer research</a:t>
            </a:r>
            <a:r>
              <a:rPr lang="en-US" dirty="0"/>
              <a:t> </a:t>
            </a:r>
            <a:r>
              <a:rPr lang="en-US" b="1" dirty="0"/>
              <a:t>69</a:t>
            </a:r>
            <a:r>
              <a:rPr lang="en-US" dirty="0"/>
              <a:t>, 6660 (2009)</a:t>
            </a:r>
            <a:r>
              <a:rPr lang="en-US" dirty="0" smtClean="0"/>
              <a:t>.</a:t>
            </a:r>
            <a:endParaRPr lang="en-US" dirty="0"/>
          </a:p>
        </p:txBody>
      </p:sp>
      <p:sp>
        <p:nvSpPr>
          <p:cNvPr id="4" name="Slide Number Placeholder 3"/>
          <p:cNvSpPr>
            <a:spLocks noGrp="1"/>
          </p:cNvSpPr>
          <p:nvPr>
            <p:ph type="sldNum" sz="quarter" idx="12"/>
          </p:nvPr>
        </p:nvSpPr>
        <p:spPr/>
        <p:txBody>
          <a:bodyPr/>
          <a:lstStyle/>
          <a:p>
            <a:fld id="{D1B22A0D-2201-1E4A-8A8C-6F47FCFED8CF}" type="slidenum">
              <a:rPr lang="en-US" smtClean="0"/>
              <a:t>33</a:t>
            </a:fld>
            <a:endParaRPr lang="en-US"/>
          </a:p>
        </p:txBody>
      </p:sp>
    </p:spTree>
    <p:extLst>
      <p:ext uri="{BB962C8B-B14F-4D97-AF65-F5344CB8AC3E}">
        <p14:creationId xmlns:p14="http://schemas.microsoft.com/office/powerpoint/2010/main" val="31585111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(2)</a:t>
            </a:r>
            <a:endParaRPr lang="en-US" dirty="0"/>
          </a:p>
        </p:txBody>
      </p:sp>
      <p:sp>
        <p:nvSpPr>
          <p:cNvPr id="3" name="Content Placeholder 2"/>
          <p:cNvSpPr>
            <a:spLocks noGrp="1"/>
          </p:cNvSpPr>
          <p:nvPr>
            <p:ph idx="1"/>
          </p:nvPr>
        </p:nvSpPr>
        <p:spPr/>
        <p:txBody>
          <a:bodyPr>
            <a:normAutofit fontScale="47500" lnSpcReduction="20000"/>
          </a:bodyPr>
          <a:lstStyle/>
          <a:p>
            <a:r>
              <a:rPr lang="en-US" dirty="0" err="1"/>
              <a:t>Ceol</a:t>
            </a:r>
            <a:r>
              <a:rPr lang="en-US" dirty="0"/>
              <a:t>, A. et al. MINT, the molecular interaction database: 2009 update. </a:t>
            </a:r>
            <a:r>
              <a:rPr lang="en-US" i="1" dirty="0"/>
              <a:t>Nucleic acids research</a:t>
            </a:r>
            <a:r>
              <a:rPr lang="en-US" dirty="0"/>
              <a:t> </a:t>
            </a:r>
            <a:r>
              <a:rPr lang="en-US" b="1" dirty="0"/>
              <a:t>38</a:t>
            </a:r>
            <a:r>
              <a:rPr lang="en-US" dirty="0"/>
              <a:t>, D532 (2010).</a:t>
            </a:r>
          </a:p>
          <a:p>
            <a:r>
              <a:rPr lang="en-US" dirty="0"/>
              <a:t>Chen, Y. et al. Variations in DNA elucidate molecular networks that cause disease. </a:t>
            </a:r>
            <a:r>
              <a:rPr lang="en-US" i="1" dirty="0"/>
              <a:t>Nature</a:t>
            </a:r>
            <a:r>
              <a:rPr lang="en-US" dirty="0"/>
              <a:t> </a:t>
            </a:r>
            <a:r>
              <a:rPr lang="en-US" b="1" dirty="0"/>
              <a:t>452</a:t>
            </a:r>
            <a:r>
              <a:rPr lang="en-US" dirty="0"/>
              <a:t>, 429-435 (2008).</a:t>
            </a:r>
          </a:p>
          <a:p>
            <a:r>
              <a:rPr lang="en-US" dirty="0"/>
              <a:t>Chi, K.R. The year of sequencing. </a:t>
            </a:r>
            <a:r>
              <a:rPr lang="en-US" i="1" dirty="0"/>
              <a:t>Nat Meth</a:t>
            </a:r>
            <a:r>
              <a:rPr lang="en-US" dirty="0"/>
              <a:t> </a:t>
            </a:r>
            <a:r>
              <a:rPr lang="en-US" b="1" dirty="0"/>
              <a:t>5</a:t>
            </a:r>
            <a:r>
              <a:rPr lang="en-US" dirty="0"/>
              <a:t>, 11-14 (2008).</a:t>
            </a:r>
          </a:p>
          <a:p>
            <a:r>
              <a:rPr lang="en-US" dirty="0"/>
              <a:t>Chuang, H.-Y., Lee, E., Liu, Y.-T., Lee, D. &amp; </a:t>
            </a:r>
            <a:r>
              <a:rPr lang="en-US" dirty="0" err="1"/>
              <a:t>Ideker</a:t>
            </a:r>
            <a:r>
              <a:rPr lang="en-US" dirty="0"/>
              <a:t>, T. Network-based classification of breast cancer metastasis. </a:t>
            </a:r>
            <a:r>
              <a:rPr lang="en-US" i="1" dirty="0" err="1"/>
              <a:t>Mol</a:t>
            </a:r>
            <a:r>
              <a:rPr lang="en-US" i="1" dirty="0"/>
              <a:t> </a:t>
            </a:r>
            <a:r>
              <a:rPr lang="en-US" i="1" dirty="0" err="1"/>
              <a:t>Syst</a:t>
            </a:r>
            <a:r>
              <a:rPr lang="en-US" i="1" dirty="0"/>
              <a:t> </a:t>
            </a:r>
            <a:r>
              <a:rPr lang="en-US" i="1" dirty="0" err="1"/>
              <a:t>Biol</a:t>
            </a:r>
            <a:r>
              <a:rPr lang="en-US" dirty="0"/>
              <a:t> </a:t>
            </a:r>
            <a:r>
              <a:rPr lang="en-US" b="1" dirty="0"/>
              <a:t>3</a:t>
            </a:r>
            <a:r>
              <a:rPr lang="en-US" dirty="0"/>
              <a:t>, (2007).</a:t>
            </a:r>
          </a:p>
          <a:p>
            <a:r>
              <a:rPr lang="en-US" dirty="0"/>
              <a:t>Cline, M.S. et al. Integration of biological networks and gene expression data using </a:t>
            </a:r>
            <a:r>
              <a:rPr lang="en-US" dirty="0" err="1"/>
              <a:t>Cytoscape</a:t>
            </a:r>
            <a:r>
              <a:rPr lang="en-US" dirty="0"/>
              <a:t>. </a:t>
            </a:r>
            <a:r>
              <a:rPr lang="en-US" i="1" dirty="0"/>
              <a:t>Nat </a:t>
            </a:r>
            <a:r>
              <a:rPr lang="en-US" i="1" dirty="0" err="1"/>
              <a:t>Protoc</a:t>
            </a:r>
            <a:r>
              <a:rPr lang="en-US" dirty="0"/>
              <a:t> </a:t>
            </a:r>
            <a:r>
              <a:rPr lang="en-US" b="1" dirty="0"/>
              <a:t>2</a:t>
            </a:r>
            <a:r>
              <a:rPr lang="en-US" dirty="0"/>
              <a:t>, 2366-2382 (2007).</a:t>
            </a:r>
          </a:p>
          <a:p>
            <a:r>
              <a:rPr lang="en-US" dirty="0" err="1"/>
              <a:t>Csermely</a:t>
            </a:r>
            <a:r>
              <a:rPr lang="en-US" dirty="0"/>
              <a:t>, P., </a:t>
            </a:r>
            <a:r>
              <a:rPr lang="en-US" dirty="0" err="1"/>
              <a:t>Agoston</a:t>
            </a:r>
            <a:r>
              <a:rPr lang="en-US" dirty="0"/>
              <a:t>, V. &amp; </a:t>
            </a:r>
            <a:r>
              <a:rPr lang="en-US" dirty="0" err="1"/>
              <a:t>Pongor</a:t>
            </a:r>
            <a:r>
              <a:rPr lang="en-US" dirty="0"/>
              <a:t>, S. The efficiency of multi-target drugs: the network approach might help drug design. </a:t>
            </a:r>
            <a:r>
              <a:rPr lang="en-US" i="1" dirty="0"/>
              <a:t>TRENDS in Pharmacological Sciences</a:t>
            </a:r>
            <a:r>
              <a:rPr lang="en-US" dirty="0"/>
              <a:t> </a:t>
            </a:r>
            <a:r>
              <a:rPr lang="en-US" b="1" dirty="0"/>
              <a:t>26</a:t>
            </a:r>
            <a:r>
              <a:rPr lang="en-US" dirty="0"/>
              <a:t>, (2005).</a:t>
            </a:r>
          </a:p>
          <a:p>
            <a:r>
              <a:rPr lang="en-US" dirty="0"/>
              <a:t>Dao, P. et al. Inferring cancer </a:t>
            </a:r>
            <a:r>
              <a:rPr lang="en-US" dirty="0" err="1"/>
              <a:t>subnetwork</a:t>
            </a:r>
            <a:r>
              <a:rPr lang="en-US" dirty="0"/>
              <a:t> markers using density-constrained </a:t>
            </a:r>
            <a:r>
              <a:rPr lang="en-US" dirty="0" err="1"/>
              <a:t>biclustering</a:t>
            </a:r>
            <a:r>
              <a:rPr lang="en-US" dirty="0"/>
              <a:t>. </a:t>
            </a:r>
            <a:r>
              <a:rPr lang="en-US" i="1" dirty="0"/>
              <a:t>Bioinformatics</a:t>
            </a:r>
            <a:r>
              <a:rPr lang="en-US" dirty="0"/>
              <a:t> </a:t>
            </a:r>
            <a:r>
              <a:rPr lang="en-US" b="1" dirty="0"/>
              <a:t>26</a:t>
            </a:r>
            <a:r>
              <a:rPr lang="en-US" dirty="0"/>
              <a:t>, i625 (2010).</a:t>
            </a:r>
          </a:p>
          <a:p>
            <a:r>
              <a:rPr lang="en-US" dirty="0"/>
              <a:t>Duarte, N.C. et al. Global reconstruction of the human metabolic network based on genomic and </a:t>
            </a:r>
            <a:r>
              <a:rPr lang="en-US" dirty="0" err="1"/>
              <a:t>bibliomic</a:t>
            </a:r>
            <a:r>
              <a:rPr lang="en-US" dirty="0"/>
              <a:t> data. </a:t>
            </a:r>
            <a:r>
              <a:rPr lang="en-US" i="1" dirty="0"/>
              <a:t>Proceedings of the National Academy of Sciences</a:t>
            </a:r>
            <a:r>
              <a:rPr lang="en-US" dirty="0"/>
              <a:t> </a:t>
            </a:r>
            <a:r>
              <a:rPr lang="en-US" b="1" dirty="0"/>
              <a:t>104</a:t>
            </a:r>
            <a:r>
              <a:rPr lang="en-US" dirty="0"/>
              <a:t>, 1777 (2007).</a:t>
            </a:r>
          </a:p>
          <a:p>
            <a:r>
              <a:rPr lang="en-US" dirty="0" err="1"/>
              <a:t>Dysvik</a:t>
            </a:r>
            <a:r>
              <a:rPr lang="en-US" dirty="0"/>
              <a:t>, B., &amp; </a:t>
            </a:r>
            <a:r>
              <a:rPr lang="en-US" dirty="0" err="1"/>
              <a:t>Jonassen</a:t>
            </a:r>
            <a:r>
              <a:rPr lang="en-US" dirty="0"/>
              <a:t>, I. J-Express: exploring gene expression data using Java.</a:t>
            </a:r>
            <a:r>
              <a:rPr lang="en-US" i="1" dirty="0"/>
              <a:t> Bioinformatics</a:t>
            </a:r>
            <a:r>
              <a:rPr lang="en-US" dirty="0"/>
              <a:t> </a:t>
            </a:r>
            <a:r>
              <a:rPr lang="en-US" b="1" dirty="0"/>
              <a:t>17</a:t>
            </a:r>
            <a:r>
              <a:rPr lang="en-US" dirty="0"/>
              <a:t>.4, 369-370 (2001).</a:t>
            </a:r>
          </a:p>
          <a:p>
            <a:r>
              <a:rPr lang="en-US" dirty="0"/>
              <a:t>Ernst, J. et al. Mapping and analysis of chromatin state dynamics in nine human cell types. </a:t>
            </a:r>
            <a:r>
              <a:rPr lang="en-US" i="1" dirty="0"/>
              <a:t>Nature</a:t>
            </a:r>
            <a:r>
              <a:rPr lang="en-US" dirty="0"/>
              <a:t> </a:t>
            </a:r>
            <a:r>
              <a:rPr lang="en-US" b="1" dirty="0"/>
              <a:t>473</a:t>
            </a:r>
            <a:r>
              <a:rPr lang="en-US" dirty="0"/>
              <a:t>, 43–49 (2011).</a:t>
            </a:r>
          </a:p>
          <a:p>
            <a:r>
              <a:rPr lang="en-US" dirty="0"/>
              <a:t>Fay, P.F., and </a:t>
            </a:r>
            <a:r>
              <a:rPr lang="en-US" dirty="0" err="1"/>
              <a:t>Proschan</a:t>
            </a:r>
            <a:r>
              <a:rPr lang="en-US" dirty="0"/>
              <a:t>, M.A. Wilcoxon-Mann-Whitney or t-test? On assumptions for hypothesis tests and multiple interpretations of decision rules. </a:t>
            </a:r>
            <a:r>
              <a:rPr lang="en-US" i="1" dirty="0"/>
              <a:t>Statist. </a:t>
            </a:r>
            <a:r>
              <a:rPr lang="en-US" i="1" dirty="0" err="1"/>
              <a:t>Surv</a:t>
            </a:r>
            <a:r>
              <a:rPr lang="en-US" i="1" dirty="0"/>
              <a:t>.</a:t>
            </a:r>
            <a:r>
              <a:rPr lang="en-US" dirty="0"/>
              <a:t> </a:t>
            </a:r>
            <a:r>
              <a:rPr lang="en-US" b="1" dirty="0"/>
              <a:t>4</a:t>
            </a:r>
            <a:r>
              <a:rPr lang="en-US" dirty="0"/>
              <a:t>, 1-39 (2010).</a:t>
            </a:r>
            <a:r>
              <a:rPr lang="en-US" dirty="0"/>
              <a:t> </a:t>
            </a:r>
          </a:p>
        </p:txBody>
      </p:sp>
      <p:sp>
        <p:nvSpPr>
          <p:cNvPr id="4" name="Slide Number Placeholder 3"/>
          <p:cNvSpPr>
            <a:spLocks noGrp="1"/>
          </p:cNvSpPr>
          <p:nvPr>
            <p:ph type="sldNum" sz="quarter" idx="12"/>
          </p:nvPr>
        </p:nvSpPr>
        <p:spPr/>
        <p:txBody>
          <a:bodyPr/>
          <a:lstStyle/>
          <a:p>
            <a:fld id="{D1B22A0D-2201-1E4A-8A8C-6F47FCFED8CF}" type="slidenum">
              <a:rPr lang="en-US" smtClean="0"/>
              <a:t>34</a:t>
            </a:fld>
            <a:endParaRPr lang="en-US"/>
          </a:p>
        </p:txBody>
      </p:sp>
    </p:spTree>
    <p:extLst>
      <p:ext uri="{BB962C8B-B14F-4D97-AF65-F5344CB8AC3E}">
        <p14:creationId xmlns:p14="http://schemas.microsoft.com/office/powerpoint/2010/main" val="30806203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(3)</a:t>
            </a:r>
            <a:endParaRPr lang="en-US" dirty="0"/>
          </a:p>
        </p:txBody>
      </p:sp>
      <p:sp>
        <p:nvSpPr>
          <p:cNvPr id="3" name="Content Placeholder 2"/>
          <p:cNvSpPr>
            <a:spLocks noGrp="1"/>
          </p:cNvSpPr>
          <p:nvPr>
            <p:ph idx="1"/>
          </p:nvPr>
        </p:nvSpPr>
        <p:spPr/>
        <p:txBody>
          <a:bodyPr>
            <a:normAutofit fontScale="47500" lnSpcReduction="20000"/>
          </a:bodyPr>
          <a:lstStyle/>
          <a:p>
            <a:r>
              <a:rPr lang="en-US" dirty="0" err="1"/>
              <a:t>Fejes-Toth</a:t>
            </a:r>
            <a:r>
              <a:rPr lang="en-US" dirty="0"/>
              <a:t>, K. et al. Post-transcriptional processing generates a diversity of 5′-modified long and short RNAs. </a:t>
            </a:r>
            <a:r>
              <a:rPr lang="en-US" i="1" dirty="0"/>
              <a:t>Nature</a:t>
            </a:r>
            <a:r>
              <a:rPr lang="en-US" dirty="0"/>
              <a:t> </a:t>
            </a:r>
            <a:r>
              <a:rPr lang="en-US" b="1" dirty="0"/>
              <a:t>457</a:t>
            </a:r>
            <a:r>
              <a:rPr lang="en-US" dirty="0"/>
              <a:t>, 1028-1032 (2009).</a:t>
            </a:r>
          </a:p>
          <a:p>
            <a:r>
              <a:rPr lang="en-US" dirty="0" err="1"/>
              <a:t>Gitter</a:t>
            </a:r>
            <a:r>
              <a:rPr lang="en-US" dirty="0"/>
              <a:t> et al. A. et al. Discovering pathways by orienting edges in protein interaction networks. </a:t>
            </a:r>
            <a:r>
              <a:rPr lang="en-US" i="1" dirty="0"/>
              <a:t>Nucleic Acids Research</a:t>
            </a:r>
            <a:r>
              <a:rPr lang="en-US" dirty="0"/>
              <a:t> </a:t>
            </a:r>
            <a:r>
              <a:rPr lang="en-US" b="1" dirty="0"/>
              <a:t>39</a:t>
            </a:r>
            <a:r>
              <a:rPr lang="en-US" dirty="0"/>
              <a:t> (4), e22 (2011).</a:t>
            </a:r>
          </a:p>
          <a:p>
            <a:r>
              <a:rPr lang="en-US" dirty="0" err="1"/>
              <a:t>Greenman</a:t>
            </a:r>
            <a:r>
              <a:rPr lang="en-US" dirty="0"/>
              <a:t>, C. et al. Patterns of somatic mutation in human cancer genomes. </a:t>
            </a:r>
            <a:r>
              <a:rPr lang="en-US" i="1" dirty="0"/>
              <a:t>Nature</a:t>
            </a:r>
            <a:r>
              <a:rPr lang="en-US" dirty="0"/>
              <a:t> </a:t>
            </a:r>
            <a:r>
              <a:rPr lang="en-US" b="1" dirty="0"/>
              <a:t>446</a:t>
            </a:r>
            <a:r>
              <a:rPr lang="en-US" dirty="0"/>
              <a:t>, 153-158 (2007).</a:t>
            </a:r>
          </a:p>
          <a:p>
            <a:r>
              <a:rPr lang="en-US" dirty="0"/>
              <a:t>Hidalgo, C.A., </a:t>
            </a:r>
            <a:r>
              <a:rPr lang="en-US" dirty="0" err="1"/>
              <a:t>Blumm</a:t>
            </a:r>
            <a:r>
              <a:rPr lang="en-US" dirty="0"/>
              <a:t>, N., </a:t>
            </a:r>
            <a:r>
              <a:rPr lang="en-US" dirty="0" err="1"/>
              <a:t>Barabási</a:t>
            </a:r>
            <a:r>
              <a:rPr lang="en-US" dirty="0"/>
              <a:t>, A.-L. &amp; Christakis, N.A. A Dynamic Network Approach for the Study of Human Phenotypes. </a:t>
            </a:r>
            <a:r>
              <a:rPr lang="en-US" i="1" dirty="0" err="1"/>
              <a:t>PLoS</a:t>
            </a:r>
            <a:r>
              <a:rPr lang="en-US" i="1" dirty="0"/>
              <a:t> </a:t>
            </a:r>
            <a:r>
              <a:rPr lang="en-US" i="1" dirty="0" err="1"/>
              <a:t>Comput</a:t>
            </a:r>
            <a:r>
              <a:rPr lang="en-US" i="1" dirty="0"/>
              <a:t> </a:t>
            </a:r>
            <a:r>
              <a:rPr lang="en-US" i="1" dirty="0" err="1"/>
              <a:t>Biol</a:t>
            </a:r>
            <a:r>
              <a:rPr lang="en-US" dirty="0"/>
              <a:t> </a:t>
            </a:r>
            <a:r>
              <a:rPr lang="en-US" b="1" dirty="0"/>
              <a:t>5</a:t>
            </a:r>
            <a:r>
              <a:rPr lang="en-US" dirty="0"/>
              <a:t>, e1000353 (2009).</a:t>
            </a:r>
          </a:p>
          <a:p>
            <a:r>
              <a:rPr lang="en-US" dirty="0"/>
              <a:t>Huang, Y.J. et al. Targeting the human cancer pathway protein interaction network by structural genomics. </a:t>
            </a:r>
            <a:r>
              <a:rPr lang="en-US" i="1" dirty="0"/>
              <a:t>Molecular &amp; Cellular Proteomics</a:t>
            </a:r>
            <a:r>
              <a:rPr lang="en-US" dirty="0"/>
              <a:t> </a:t>
            </a:r>
            <a:r>
              <a:rPr lang="en-US" b="1" dirty="0"/>
              <a:t>7</a:t>
            </a:r>
            <a:r>
              <a:rPr lang="en-US" dirty="0"/>
              <a:t>, 2048 (2008).</a:t>
            </a:r>
          </a:p>
          <a:p>
            <a:r>
              <a:rPr lang="en-US" dirty="0"/>
              <a:t>Hudson (Chairperson), T.J. et al. International network of cancer genome projects. </a:t>
            </a:r>
            <a:r>
              <a:rPr lang="en-US" i="1" dirty="0"/>
              <a:t>Nature</a:t>
            </a:r>
            <a:r>
              <a:rPr lang="en-US" dirty="0"/>
              <a:t> </a:t>
            </a:r>
            <a:r>
              <a:rPr lang="en-US" b="1" dirty="0"/>
              <a:t>464</a:t>
            </a:r>
            <a:r>
              <a:rPr lang="en-US" dirty="0"/>
              <a:t>, 993-998 (2010).</a:t>
            </a:r>
          </a:p>
          <a:p>
            <a:r>
              <a:rPr lang="en-US" dirty="0"/>
              <a:t>Hwang, S. et al. A protein interaction network associated with asthma. </a:t>
            </a:r>
            <a:r>
              <a:rPr lang="en-US" i="1" dirty="0"/>
              <a:t>Journal of theoretical biology</a:t>
            </a:r>
            <a:r>
              <a:rPr lang="en-US" dirty="0"/>
              <a:t> </a:t>
            </a:r>
            <a:r>
              <a:rPr lang="en-US" b="1" dirty="0"/>
              <a:t>252</a:t>
            </a:r>
            <a:r>
              <a:rPr lang="en-US" dirty="0"/>
              <a:t>, 722–731 (2008).</a:t>
            </a:r>
          </a:p>
          <a:p>
            <a:r>
              <a:rPr lang="en-US" dirty="0"/>
              <a:t>Jensen, L.J. et al. STRING 8—a global view on proteins and their functional interactions in 630 organisms. </a:t>
            </a:r>
            <a:r>
              <a:rPr lang="en-US" i="1" dirty="0"/>
              <a:t>Nucleic acids research</a:t>
            </a:r>
            <a:r>
              <a:rPr lang="en-US" dirty="0"/>
              <a:t> </a:t>
            </a:r>
            <a:r>
              <a:rPr lang="en-US" b="1" dirty="0"/>
              <a:t>37</a:t>
            </a:r>
            <a:r>
              <a:rPr lang="en-US" dirty="0"/>
              <a:t>, D412 (2009).</a:t>
            </a:r>
          </a:p>
          <a:p>
            <a:r>
              <a:rPr lang="en-US" dirty="0"/>
              <a:t>Jiménez-</a:t>
            </a:r>
            <a:r>
              <a:rPr lang="en-US" dirty="0" err="1"/>
              <a:t>Marín</a:t>
            </a:r>
            <a:r>
              <a:rPr lang="en-US" dirty="0"/>
              <a:t>, </a:t>
            </a:r>
            <a:r>
              <a:rPr lang="en-US" dirty="0" err="1"/>
              <a:t>Á</a:t>
            </a:r>
            <a:r>
              <a:rPr lang="en-US" dirty="0"/>
              <a:t>., </a:t>
            </a:r>
            <a:r>
              <a:rPr lang="en-US" dirty="0" err="1"/>
              <a:t>Collado</a:t>
            </a:r>
            <a:r>
              <a:rPr lang="en-US" dirty="0"/>
              <a:t>-Romero, M., Ramirez-Boo, M., </a:t>
            </a:r>
            <a:r>
              <a:rPr lang="en-US" dirty="0" err="1"/>
              <a:t>Arce</a:t>
            </a:r>
            <a:r>
              <a:rPr lang="en-US" dirty="0"/>
              <a:t>, C. &amp; </a:t>
            </a:r>
            <a:r>
              <a:rPr lang="en-US" dirty="0" err="1"/>
              <a:t>Garrido</a:t>
            </a:r>
            <a:r>
              <a:rPr lang="en-US" dirty="0"/>
              <a:t>, J. Biological pathway analysis by </a:t>
            </a:r>
            <a:r>
              <a:rPr lang="en-US" dirty="0" err="1"/>
              <a:t>ArrayUnlock</a:t>
            </a:r>
            <a:r>
              <a:rPr lang="en-US" dirty="0"/>
              <a:t> and Ingenuity Pathway Analysis. </a:t>
            </a:r>
            <a:r>
              <a:rPr lang="en-US" i="1" dirty="0"/>
              <a:t>BMC proceedings</a:t>
            </a:r>
            <a:r>
              <a:rPr lang="en-US" dirty="0"/>
              <a:t> </a:t>
            </a:r>
            <a:r>
              <a:rPr lang="en-US" b="1" dirty="0"/>
              <a:t>3</a:t>
            </a:r>
            <a:r>
              <a:rPr lang="en-US" dirty="0"/>
              <a:t>, S6 (2009).</a:t>
            </a:r>
          </a:p>
          <a:p>
            <a:r>
              <a:rPr lang="en-US" dirty="0" err="1"/>
              <a:t>Kanehisa</a:t>
            </a:r>
            <a:r>
              <a:rPr lang="en-US" dirty="0"/>
              <a:t>, M., </a:t>
            </a:r>
            <a:r>
              <a:rPr lang="en-US" dirty="0" err="1"/>
              <a:t>Goto</a:t>
            </a:r>
            <a:r>
              <a:rPr lang="en-US" dirty="0"/>
              <a:t>, S., </a:t>
            </a:r>
            <a:r>
              <a:rPr lang="en-US" dirty="0" err="1"/>
              <a:t>Furumichi</a:t>
            </a:r>
            <a:r>
              <a:rPr lang="en-US" dirty="0"/>
              <a:t>, M., Tanabe, M. &amp; </a:t>
            </a:r>
            <a:r>
              <a:rPr lang="en-US" dirty="0" err="1"/>
              <a:t>Hirakawa</a:t>
            </a:r>
            <a:r>
              <a:rPr lang="en-US" dirty="0"/>
              <a:t>, M. KEGG for representation and analysis of molecular networks involving diseases and drugs. </a:t>
            </a:r>
            <a:r>
              <a:rPr lang="en-US" i="1" dirty="0"/>
              <a:t>Nucleic acids research</a:t>
            </a:r>
            <a:r>
              <a:rPr lang="en-US" dirty="0"/>
              <a:t> </a:t>
            </a:r>
            <a:r>
              <a:rPr lang="en-US" b="1" dirty="0"/>
              <a:t>38</a:t>
            </a:r>
            <a:r>
              <a:rPr lang="en-US" dirty="0"/>
              <a:t>, D355 (2010)</a:t>
            </a:r>
            <a:r>
              <a:rPr lang="en-US" dirty="0" smtClean="0"/>
              <a:t>.</a:t>
            </a:r>
            <a:endParaRPr lang="en-US" dirty="0"/>
          </a:p>
        </p:txBody>
      </p:sp>
      <p:sp>
        <p:nvSpPr>
          <p:cNvPr id="4" name="Slide Number Placeholder 3"/>
          <p:cNvSpPr>
            <a:spLocks noGrp="1"/>
          </p:cNvSpPr>
          <p:nvPr>
            <p:ph type="sldNum" sz="quarter" idx="12"/>
          </p:nvPr>
        </p:nvSpPr>
        <p:spPr/>
        <p:txBody>
          <a:bodyPr/>
          <a:lstStyle/>
          <a:p>
            <a:fld id="{D1B22A0D-2201-1E4A-8A8C-6F47FCFED8CF}" type="slidenum">
              <a:rPr lang="en-US" smtClean="0"/>
              <a:t>35</a:t>
            </a:fld>
            <a:endParaRPr lang="en-US"/>
          </a:p>
        </p:txBody>
      </p:sp>
    </p:spTree>
    <p:extLst>
      <p:ext uri="{BB962C8B-B14F-4D97-AF65-F5344CB8AC3E}">
        <p14:creationId xmlns:p14="http://schemas.microsoft.com/office/powerpoint/2010/main" val="8075205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References (4)</a:t>
            </a:r>
            <a:endParaRPr lang="en-US" dirty="0"/>
          </a:p>
        </p:txBody>
      </p:sp>
      <p:sp>
        <p:nvSpPr>
          <p:cNvPr id="3" name="Content Placeholder 2"/>
          <p:cNvSpPr>
            <a:spLocks noGrp="1"/>
          </p:cNvSpPr>
          <p:nvPr>
            <p:ph idx="1"/>
          </p:nvPr>
        </p:nvSpPr>
        <p:spPr/>
        <p:txBody>
          <a:bodyPr>
            <a:normAutofit fontScale="47500" lnSpcReduction="20000"/>
          </a:bodyPr>
          <a:lstStyle/>
          <a:p>
            <a:r>
              <a:rPr lang="en-US" dirty="0" err="1"/>
              <a:t>Kasowski</a:t>
            </a:r>
            <a:r>
              <a:rPr lang="en-US" dirty="0"/>
              <a:t>, M. et al. Variation in transcription factor binding among humans. </a:t>
            </a:r>
            <a:r>
              <a:rPr lang="en-US" i="1" dirty="0"/>
              <a:t>Science</a:t>
            </a:r>
            <a:r>
              <a:rPr lang="en-US" dirty="0"/>
              <a:t> </a:t>
            </a:r>
            <a:r>
              <a:rPr lang="en-US" b="1" dirty="0"/>
              <a:t>328</a:t>
            </a:r>
            <a:r>
              <a:rPr lang="en-US" dirty="0"/>
              <a:t>, 232 (2010).</a:t>
            </a:r>
          </a:p>
          <a:p>
            <a:r>
              <a:rPr lang="en-US" dirty="0" err="1"/>
              <a:t>Keshava</a:t>
            </a:r>
            <a:r>
              <a:rPr lang="en-US" dirty="0"/>
              <a:t> Prasad, T.S. et al. Human protein reference database—2009 update. </a:t>
            </a:r>
            <a:r>
              <a:rPr lang="en-US" i="1" dirty="0"/>
              <a:t>Nucleic acids research</a:t>
            </a:r>
            <a:r>
              <a:rPr lang="en-US" dirty="0"/>
              <a:t> </a:t>
            </a:r>
            <a:r>
              <a:rPr lang="en-US" b="1" dirty="0"/>
              <a:t>37</a:t>
            </a:r>
            <a:r>
              <a:rPr lang="en-US" dirty="0"/>
              <a:t>, D767 (2009).</a:t>
            </a:r>
          </a:p>
          <a:p>
            <a:r>
              <a:rPr lang="en-US" dirty="0" err="1"/>
              <a:t>Kozomara</a:t>
            </a:r>
            <a:r>
              <a:rPr lang="en-US" dirty="0"/>
              <a:t>, A. &amp; Griffiths-Jones, S. </a:t>
            </a:r>
            <a:r>
              <a:rPr lang="en-US" dirty="0" err="1"/>
              <a:t>miRBase</a:t>
            </a:r>
            <a:r>
              <a:rPr lang="en-US" dirty="0"/>
              <a:t>: integrating microRNA annotation and deep-sequencing data. </a:t>
            </a:r>
            <a:r>
              <a:rPr lang="en-US" i="1" dirty="0"/>
              <a:t>Nucleic Acids Research</a:t>
            </a:r>
            <a:r>
              <a:rPr lang="en-US" dirty="0"/>
              <a:t> </a:t>
            </a:r>
            <a:r>
              <a:rPr lang="en-US" b="1" dirty="0"/>
              <a:t>39</a:t>
            </a:r>
            <a:r>
              <a:rPr lang="en-US" dirty="0"/>
              <a:t>, D152 (2011).</a:t>
            </a:r>
          </a:p>
          <a:p>
            <a:r>
              <a:rPr lang="en-US" dirty="0" err="1"/>
              <a:t>Krek</a:t>
            </a:r>
            <a:r>
              <a:rPr lang="en-US" dirty="0"/>
              <a:t>, A. et al. Combinatorial microRNA target predictions. </a:t>
            </a:r>
            <a:r>
              <a:rPr lang="en-US" i="1" dirty="0"/>
              <a:t>Nat Genet</a:t>
            </a:r>
            <a:r>
              <a:rPr lang="en-US" dirty="0"/>
              <a:t> </a:t>
            </a:r>
            <a:r>
              <a:rPr lang="en-US" b="1" dirty="0"/>
              <a:t>37</a:t>
            </a:r>
            <a:r>
              <a:rPr lang="en-US" dirty="0"/>
              <a:t>, 495-500 (2005).</a:t>
            </a:r>
          </a:p>
          <a:p>
            <a:r>
              <a:rPr lang="en-US" dirty="0" err="1"/>
              <a:t>Kluger</a:t>
            </a:r>
            <a:r>
              <a:rPr lang="en-US" dirty="0"/>
              <a:t>, Y., </a:t>
            </a:r>
            <a:r>
              <a:rPr lang="en-US" dirty="0" err="1"/>
              <a:t>Basri</a:t>
            </a:r>
            <a:r>
              <a:rPr lang="en-US" dirty="0"/>
              <a:t>, R., Chang, J.T. &amp; Gerstein, M. Spectral </a:t>
            </a:r>
            <a:r>
              <a:rPr lang="en-US" dirty="0" err="1"/>
              <a:t>biclustering</a:t>
            </a:r>
            <a:r>
              <a:rPr lang="en-US" dirty="0"/>
              <a:t> of microarray data: </a:t>
            </a:r>
            <a:r>
              <a:rPr lang="en-US" dirty="0" err="1"/>
              <a:t>coclustering</a:t>
            </a:r>
            <a:r>
              <a:rPr lang="en-US" dirty="0"/>
              <a:t> genes and conditions. </a:t>
            </a:r>
            <a:r>
              <a:rPr lang="en-US" i="1" dirty="0"/>
              <a:t>Genome Research</a:t>
            </a:r>
            <a:r>
              <a:rPr lang="en-US" dirty="0"/>
              <a:t> </a:t>
            </a:r>
            <a:r>
              <a:rPr lang="en-US" b="1" dirty="0"/>
              <a:t>13</a:t>
            </a:r>
            <a:r>
              <a:rPr lang="en-US" dirty="0"/>
              <a:t>, 703 (2003).</a:t>
            </a:r>
          </a:p>
          <a:p>
            <a:r>
              <a:rPr lang="en-US" dirty="0" err="1"/>
              <a:t>Köhler</a:t>
            </a:r>
            <a:r>
              <a:rPr lang="en-US" dirty="0"/>
              <a:t>, S., Bauer, S., Horn, D. &amp; Robinson, P.N. Walking the </a:t>
            </a:r>
            <a:r>
              <a:rPr lang="en-US" dirty="0" err="1"/>
              <a:t>interactome</a:t>
            </a:r>
            <a:r>
              <a:rPr lang="en-US" dirty="0"/>
              <a:t> for prioritization of candidate disease genes. </a:t>
            </a:r>
            <a:r>
              <a:rPr lang="en-US" i="1" dirty="0"/>
              <a:t>The American Journal of Human Genetics</a:t>
            </a:r>
            <a:r>
              <a:rPr lang="en-US" dirty="0"/>
              <a:t> </a:t>
            </a:r>
            <a:r>
              <a:rPr lang="en-US" b="1" dirty="0"/>
              <a:t>82</a:t>
            </a:r>
            <a:r>
              <a:rPr lang="en-US" dirty="0"/>
              <a:t>, 949–958 (2008).</a:t>
            </a:r>
          </a:p>
          <a:p>
            <a:r>
              <a:rPr lang="en-US" dirty="0"/>
              <a:t>Kuhn, M., </a:t>
            </a:r>
            <a:r>
              <a:rPr lang="en-US" dirty="0" err="1"/>
              <a:t>Campillos</a:t>
            </a:r>
            <a:r>
              <a:rPr lang="en-US" dirty="0"/>
              <a:t>, M., </a:t>
            </a:r>
            <a:r>
              <a:rPr lang="en-US" dirty="0" err="1"/>
              <a:t>Letunic</a:t>
            </a:r>
            <a:r>
              <a:rPr lang="en-US" dirty="0"/>
              <a:t>, I., Jensen, L.J. &amp; Bork, P. A side effect resource to capture phenotypic effects of drugs. </a:t>
            </a:r>
            <a:r>
              <a:rPr lang="en-US" i="1" dirty="0" err="1"/>
              <a:t>Mol</a:t>
            </a:r>
            <a:r>
              <a:rPr lang="en-US" i="1" dirty="0"/>
              <a:t> </a:t>
            </a:r>
            <a:r>
              <a:rPr lang="en-US" i="1" dirty="0" err="1"/>
              <a:t>Syst</a:t>
            </a:r>
            <a:r>
              <a:rPr lang="en-US" i="1" dirty="0"/>
              <a:t> </a:t>
            </a:r>
            <a:r>
              <a:rPr lang="en-US" i="1" dirty="0" err="1"/>
              <a:t>Biol</a:t>
            </a:r>
            <a:r>
              <a:rPr lang="en-US" dirty="0"/>
              <a:t> </a:t>
            </a:r>
            <a:r>
              <a:rPr lang="en-US" b="1" dirty="0"/>
              <a:t>6</a:t>
            </a:r>
            <a:r>
              <a:rPr lang="en-US" dirty="0"/>
              <a:t>, (2010).</a:t>
            </a:r>
          </a:p>
          <a:p>
            <a:r>
              <a:rPr lang="en-US" dirty="0"/>
              <a:t>Kurita, T., Watanabe, K. &amp; Otsu, N. Logistic discriminant analysis. </a:t>
            </a:r>
            <a:r>
              <a:rPr lang="en-US" i="1" dirty="0"/>
              <a:t>Systems, Man and Cybernetics, 2009. SMC 2009. IEEE International Conference on</a:t>
            </a:r>
            <a:r>
              <a:rPr lang="en-US" dirty="0"/>
              <a:t> 2167–2172 (2009).</a:t>
            </a:r>
          </a:p>
          <a:p>
            <a:r>
              <a:rPr lang="en-US" dirty="0"/>
              <a:t>Lewis, B.P., Burge, C.B. &amp; </a:t>
            </a:r>
            <a:r>
              <a:rPr lang="en-US" dirty="0" err="1"/>
              <a:t>Bartel</a:t>
            </a:r>
            <a:r>
              <a:rPr lang="en-US" dirty="0"/>
              <a:t>, D.P. Conserved seed pairing, often flanked by adenosines, indicates that thousands of human genes are microRNA targets. </a:t>
            </a:r>
            <a:r>
              <a:rPr lang="en-US" i="1" dirty="0"/>
              <a:t>Cell</a:t>
            </a:r>
            <a:r>
              <a:rPr lang="en-US" dirty="0"/>
              <a:t> </a:t>
            </a:r>
            <a:r>
              <a:rPr lang="en-US" b="1" dirty="0"/>
              <a:t>120</a:t>
            </a:r>
            <a:r>
              <a:rPr lang="en-US" dirty="0"/>
              <a:t>, 15–20 (2005).</a:t>
            </a:r>
          </a:p>
          <a:p>
            <a:r>
              <a:rPr lang="en-US" dirty="0"/>
              <a:t>Liu, M. et al. Network-based analysis of affected biological processes in type 2 diabetes models. </a:t>
            </a:r>
            <a:r>
              <a:rPr lang="en-US" i="1" dirty="0" err="1"/>
              <a:t>PLoS</a:t>
            </a:r>
            <a:r>
              <a:rPr lang="en-US" i="1" dirty="0"/>
              <a:t> genetics</a:t>
            </a:r>
            <a:r>
              <a:rPr lang="en-US" dirty="0"/>
              <a:t> </a:t>
            </a:r>
            <a:r>
              <a:rPr lang="en-US" b="1" dirty="0"/>
              <a:t>3</a:t>
            </a:r>
            <a:r>
              <a:rPr lang="en-US" dirty="0"/>
              <a:t>, e96 (2007).</a:t>
            </a:r>
          </a:p>
          <a:p>
            <a:r>
              <a:rPr lang="en-US" dirty="0"/>
              <a:t>Ma, H. et al. The Edinburgh human metabolic network reconstruction and its functional analysis. </a:t>
            </a:r>
            <a:r>
              <a:rPr lang="en-US" i="1" dirty="0" err="1"/>
              <a:t>Mol</a:t>
            </a:r>
            <a:r>
              <a:rPr lang="en-US" i="1" dirty="0"/>
              <a:t> </a:t>
            </a:r>
            <a:r>
              <a:rPr lang="en-US" i="1" dirty="0" err="1"/>
              <a:t>Syst</a:t>
            </a:r>
            <a:r>
              <a:rPr lang="en-US" i="1" dirty="0"/>
              <a:t> </a:t>
            </a:r>
            <a:r>
              <a:rPr lang="en-US" i="1" dirty="0" err="1"/>
              <a:t>Biol</a:t>
            </a:r>
            <a:r>
              <a:rPr lang="en-US" dirty="0"/>
              <a:t> </a:t>
            </a:r>
            <a:r>
              <a:rPr lang="en-US" b="1" dirty="0"/>
              <a:t>3</a:t>
            </a:r>
            <a:r>
              <a:rPr lang="en-US" dirty="0"/>
              <a:t>, (2007)</a:t>
            </a:r>
            <a:r>
              <a:rPr lang="en-US" dirty="0" smtClean="0"/>
              <a:t>.</a:t>
            </a:r>
            <a:endParaRPr lang="en-US" dirty="0"/>
          </a:p>
        </p:txBody>
      </p:sp>
      <p:sp>
        <p:nvSpPr>
          <p:cNvPr id="4" name="Slide Number Placeholder 3"/>
          <p:cNvSpPr>
            <a:spLocks noGrp="1"/>
          </p:cNvSpPr>
          <p:nvPr>
            <p:ph type="sldNum" sz="quarter" idx="12"/>
          </p:nvPr>
        </p:nvSpPr>
        <p:spPr/>
        <p:txBody>
          <a:bodyPr/>
          <a:lstStyle/>
          <a:p>
            <a:fld id="{D1B22A0D-2201-1E4A-8A8C-6F47FCFED8CF}" type="slidenum">
              <a:rPr lang="en-US" smtClean="0"/>
              <a:t>36</a:t>
            </a:fld>
            <a:endParaRPr lang="en-US"/>
          </a:p>
        </p:txBody>
      </p:sp>
    </p:spTree>
    <p:extLst>
      <p:ext uri="{BB962C8B-B14F-4D97-AF65-F5344CB8AC3E}">
        <p14:creationId xmlns:p14="http://schemas.microsoft.com/office/powerpoint/2010/main" val="29639930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(5)</a:t>
            </a:r>
            <a:endParaRPr lang="en-US" dirty="0"/>
          </a:p>
        </p:txBody>
      </p:sp>
      <p:sp>
        <p:nvSpPr>
          <p:cNvPr id="3" name="Content Placeholder 2"/>
          <p:cNvSpPr>
            <a:spLocks noGrp="1"/>
          </p:cNvSpPr>
          <p:nvPr>
            <p:ph idx="1"/>
          </p:nvPr>
        </p:nvSpPr>
        <p:spPr/>
        <p:txBody>
          <a:bodyPr>
            <a:normAutofit fontScale="47500" lnSpcReduction="20000"/>
          </a:bodyPr>
          <a:lstStyle/>
          <a:p>
            <a:r>
              <a:rPr lang="en-US" dirty="0"/>
              <a:t>Mani, K.M. et al. A systems biology approach to prediction of oncogenes and molecular perturbation targets in B-cell lymphomas. </a:t>
            </a:r>
            <a:r>
              <a:rPr lang="en-US" i="1" dirty="0" err="1"/>
              <a:t>Mol</a:t>
            </a:r>
            <a:r>
              <a:rPr lang="en-US" i="1" dirty="0"/>
              <a:t> </a:t>
            </a:r>
            <a:r>
              <a:rPr lang="en-US" i="1" dirty="0" err="1"/>
              <a:t>Syst</a:t>
            </a:r>
            <a:r>
              <a:rPr lang="en-US" i="1" dirty="0"/>
              <a:t> </a:t>
            </a:r>
            <a:r>
              <a:rPr lang="en-US" i="1" dirty="0" err="1"/>
              <a:t>Biol</a:t>
            </a:r>
            <a:r>
              <a:rPr lang="en-US" dirty="0"/>
              <a:t> </a:t>
            </a:r>
            <a:r>
              <a:rPr lang="en-US" b="1" dirty="0"/>
              <a:t>4</a:t>
            </a:r>
            <a:r>
              <a:rPr lang="en-US" dirty="0"/>
              <a:t>, (2008).</a:t>
            </a:r>
          </a:p>
          <a:p>
            <a:r>
              <a:rPr lang="en-US" dirty="0" err="1"/>
              <a:t>Mardis</a:t>
            </a:r>
            <a:r>
              <a:rPr lang="en-US" dirty="0"/>
              <a:t>, E.R. </a:t>
            </a:r>
            <a:r>
              <a:rPr lang="en-US" dirty="0" err="1"/>
              <a:t>ChIP-seq</a:t>
            </a:r>
            <a:r>
              <a:rPr lang="en-US" dirty="0"/>
              <a:t>: welcome to the new frontier. </a:t>
            </a:r>
            <a:r>
              <a:rPr lang="en-US" i="1" dirty="0"/>
              <a:t>Nature Methods</a:t>
            </a:r>
            <a:r>
              <a:rPr lang="en-US" dirty="0"/>
              <a:t> </a:t>
            </a:r>
            <a:r>
              <a:rPr lang="en-US" b="1" dirty="0"/>
              <a:t>4</a:t>
            </a:r>
            <a:r>
              <a:rPr lang="en-US" dirty="0"/>
              <a:t>, 613-614 (2007).</a:t>
            </a:r>
          </a:p>
          <a:p>
            <a:r>
              <a:rPr lang="en-US" dirty="0" err="1"/>
              <a:t>McLendon</a:t>
            </a:r>
            <a:r>
              <a:rPr lang="en-US" dirty="0"/>
              <a:t>, R. et al. Comprehensive genomic characterization defines human </a:t>
            </a:r>
            <a:r>
              <a:rPr lang="en-US" dirty="0" err="1"/>
              <a:t>glioblastoma</a:t>
            </a:r>
            <a:r>
              <a:rPr lang="en-US" dirty="0"/>
              <a:t> genes and core pathways. </a:t>
            </a:r>
            <a:r>
              <a:rPr lang="en-US" i="1" dirty="0"/>
              <a:t>Nature</a:t>
            </a:r>
            <a:r>
              <a:rPr lang="en-US" dirty="0"/>
              <a:t> </a:t>
            </a:r>
            <a:r>
              <a:rPr lang="en-US" b="1" dirty="0"/>
              <a:t>455</a:t>
            </a:r>
            <a:r>
              <a:rPr lang="en-US" dirty="0"/>
              <a:t>, 1061-1068 (2008).</a:t>
            </a:r>
          </a:p>
          <a:p>
            <a:r>
              <a:rPr lang="en-US" dirty="0"/>
              <a:t>NCI. “Understanding Cancer Series: Cancer Genomics.” </a:t>
            </a:r>
            <a:r>
              <a:rPr lang="en-US" i="1" dirty="0"/>
              <a:t>National Cancer Institute at the National Institutes of Health.</a:t>
            </a:r>
            <a:r>
              <a:rPr lang="en-US" dirty="0"/>
              <a:t> Posted 28 Jan 2005, reviewed 1 Sep 2006. Web. Accessed 21 Mar 2011.</a:t>
            </a:r>
          </a:p>
          <a:p>
            <a:r>
              <a:rPr lang="en-US" dirty="0"/>
              <a:t>OMIM</a:t>
            </a:r>
            <a:r>
              <a:rPr lang="en-US" baseline="30000" dirty="0"/>
              <a:t>®</a:t>
            </a:r>
            <a:r>
              <a:rPr lang="en-US" dirty="0"/>
              <a:t>, Online </a:t>
            </a:r>
            <a:r>
              <a:rPr lang="en-US" dirty="0" err="1"/>
              <a:t>Mendelian</a:t>
            </a:r>
            <a:r>
              <a:rPr lang="en-US" dirty="0"/>
              <a:t> Inheritance in Man. </a:t>
            </a:r>
            <a:r>
              <a:rPr lang="en-US" dirty="0" err="1"/>
              <a:t>McKusick</a:t>
            </a:r>
            <a:r>
              <a:rPr lang="en-US" dirty="0"/>
              <a:t>-Nathans Institute of Genetic Medicine, Johns Hopkins University (Baltimore, MD), {7 July 2011}. World Wide Web </a:t>
            </a:r>
            <a:r>
              <a:rPr lang="en-US" dirty="0" err="1"/>
              <a:t>URL:</a:t>
            </a:r>
            <a:r>
              <a:rPr lang="en-US" u="sng" dirty="0" err="1">
                <a:hlinkClick r:id="rId2"/>
              </a:rPr>
              <a:t>http</a:t>
            </a:r>
            <a:r>
              <a:rPr lang="en-US" u="sng" dirty="0">
                <a:hlinkClick r:id="rId2"/>
              </a:rPr>
              <a:t>://omim.org/</a:t>
            </a:r>
            <a:endParaRPr lang="en-US" dirty="0"/>
          </a:p>
          <a:p>
            <a:r>
              <a:rPr lang="en-US" dirty="0" err="1"/>
              <a:t>Oti</a:t>
            </a:r>
            <a:r>
              <a:rPr lang="en-US" dirty="0"/>
              <a:t>, M. Predicting disease genes using protein-protein interactions. </a:t>
            </a:r>
            <a:r>
              <a:rPr lang="en-US" i="1" dirty="0"/>
              <a:t>Journal of Medical Genetics</a:t>
            </a:r>
            <a:r>
              <a:rPr lang="en-US" dirty="0"/>
              <a:t> </a:t>
            </a:r>
            <a:r>
              <a:rPr lang="en-US" b="1" dirty="0"/>
              <a:t>43</a:t>
            </a:r>
            <a:r>
              <a:rPr lang="en-US" dirty="0"/>
              <a:t>, 691-698 (2006).</a:t>
            </a:r>
          </a:p>
          <a:p>
            <a:r>
              <a:rPr lang="en-US" dirty="0" err="1"/>
              <a:t>Parmigiani</a:t>
            </a:r>
            <a:r>
              <a:rPr lang="en-US" dirty="0"/>
              <a:t>, G. et al. Design and analysis issues in genome-wide somatic mutation studies of cancer. </a:t>
            </a:r>
            <a:r>
              <a:rPr lang="en-US" i="1" dirty="0"/>
              <a:t>Genomics</a:t>
            </a:r>
            <a:r>
              <a:rPr lang="en-US" dirty="0"/>
              <a:t> </a:t>
            </a:r>
            <a:r>
              <a:rPr lang="en-US" b="1" dirty="0"/>
              <a:t>93</a:t>
            </a:r>
            <a:r>
              <a:rPr lang="en-US" dirty="0"/>
              <a:t>, 17–21 (2009).</a:t>
            </a:r>
          </a:p>
          <a:p>
            <a:r>
              <a:rPr lang="en-US" dirty="0"/>
              <a:t>Prasad, K., T.S. et al. Human protein reference database—2009 update. </a:t>
            </a:r>
            <a:r>
              <a:rPr lang="en-US" i="1" dirty="0"/>
              <a:t>Nucleic acids research</a:t>
            </a:r>
            <a:r>
              <a:rPr lang="en-US" dirty="0"/>
              <a:t> </a:t>
            </a:r>
            <a:r>
              <a:rPr lang="en-US" b="1" dirty="0"/>
              <a:t>37</a:t>
            </a:r>
            <a:r>
              <a:rPr lang="en-US" dirty="0"/>
              <a:t>, D767 (2009).</a:t>
            </a:r>
          </a:p>
          <a:p>
            <a:r>
              <a:rPr lang="en-US" dirty="0" err="1"/>
              <a:t>Ravasi</a:t>
            </a:r>
            <a:r>
              <a:rPr lang="en-US" dirty="0"/>
              <a:t>, T. et al. An Atlas of Combinatorial Transcriptional Regulation in Mouse and Man. </a:t>
            </a:r>
            <a:r>
              <a:rPr lang="en-US" i="1" dirty="0"/>
              <a:t>Cell</a:t>
            </a:r>
            <a:r>
              <a:rPr lang="en-US" dirty="0"/>
              <a:t> </a:t>
            </a:r>
            <a:r>
              <a:rPr lang="en-US" b="1" dirty="0"/>
              <a:t>140</a:t>
            </a:r>
            <a:r>
              <a:rPr lang="en-US" dirty="0"/>
              <a:t>, 744-752 (2010).</a:t>
            </a:r>
          </a:p>
          <a:p>
            <a:r>
              <a:rPr lang="en-US" dirty="0" err="1"/>
              <a:t>Ringnér</a:t>
            </a:r>
            <a:r>
              <a:rPr lang="en-US" dirty="0"/>
              <a:t>, M. What is principal component analysis? </a:t>
            </a:r>
            <a:r>
              <a:rPr lang="en-US" i="1" dirty="0"/>
              <a:t>Nature biotechnology</a:t>
            </a:r>
            <a:r>
              <a:rPr lang="en-US" dirty="0"/>
              <a:t> </a:t>
            </a:r>
            <a:r>
              <a:rPr lang="en-US" b="1" dirty="0"/>
              <a:t>26</a:t>
            </a:r>
            <a:r>
              <a:rPr lang="en-US" dirty="0"/>
              <a:t>, 303–304 (2008).</a:t>
            </a:r>
          </a:p>
          <a:p>
            <a:r>
              <a:rPr lang="en-US" dirty="0" err="1"/>
              <a:t>Rozowsky</a:t>
            </a:r>
            <a:r>
              <a:rPr lang="en-US" dirty="0"/>
              <a:t>, J. et al. </a:t>
            </a:r>
            <a:r>
              <a:rPr lang="en-US" dirty="0" err="1"/>
              <a:t>PeakSeq</a:t>
            </a:r>
            <a:r>
              <a:rPr lang="en-US" dirty="0"/>
              <a:t> enables systematic scoring of </a:t>
            </a:r>
            <a:r>
              <a:rPr lang="en-US" dirty="0" err="1"/>
              <a:t>ChIP-seq</a:t>
            </a:r>
            <a:r>
              <a:rPr lang="en-US" dirty="0"/>
              <a:t> experiments relative to controls. </a:t>
            </a:r>
            <a:r>
              <a:rPr lang="en-US" i="1" dirty="0"/>
              <a:t>Nat </a:t>
            </a:r>
            <a:r>
              <a:rPr lang="en-US" i="1" dirty="0" err="1"/>
              <a:t>Biotechnol</a:t>
            </a:r>
            <a:r>
              <a:rPr lang="en-US" dirty="0"/>
              <a:t> </a:t>
            </a:r>
            <a:r>
              <a:rPr lang="en-US" b="1" dirty="0"/>
              <a:t>27</a:t>
            </a:r>
            <a:r>
              <a:rPr lang="en-US" dirty="0"/>
              <a:t>, 66-75 (2009)</a:t>
            </a:r>
            <a:r>
              <a:rPr lang="en-US" dirty="0" smtClean="0"/>
              <a:t>.</a:t>
            </a:r>
            <a:endParaRPr lang="en-US" dirty="0"/>
          </a:p>
        </p:txBody>
      </p:sp>
      <p:sp>
        <p:nvSpPr>
          <p:cNvPr id="4" name="Slide Number Placeholder 3"/>
          <p:cNvSpPr>
            <a:spLocks noGrp="1"/>
          </p:cNvSpPr>
          <p:nvPr>
            <p:ph type="sldNum" sz="quarter" idx="12"/>
          </p:nvPr>
        </p:nvSpPr>
        <p:spPr/>
        <p:txBody>
          <a:bodyPr/>
          <a:lstStyle/>
          <a:p>
            <a:fld id="{D1B22A0D-2201-1E4A-8A8C-6F47FCFED8CF}" type="slidenum">
              <a:rPr lang="en-US" smtClean="0"/>
              <a:t>37</a:t>
            </a:fld>
            <a:endParaRPr lang="en-US"/>
          </a:p>
        </p:txBody>
      </p:sp>
    </p:spTree>
    <p:extLst>
      <p:ext uri="{BB962C8B-B14F-4D97-AF65-F5344CB8AC3E}">
        <p14:creationId xmlns:p14="http://schemas.microsoft.com/office/powerpoint/2010/main" val="12896709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(6)</a:t>
            </a:r>
            <a:endParaRPr lang="en-US" dirty="0"/>
          </a:p>
        </p:txBody>
      </p:sp>
      <p:sp>
        <p:nvSpPr>
          <p:cNvPr id="3" name="Content Placeholder 2"/>
          <p:cNvSpPr>
            <a:spLocks noGrp="1"/>
          </p:cNvSpPr>
          <p:nvPr>
            <p:ph idx="1"/>
          </p:nvPr>
        </p:nvSpPr>
        <p:spPr/>
        <p:txBody>
          <a:bodyPr>
            <a:normAutofit fontScale="40000" lnSpcReduction="20000"/>
          </a:bodyPr>
          <a:lstStyle/>
          <a:p>
            <a:r>
              <a:rPr lang="en-US" dirty="0" err="1"/>
              <a:t>Salwinski</a:t>
            </a:r>
            <a:r>
              <a:rPr lang="en-US" dirty="0"/>
              <a:t>, L. The Database of Interacting Proteins: 2004 update. </a:t>
            </a:r>
            <a:r>
              <a:rPr lang="en-US" i="1" dirty="0"/>
              <a:t>Nucleic Acids Research</a:t>
            </a:r>
            <a:r>
              <a:rPr lang="en-US" dirty="0"/>
              <a:t> </a:t>
            </a:r>
            <a:r>
              <a:rPr lang="en-US" b="1" dirty="0"/>
              <a:t>32</a:t>
            </a:r>
            <a:r>
              <a:rPr lang="en-US" dirty="0"/>
              <a:t>, 449D-451 (2004).</a:t>
            </a:r>
          </a:p>
          <a:p>
            <a:r>
              <a:rPr lang="en-US" dirty="0" err="1"/>
              <a:t>Schellenberger</a:t>
            </a:r>
            <a:r>
              <a:rPr lang="en-US" dirty="0"/>
              <a:t>, J., Park, J.O., Conrad, T.M. &amp; </a:t>
            </a:r>
            <a:r>
              <a:rPr lang="en-US" dirty="0" err="1"/>
              <a:t>Palsson</a:t>
            </a:r>
            <a:r>
              <a:rPr lang="en-US" dirty="0"/>
              <a:t>, B.U. </a:t>
            </a:r>
            <a:r>
              <a:rPr lang="en-US" dirty="0" err="1"/>
              <a:t>BiGG</a:t>
            </a:r>
            <a:r>
              <a:rPr lang="en-US" dirty="0"/>
              <a:t>: a Biochemical Genetic and Genomic knowledgebase of large scale metabolic reconstructions. </a:t>
            </a:r>
            <a:r>
              <a:rPr lang="en-US" i="1" dirty="0"/>
              <a:t>BMC bioinformatics</a:t>
            </a:r>
            <a:r>
              <a:rPr lang="en-US" dirty="0"/>
              <a:t> </a:t>
            </a:r>
            <a:r>
              <a:rPr lang="en-US" b="1" dirty="0"/>
              <a:t>11</a:t>
            </a:r>
            <a:r>
              <a:rPr lang="en-US" dirty="0"/>
              <a:t>, 213 (2010).</a:t>
            </a:r>
          </a:p>
          <a:p>
            <a:r>
              <a:rPr lang="en-US" dirty="0"/>
              <a:t>Shannon, P. </a:t>
            </a:r>
            <a:r>
              <a:rPr lang="en-US" dirty="0" err="1"/>
              <a:t>Cytoscape</a:t>
            </a:r>
            <a:r>
              <a:rPr lang="en-US" dirty="0"/>
              <a:t>: A Software Environment for Integrated Models of </a:t>
            </a:r>
            <a:r>
              <a:rPr lang="en-US" dirty="0" err="1"/>
              <a:t>Biomolecular</a:t>
            </a:r>
            <a:r>
              <a:rPr lang="en-US" dirty="0"/>
              <a:t> Interaction Networks. </a:t>
            </a:r>
            <a:r>
              <a:rPr lang="en-US" i="1" dirty="0"/>
              <a:t>Genome Research</a:t>
            </a:r>
            <a:r>
              <a:rPr lang="en-US" dirty="0"/>
              <a:t> </a:t>
            </a:r>
            <a:r>
              <a:rPr lang="en-US" b="1" dirty="0"/>
              <a:t>13</a:t>
            </a:r>
            <a:r>
              <a:rPr lang="en-US" dirty="0"/>
              <a:t>, 2498-2504 (2003).</a:t>
            </a:r>
          </a:p>
          <a:p>
            <a:r>
              <a:rPr lang="en-US" dirty="0" err="1"/>
              <a:t>StatSoft</a:t>
            </a:r>
            <a:r>
              <a:rPr lang="en-US" dirty="0"/>
              <a:t>, Inc. (2011). Electronic Statistics Textbook. Tulsa, OK: </a:t>
            </a:r>
            <a:r>
              <a:rPr lang="en-US" dirty="0" err="1"/>
              <a:t>StatSoft</a:t>
            </a:r>
            <a:r>
              <a:rPr lang="en-US" dirty="0"/>
              <a:t>. WEB: http://</a:t>
            </a:r>
            <a:r>
              <a:rPr lang="en-US" dirty="0" err="1"/>
              <a:t>www.statsoft.com</a:t>
            </a:r>
            <a:r>
              <a:rPr lang="en-US" dirty="0"/>
              <a:t>/textbook/</a:t>
            </a:r>
          </a:p>
          <a:p>
            <a:r>
              <a:rPr lang="en-US" dirty="0" err="1"/>
              <a:t>Sturn</a:t>
            </a:r>
            <a:r>
              <a:rPr lang="en-US" dirty="0"/>
              <a:t>, A., </a:t>
            </a:r>
            <a:r>
              <a:rPr lang="en-US" dirty="0" err="1"/>
              <a:t>Quackenbush</a:t>
            </a:r>
            <a:r>
              <a:rPr lang="en-US" dirty="0"/>
              <a:t>, J., and </a:t>
            </a:r>
            <a:r>
              <a:rPr lang="en-US" dirty="0" err="1"/>
              <a:t>Trajanoski</a:t>
            </a:r>
            <a:r>
              <a:rPr lang="en-US" dirty="0"/>
              <a:t>, Z. Genesis: cluster analysis of microarray data. </a:t>
            </a:r>
            <a:r>
              <a:rPr lang="en-US" i="1" dirty="0"/>
              <a:t>Bioinformatics </a:t>
            </a:r>
            <a:r>
              <a:rPr lang="en-US" b="1" dirty="0"/>
              <a:t>18</a:t>
            </a:r>
            <a:r>
              <a:rPr lang="en-US" dirty="0"/>
              <a:t>.1: 207-208 (2002).</a:t>
            </a:r>
          </a:p>
          <a:p>
            <a:r>
              <a:rPr lang="en-US" dirty="0" err="1"/>
              <a:t>Torkamani</a:t>
            </a:r>
            <a:r>
              <a:rPr lang="en-US" dirty="0"/>
              <a:t>, A. &amp; </a:t>
            </a:r>
            <a:r>
              <a:rPr lang="en-US" dirty="0" err="1"/>
              <a:t>Schork</a:t>
            </a:r>
            <a:r>
              <a:rPr lang="en-US" dirty="0"/>
              <a:t>, N.J. Prediction of cancer driver mutations in protein kinases. </a:t>
            </a:r>
            <a:r>
              <a:rPr lang="en-US" i="1" dirty="0"/>
              <a:t>Cancer research</a:t>
            </a:r>
            <a:r>
              <a:rPr lang="en-US" dirty="0"/>
              <a:t> </a:t>
            </a:r>
            <a:r>
              <a:rPr lang="en-US" b="1" dirty="0"/>
              <a:t>68</a:t>
            </a:r>
            <a:r>
              <a:rPr lang="en-US" dirty="0"/>
              <a:t>, 1675 (2008).</a:t>
            </a:r>
          </a:p>
          <a:p>
            <a:r>
              <a:rPr lang="en-US" dirty="0"/>
              <a:t>Tseng, G.C. &amp; Wong, W.H. Tight Clustering: a Resampling-based Approach for Identifying Stable and Tight Patterns in Data. </a:t>
            </a:r>
            <a:r>
              <a:rPr lang="en-US" i="1" dirty="0"/>
              <a:t>Stanford </a:t>
            </a:r>
            <a:r>
              <a:rPr lang="en-US" i="1" dirty="0" err="1"/>
              <a:t>Univ</a:t>
            </a:r>
            <a:r>
              <a:rPr lang="en-US" dirty="0"/>
              <a:t>, 2003. &lt;http://</a:t>
            </a:r>
            <a:r>
              <a:rPr lang="en-US" dirty="0" err="1"/>
              <a:t>www.stanford.edu</a:t>
            </a:r>
            <a:r>
              <a:rPr lang="en-US" dirty="0"/>
              <a:t>/group/</a:t>
            </a:r>
            <a:r>
              <a:rPr lang="en-US" dirty="0" err="1"/>
              <a:t>wonglab</a:t>
            </a:r>
            <a:r>
              <a:rPr lang="en-US" dirty="0"/>
              <a:t>/doc/</a:t>
            </a:r>
            <a:r>
              <a:rPr lang="en-US" dirty="0" err="1"/>
              <a:t>tightClust.pdf</a:t>
            </a:r>
            <a:r>
              <a:rPr lang="en-US" dirty="0"/>
              <a:t>&gt; </a:t>
            </a:r>
            <a:r>
              <a:rPr lang="en-US" dirty="0" err="1"/>
              <a:t>n.d.</a:t>
            </a:r>
            <a:r>
              <a:rPr lang="en-US" dirty="0"/>
              <a:t> Web. 10 July 2011.</a:t>
            </a:r>
          </a:p>
          <a:p>
            <a:r>
              <a:rPr lang="en-US" dirty="0" err="1"/>
              <a:t>Vandin</a:t>
            </a:r>
            <a:r>
              <a:rPr lang="en-US" dirty="0"/>
              <a:t>, F., </a:t>
            </a:r>
            <a:r>
              <a:rPr lang="en-US" dirty="0" err="1"/>
              <a:t>Upfal</a:t>
            </a:r>
            <a:r>
              <a:rPr lang="en-US" dirty="0"/>
              <a:t>, E. &amp; Raphael, B.J. De novo discovery of mutated driver pathways in cancer. </a:t>
            </a:r>
            <a:r>
              <a:rPr lang="en-US" i="1" dirty="0"/>
              <a:t>Genome Research</a:t>
            </a:r>
            <a:r>
              <a:rPr lang="en-US" dirty="0"/>
              <a:t> (2011).doi:10.1101/gr.120477.111</a:t>
            </a:r>
          </a:p>
          <a:p>
            <a:r>
              <a:rPr lang="en-US" dirty="0" err="1"/>
              <a:t>Venkatesan</a:t>
            </a:r>
            <a:r>
              <a:rPr lang="en-US" dirty="0"/>
              <a:t>, K. et al. An empirical framework for binary </a:t>
            </a:r>
            <a:r>
              <a:rPr lang="en-US" dirty="0" err="1"/>
              <a:t>interactome</a:t>
            </a:r>
            <a:r>
              <a:rPr lang="en-US" dirty="0"/>
              <a:t> mapping. </a:t>
            </a:r>
            <a:r>
              <a:rPr lang="en-US" i="1" dirty="0"/>
              <a:t>Nat Meth</a:t>
            </a:r>
            <a:r>
              <a:rPr lang="en-US" dirty="0"/>
              <a:t> </a:t>
            </a:r>
            <a:r>
              <a:rPr lang="en-US" b="1" dirty="0"/>
              <a:t>6</a:t>
            </a:r>
            <a:r>
              <a:rPr lang="en-US" dirty="0"/>
              <a:t>, 83-90 (2008).</a:t>
            </a:r>
          </a:p>
          <a:p>
            <a:r>
              <a:rPr lang="en-US" dirty="0" err="1"/>
              <a:t>Volinia</a:t>
            </a:r>
            <a:r>
              <a:rPr lang="en-US" dirty="0"/>
              <a:t>, S. et al. Reprogramming of </a:t>
            </a:r>
            <a:r>
              <a:rPr lang="en-US" dirty="0" err="1"/>
              <a:t>miRNA</a:t>
            </a:r>
            <a:r>
              <a:rPr lang="en-US" dirty="0"/>
              <a:t> networks in cancer and leukemia. </a:t>
            </a:r>
            <a:r>
              <a:rPr lang="en-US" i="1" dirty="0"/>
              <a:t>Genome Research</a:t>
            </a:r>
            <a:r>
              <a:rPr lang="en-US" dirty="0"/>
              <a:t> </a:t>
            </a:r>
            <a:r>
              <a:rPr lang="en-US" b="1" dirty="0"/>
              <a:t>20</a:t>
            </a:r>
            <a:r>
              <a:rPr lang="en-US" dirty="0"/>
              <a:t>, 589-599 (2010).</a:t>
            </a:r>
          </a:p>
          <a:p>
            <a:r>
              <a:rPr lang="en-US" dirty="0"/>
              <a:t>Wang, X. </a:t>
            </a:r>
            <a:r>
              <a:rPr lang="en-US" dirty="0" err="1"/>
              <a:t>miRDB</a:t>
            </a:r>
            <a:r>
              <a:rPr lang="en-US" dirty="0"/>
              <a:t>: A microRNA target prediction and functional annotation database with a wiki interface. </a:t>
            </a:r>
            <a:r>
              <a:rPr lang="en-US" i="1" dirty="0"/>
              <a:t>RNA</a:t>
            </a:r>
            <a:r>
              <a:rPr lang="en-US" dirty="0"/>
              <a:t> </a:t>
            </a:r>
            <a:r>
              <a:rPr lang="en-US" b="1" dirty="0"/>
              <a:t>14</a:t>
            </a:r>
            <a:r>
              <a:rPr lang="en-US" dirty="0"/>
              <a:t>, 1012-1017 (2008).</a:t>
            </a:r>
          </a:p>
          <a:p>
            <a:r>
              <a:rPr lang="en-US" dirty="0"/>
              <a:t>Yang, Z.R. &amp; Chou, K.-C. Mining Biological Data Using Self-Organizing Map. </a:t>
            </a:r>
            <a:r>
              <a:rPr lang="en-US" i="1" dirty="0"/>
              <a:t>J. Chem. Inf. Model.</a:t>
            </a:r>
            <a:r>
              <a:rPr lang="en-US" dirty="0"/>
              <a:t> </a:t>
            </a:r>
            <a:r>
              <a:rPr lang="en-US" b="1" dirty="0"/>
              <a:t>43</a:t>
            </a:r>
            <a:r>
              <a:rPr lang="en-US" dirty="0"/>
              <a:t>, 1748-1753 (2003).</a:t>
            </a:r>
          </a:p>
          <a:p>
            <a:r>
              <a:rPr lang="en-US" dirty="0" err="1"/>
              <a:t>Yıldırım</a:t>
            </a:r>
            <a:r>
              <a:rPr lang="en-US" dirty="0"/>
              <a:t>, M.A., </a:t>
            </a:r>
            <a:r>
              <a:rPr lang="en-US" dirty="0" err="1"/>
              <a:t>Goh</a:t>
            </a:r>
            <a:r>
              <a:rPr lang="en-US" dirty="0"/>
              <a:t>, K.-I., </a:t>
            </a:r>
            <a:r>
              <a:rPr lang="en-US" dirty="0" err="1"/>
              <a:t>Cusick</a:t>
            </a:r>
            <a:r>
              <a:rPr lang="en-US" dirty="0"/>
              <a:t>, M.E., </a:t>
            </a:r>
            <a:r>
              <a:rPr lang="en-US" dirty="0" err="1"/>
              <a:t>Barabási</a:t>
            </a:r>
            <a:r>
              <a:rPr lang="en-US" dirty="0"/>
              <a:t>, A.-L. &amp; Vidal, M. Drug—target network. </a:t>
            </a:r>
            <a:r>
              <a:rPr lang="en-US" i="1" dirty="0"/>
              <a:t>Nat </a:t>
            </a:r>
            <a:r>
              <a:rPr lang="en-US" i="1" dirty="0" err="1"/>
              <a:t>Biotechnol</a:t>
            </a:r>
            <a:r>
              <a:rPr lang="en-US" dirty="0"/>
              <a:t> </a:t>
            </a:r>
            <a:r>
              <a:rPr lang="en-US" b="1" dirty="0"/>
              <a:t>25</a:t>
            </a:r>
            <a:r>
              <a:rPr lang="en-US" dirty="0"/>
              <a:t>, 1119-1126 (2007)</a:t>
            </a:r>
            <a:r>
              <a:rPr lang="en-US" dirty="0" smtClean="0"/>
              <a:t>.</a:t>
            </a:r>
            <a:endParaRPr lang="en-US" dirty="0"/>
          </a:p>
        </p:txBody>
      </p:sp>
      <p:sp>
        <p:nvSpPr>
          <p:cNvPr id="4" name="Slide Number Placeholder 3"/>
          <p:cNvSpPr>
            <a:spLocks noGrp="1"/>
          </p:cNvSpPr>
          <p:nvPr>
            <p:ph type="sldNum" sz="quarter" idx="12"/>
          </p:nvPr>
        </p:nvSpPr>
        <p:spPr/>
        <p:txBody>
          <a:bodyPr/>
          <a:lstStyle/>
          <a:p>
            <a:fld id="{D1B22A0D-2201-1E4A-8A8C-6F47FCFED8CF}" type="slidenum">
              <a:rPr lang="en-US" smtClean="0"/>
              <a:t>38</a:t>
            </a:fld>
            <a:endParaRPr lang="en-US"/>
          </a:p>
        </p:txBody>
      </p:sp>
    </p:spTree>
    <p:extLst>
      <p:ext uri="{BB962C8B-B14F-4D97-AF65-F5344CB8AC3E}">
        <p14:creationId xmlns:p14="http://schemas.microsoft.com/office/powerpoint/2010/main" val="2332293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Studying Cancer</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Aberrant functions of cancer cells due to disruptive gene mutations</a:t>
            </a:r>
          </a:p>
          <a:p>
            <a:pPr lvl="1"/>
            <a:r>
              <a:rPr lang="en-US" dirty="0" smtClean="0"/>
              <a:t>Cancer genomics plays a large role in cancer therapy</a:t>
            </a:r>
          </a:p>
          <a:p>
            <a:r>
              <a:rPr lang="en-US" dirty="0" smtClean="0"/>
              <a:t>Cancer Genomics Studies</a:t>
            </a:r>
          </a:p>
          <a:p>
            <a:pPr lvl="1"/>
            <a:r>
              <a:rPr lang="en-US" dirty="0" smtClean="0"/>
              <a:t>Gene expression changes via RNA-</a:t>
            </a:r>
            <a:r>
              <a:rPr lang="en-US" dirty="0" err="1" smtClean="0"/>
              <a:t>seq</a:t>
            </a:r>
            <a:endParaRPr lang="en-US" dirty="0" smtClean="0"/>
          </a:p>
          <a:p>
            <a:pPr lvl="1"/>
            <a:r>
              <a:rPr lang="en-US" dirty="0" smtClean="0"/>
              <a:t>Copy number variants (CNVs) via array </a:t>
            </a:r>
            <a:r>
              <a:rPr lang="en-US" dirty="0"/>
              <a:t>comparative genomic hybridization</a:t>
            </a:r>
            <a:r>
              <a:rPr lang="en-US" dirty="0" smtClean="0">
                <a:effectLst/>
              </a:rPr>
              <a:t> (</a:t>
            </a:r>
            <a:r>
              <a:rPr lang="en-US" dirty="0" err="1" smtClean="0">
                <a:effectLst/>
              </a:rPr>
              <a:t>aCGH</a:t>
            </a:r>
            <a:r>
              <a:rPr lang="en-US" dirty="0" smtClean="0">
                <a:effectLst/>
              </a:rPr>
              <a:t>)</a:t>
            </a:r>
          </a:p>
          <a:p>
            <a:pPr lvl="1"/>
            <a:r>
              <a:rPr lang="en-US" dirty="0" smtClean="0"/>
              <a:t>Whole genome sequence alignments via high-throughput DNA sequencing and alignment algorithms (BLAST </a:t>
            </a:r>
            <a:r>
              <a:rPr lang="en-US" i="1" dirty="0" smtClean="0"/>
              <a:t>et al.</a:t>
            </a:r>
            <a:r>
              <a:rPr lang="en-US" dirty="0" smtClean="0"/>
              <a:t>)</a:t>
            </a:r>
            <a:endParaRPr lang="en-US" dirty="0"/>
          </a:p>
        </p:txBody>
      </p:sp>
      <p:sp>
        <p:nvSpPr>
          <p:cNvPr id="4" name="Slide Number Placeholder 3"/>
          <p:cNvSpPr>
            <a:spLocks noGrp="1"/>
          </p:cNvSpPr>
          <p:nvPr>
            <p:ph type="sldNum" sz="quarter" idx="12"/>
          </p:nvPr>
        </p:nvSpPr>
        <p:spPr/>
        <p:txBody>
          <a:bodyPr/>
          <a:lstStyle/>
          <a:p>
            <a:fld id="{D1B22A0D-2201-1E4A-8A8C-6F47FCFED8CF}" type="slidenum">
              <a:rPr lang="en-US" smtClean="0"/>
              <a:t>3</a:t>
            </a:fld>
            <a:endParaRPr lang="en-US"/>
          </a:p>
        </p:txBody>
      </p:sp>
    </p:spTree>
    <p:extLst>
      <p:ext uri="{BB962C8B-B14F-4D97-AF65-F5344CB8AC3E}">
        <p14:creationId xmlns:p14="http://schemas.microsoft.com/office/powerpoint/2010/main" val="2116705567"/>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The End</a:t>
            </a:r>
            <a:endParaRPr lang="en-US" dirty="0"/>
          </a:p>
        </p:txBody>
      </p:sp>
      <p:sp>
        <p:nvSpPr>
          <p:cNvPr id="6" name="Subtitle 5"/>
          <p:cNvSpPr>
            <a:spLocks noGrp="1"/>
          </p:cNvSpPr>
          <p:nvPr>
            <p:ph type="subTitle" idx="1"/>
          </p:nvPr>
        </p:nvSpPr>
        <p:spPr/>
        <p:txBody>
          <a:bodyPr/>
          <a:lstStyle/>
          <a:p>
            <a:r>
              <a:rPr lang="en-US" dirty="0" smtClean="0">
                <a:solidFill>
                  <a:schemeClr val="tx1">
                    <a:lumMod val="65000"/>
                    <a:lumOff val="35000"/>
                  </a:schemeClr>
                </a:solidFill>
              </a:rPr>
              <a:t>Any Questions?</a:t>
            </a:r>
            <a:endParaRPr lang="en-US" dirty="0">
              <a:solidFill>
                <a:schemeClr val="tx1">
                  <a:lumMod val="65000"/>
                  <a:lumOff val="35000"/>
                </a:schemeClr>
              </a:solidFill>
            </a:endParaRPr>
          </a:p>
        </p:txBody>
      </p:sp>
      <p:sp>
        <p:nvSpPr>
          <p:cNvPr id="4" name="Slide Number Placeholder 3"/>
          <p:cNvSpPr>
            <a:spLocks noGrp="1"/>
          </p:cNvSpPr>
          <p:nvPr>
            <p:ph type="sldNum" sz="quarter" idx="12"/>
          </p:nvPr>
        </p:nvSpPr>
        <p:spPr/>
        <p:txBody>
          <a:bodyPr/>
          <a:lstStyle/>
          <a:p>
            <a:fld id="{D1B22A0D-2201-1E4A-8A8C-6F47FCFED8CF}" type="slidenum">
              <a:rPr lang="en-US" smtClean="0"/>
              <a:t>39</a:t>
            </a:fld>
            <a:endParaRPr lang="en-US"/>
          </a:p>
        </p:txBody>
      </p:sp>
    </p:spTree>
    <p:extLst>
      <p:ext uri="{BB962C8B-B14F-4D97-AF65-F5344CB8AC3E}">
        <p14:creationId xmlns:p14="http://schemas.microsoft.com/office/powerpoint/2010/main" val="199494308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 Interaction Networks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Existing studies focus on the effects of individual genes</a:t>
            </a:r>
          </a:p>
          <a:p>
            <a:pPr lvl="1"/>
            <a:r>
              <a:rPr lang="en-US" dirty="0" smtClean="0"/>
              <a:t>No investigation into how these genes influence other genes they interact with</a:t>
            </a:r>
          </a:p>
          <a:p>
            <a:r>
              <a:rPr lang="en-US" dirty="0" smtClean="0"/>
              <a:t>Overall goal of this research is to characterize cancer disruption mechanisms by defining a comprehensive genomic network and studying the role of its </a:t>
            </a:r>
            <a:r>
              <a:rPr lang="en-US" dirty="0" err="1" smtClean="0"/>
              <a:t>subnetworks</a:t>
            </a:r>
            <a:r>
              <a:rPr lang="en-US" dirty="0" smtClean="0"/>
              <a:t> in cancer disruption</a:t>
            </a:r>
          </a:p>
          <a:p>
            <a:pPr lvl="1"/>
            <a:r>
              <a:rPr lang="en-US" dirty="0" smtClean="0"/>
              <a:t>More useful to use </a:t>
            </a:r>
            <a:r>
              <a:rPr lang="en-US" dirty="0" err="1" smtClean="0"/>
              <a:t>subnetworks</a:t>
            </a:r>
            <a:r>
              <a:rPr lang="en-US" dirty="0" smtClean="0"/>
              <a:t> as disease markers instead of individual genes</a:t>
            </a:r>
            <a:r>
              <a:rPr lang="en-US" baseline="30000" dirty="0" smtClean="0"/>
              <a:t>1</a:t>
            </a:r>
          </a:p>
        </p:txBody>
      </p:sp>
      <p:sp>
        <p:nvSpPr>
          <p:cNvPr id="4" name="Slide Number Placeholder 3"/>
          <p:cNvSpPr>
            <a:spLocks noGrp="1"/>
          </p:cNvSpPr>
          <p:nvPr>
            <p:ph type="sldNum" sz="quarter" idx="12"/>
          </p:nvPr>
        </p:nvSpPr>
        <p:spPr/>
        <p:txBody>
          <a:bodyPr/>
          <a:lstStyle/>
          <a:p>
            <a:fld id="{D1B22A0D-2201-1E4A-8A8C-6F47FCFED8CF}" type="slidenum">
              <a:rPr lang="en-US" smtClean="0"/>
              <a:t>4</a:t>
            </a:fld>
            <a:endParaRPr lang="en-US"/>
          </a:p>
        </p:txBody>
      </p:sp>
      <p:sp>
        <p:nvSpPr>
          <p:cNvPr id="5" name="TextBox 4"/>
          <p:cNvSpPr txBox="1"/>
          <p:nvPr/>
        </p:nvSpPr>
        <p:spPr>
          <a:xfrm>
            <a:off x="288147" y="6570745"/>
            <a:ext cx="7802136" cy="261610"/>
          </a:xfrm>
          <a:prstGeom prst="rect">
            <a:avLst/>
          </a:prstGeom>
          <a:noFill/>
        </p:spPr>
        <p:txBody>
          <a:bodyPr wrap="none" rtlCol="0">
            <a:spAutoFit/>
          </a:bodyPr>
          <a:lstStyle/>
          <a:p>
            <a:r>
              <a:rPr lang="en-US" sz="1100" baseline="30000" dirty="0" smtClean="0"/>
              <a:t>1</a:t>
            </a:r>
            <a:r>
              <a:rPr lang="en-US" sz="1100" dirty="0"/>
              <a:t>Chuang, H.-Y., Lee, E., Liu, Y.-T., Lee, D. &amp; </a:t>
            </a:r>
            <a:r>
              <a:rPr lang="en-US" sz="1100" dirty="0" err="1"/>
              <a:t>Ideker</a:t>
            </a:r>
            <a:r>
              <a:rPr lang="en-US" sz="1100" dirty="0"/>
              <a:t>, T. Network-based classification of breast cancer metastasis. </a:t>
            </a:r>
            <a:r>
              <a:rPr lang="en-US" sz="1100" i="1" dirty="0" err="1"/>
              <a:t>Mol</a:t>
            </a:r>
            <a:r>
              <a:rPr lang="en-US" sz="1100" i="1" dirty="0"/>
              <a:t> </a:t>
            </a:r>
            <a:r>
              <a:rPr lang="en-US" sz="1100" i="1" dirty="0" err="1"/>
              <a:t>Syst</a:t>
            </a:r>
            <a:r>
              <a:rPr lang="en-US" sz="1100" i="1" dirty="0"/>
              <a:t> </a:t>
            </a:r>
            <a:r>
              <a:rPr lang="en-US" sz="1100" i="1" dirty="0" err="1"/>
              <a:t>Biol</a:t>
            </a:r>
            <a:r>
              <a:rPr lang="en-US" sz="1100" dirty="0"/>
              <a:t> </a:t>
            </a:r>
            <a:r>
              <a:rPr lang="en-US" sz="1100" b="1" dirty="0"/>
              <a:t>3</a:t>
            </a:r>
            <a:r>
              <a:rPr lang="en-US" sz="1100" dirty="0"/>
              <a:t>, (2007).</a:t>
            </a:r>
            <a:r>
              <a:rPr lang="en-US" sz="1100" dirty="0" smtClean="0">
                <a:effectLst/>
              </a:rPr>
              <a:t> </a:t>
            </a:r>
            <a:endParaRPr lang="en-US" sz="1100" dirty="0"/>
          </a:p>
        </p:txBody>
      </p:sp>
    </p:spTree>
    <p:extLst>
      <p:ext uri="{BB962C8B-B14F-4D97-AF65-F5344CB8AC3E}">
        <p14:creationId xmlns:p14="http://schemas.microsoft.com/office/powerpoint/2010/main" val="283342137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Types of Gene Interaction Networks</a:t>
            </a:r>
            <a:endParaRPr lang="en-US" dirty="0"/>
          </a:p>
        </p:txBody>
      </p:sp>
      <p:sp>
        <p:nvSpPr>
          <p:cNvPr id="3" name="Content Placeholder 2"/>
          <p:cNvSpPr>
            <a:spLocks noGrp="1"/>
          </p:cNvSpPr>
          <p:nvPr>
            <p:ph idx="1"/>
          </p:nvPr>
        </p:nvSpPr>
        <p:spPr>
          <a:xfrm>
            <a:off x="457200" y="1600200"/>
            <a:ext cx="8229600" cy="4756150"/>
          </a:xfrm>
        </p:spPr>
        <p:txBody>
          <a:bodyPr>
            <a:normAutofit fontScale="85000" lnSpcReduction="20000"/>
          </a:bodyPr>
          <a:lstStyle/>
          <a:p>
            <a:pPr marL="514350" lvl="1" indent="-514350">
              <a:buFont typeface="+mj-lt"/>
              <a:buAutoNum type="arabicParenR"/>
            </a:pPr>
            <a:r>
              <a:rPr lang="en-US" sz="3200" dirty="0" smtClean="0"/>
              <a:t>Protein-protein interaction networks (PPI networks)</a:t>
            </a:r>
          </a:p>
          <a:p>
            <a:pPr lvl="1"/>
            <a:r>
              <a:rPr lang="en-US" dirty="0" smtClean="0"/>
              <a:t>Represent physical interactions between gene products</a:t>
            </a:r>
          </a:p>
          <a:p>
            <a:pPr lvl="1"/>
            <a:r>
              <a:rPr lang="en-US" dirty="0" smtClean="0"/>
              <a:t>Derived through co-</a:t>
            </a:r>
            <a:r>
              <a:rPr lang="en-US" dirty="0" err="1" smtClean="0"/>
              <a:t>immunoprecipitation</a:t>
            </a:r>
            <a:r>
              <a:rPr lang="en-US" dirty="0" smtClean="0"/>
              <a:t> (low throughput) and yeast two hybrid (high throughput)</a:t>
            </a:r>
          </a:p>
          <a:p>
            <a:pPr lvl="1"/>
            <a:r>
              <a:rPr lang="en-US" b="1" dirty="0" smtClean="0"/>
              <a:t>Pathways:</a:t>
            </a:r>
            <a:r>
              <a:rPr lang="en-US" dirty="0" smtClean="0"/>
              <a:t> sequence of proteins operating on the same substrate, or transmitting the same signal</a:t>
            </a:r>
          </a:p>
          <a:p>
            <a:pPr lvl="1"/>
            <a:r>
              <a:rPr lang="en-US" b="1" dirty="0" smtClean="0"/>
              <a:t>Protein Complexes:</a:t>
            </a:r>
            <a:r>
              <a:rPr lang="en-US" dirty="0" smtClean="0"/>
              <a:t> fully connected </a:t>
            </a:r>
            <a:r>
              <a:rPr lang="en-US" dirty="0" err="1" smtClean="0"/>
              <a:t>subnetworks</a:t>
            </a:r>
            <a:endParaRPr lang="en-US" dirty="0" smtClean="0"/>
          </a:p>
          <a:p>
            <a:pPr marL="514350" indent="-514350">
              <a:buFont typeface="+mj-lt"/>
              <a:buAutoNum type="arabicParenR" startAt="2"/>
            </a:pPr>
            <a:r>
              <a:rPr lang="en-US" dirty="0" smtClean="0"/>
              <a:t>Transcription factor networks (TF networks)</a:t>
            </a:r>
          </a:p>
          <a:p>
            <a:pPr lvl="1"/>
            <a:r>
              <a:rPr lang="en-US" dirty="0" smtClean="0"/>
              <a:t>Directed edges connect regulator genes with their target genes</a:t>
            </a:r>
          </a:p>
          <a:p>
            <a:pPr lvl="1"/>
            <a:r>
              <a:rPr lang="en-US" dirty="0" smtClean="0"/>
              <a:t>Derived through </a:t>
            </a:r>
            <a:r>
              <a:rPr lang="en-US" dirty="0" err="1" smtClean="0"/>
              <a:t>ChIP-seq</a:t>
            </a:r>
            <a:r>
              <a:rPr lang="en-US" dirty="0" smtClean="0"/>
              <a:t> experiments (chromatin </a:t>
            </a:r>
            <a:r>
              <a:rPr lang="en-US" dirty="0" err="1" smtClean="0"/>
              <a:t>immunoprecipitation</a:t>
            </a:r>
            <a:r>
              <a:rPr lang="en-US" dirty="0" smtClean="0"/>
              <a:t> sequencing)</a:t>
            </a:r>
          </a:p>
          <a:p>
            <a:pPr lvl="1"/>
            <a:r>
              <a:rPr lang="en-US" dirty="0" smtClean="0"/>
              <a:t>Useful for finding sets of coordinately regulated genes</a:t>
            </a:r>
            <a:endParaRPr lang="en-US" dirty="0"/>
          </a:p>
        </p:txBody>
      </p:sp>
      <p:sp>
        <p:nvSpPr>
          <p:cNvPr id="4" name="Slide Number Placeholder 3"/>
          <p:cNvSpPr>
            <a:spLocks noGrp="1"/>
          </p:cNvSpPr>
          <p:nvPr>
            <p:ph type="sldNum" sz="quarter" idx="12"/>
          </p:nvPr>
        </p:nvSpPr>
        <p:spPr/>
        <p:txBody>
          <a:bodyPr/>
          <a:lstStyle/>
          <a:p>
            <a:fld id="{D1B22A0D-2201-1E4A-8A8C-6F47FCFED8CF}" type="slidenum">
              <a:rPr lang="en-US" smtClean="0"/>
              <a:t>5</a:t>
            </a:fld>
            <a:endParaRPr lang="en-US"/>
          </a:p>
        </p:txBody>
      </p:sp>
    </p:spTree>
    <p:extLst>
      <p:ext uri="{BB962C8B-B14F-4D97-AF65-F5344CB8AC3E}">
        <p14:creationId xmlns:p14="http://schemas.microsoft.com/office/powerpoint/2010/main" val="290527262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Types of Gene Interaction Networks</a:t>
            </a:r>
            <a:endParaRPr lang="en-US" dirty="0"/>
          </a:p>
        </p:txBody>
      </p:sp>
      <p:sp>
        <p:nvSpPr>
          <p:cNvPr id="3" name="Content Placeholder 2"/>
          <p:cNvSpPr>
            <a:spLocks noGrp="1"/>
          </p:cNvSpPr>
          <p:nvPr>
            <p:ph idx="1"/>
          </p:nvPr>
        </p:nvSpPr>
        <p:spPr>
          <a:xfrm>
            <a:off x="457200" y="1600199"/>
            <a:ext cx="8229600" cy="4756151"/>
          </a:xfrm>
        </p:spPr>
        <p:txBody>
          <a:bodyPr>
            <a:normAutofit fontScale="85000" lnSpcReduction="20000"/>
          </a:bodyPr>
          <a:lstStyle/>
          <a:p>
            <a:pPr marL="514350" indent="-514350">
              <a:buFont typeface="+mj-lt"/>
              <a:buAutoNum type="arabicParenR" startAt="3"/>
            </a:pPr>
            <a:r>
              <a:rPr lang="en-US" dirty="0" smtClean="0"/>
              <a:t>Metabolic networks</a:t>
            </a:r>
          </a:p>
          <a:p>
            <a:pPr marL="914400" lvl="1" indent="-514350"/>
            <a:r>
              <a:rPr lang="en-US" dirty="0" smtClean="0"/>
              <a:t>Sequence of enzymes that operate on a single substrate in turn</a:t>
            </a:r>
          </a:p>
          <a:p>
            <a:pPr marL="914400" lvl="1" indent="-514350"/>
            <a:r>
              <a:rPr lang="en-US" dirty="0" smtClean="0"/>
              <a:t>Most well studied type of network</a:t>
            </a:r>
          </a:p>
          <a:p>
            <a:pPr marL="914400" lvl="1" indent="-514350"/>
            <a:r>
              <a:rPr lang="en-US" dirty="0" smtClean="0"/>
              <a:t>Cancers typically disrupt one critical gene in these pathways to disable them </a:t>
            </a:r>
            <a:r>
              <a:rPr lang="en-US" dirty="0" smtClean="0">
                <a:sym typeface="Wingdings"/>
              </a:rPr>
              <a:t> map cancer genes to metabolic pathways to characterize disruption</a:t>
            </a:r>
          </a:p>
          <a:p>
            <a:pPr marL="514350" indent="-514350">
              <a:buFont typeface="+mj-lt"/>
              <a:buAutoNum type="arabicParenR" startAt="4"/>
            </a:pPr>
            <a:r>
              <a:rPr lang="en-US" dirty="0" smtClean="0"/>
              <a:t>RNA networks</a:t>
            </a:r>
          </a:p>
          <a:p>
            <a:pPr marL="914400" lvl="1" indent="-514350"/>
            <a:r>
              <a:rPr lang="en-US" dirty="0" smtClean="0"/>
              <a:t>Interactions between noncoding RNA (</a:t>
            </a:r>
            <a:r>
              <a:rPr lang="en-US" dirty="0" err="1" smtClean="0"/>
              <a:t>ncRNA</a:t>
            </a:r>
            <a:r>
              <a:rPr lang="en-US" dirty="0" smtClean="0"/>
              <a:t>) and regulated genes</a:t>
            </a:r>
          </a:p>
          <a:p>
            <a:pPr marL="1314450" lvl="2" indent="-514350"/>
            <a:r>
              <a:rPr lang="en-US" dirty="0" err="1" smtClean="0"/>
              <a:t>ncRNA</a:t>
            </a:r>
            <a:r>
              <a:rPr lang="en-US" dirty="0" smtClean="0"/>
              <a:t> transcripts bind to gene transcripts and induce degradation</a:t>
            </a:r>
          </a:p>
          <a:p>
            <a:pPr marL="914400" lvl="1" indent="-514350"/>
            <a:r>
              <a:rPr lang="en-US" dirty="0" smtClean="0"/>
              <a:t>Captures another layer of gene regulation not captured by TF networks</a:t>
            </a:r>
            <a:endParaRPr lang="en-US" dirty="0"/>
          </a:p>
        </p:txBody>
      </p:sp>
      <p:sp>
        <p:nvSpPr>
          <p:cNvPr id="4" name="Slide Number Placeholder 3"/>
          <p:cNvSpPr>
            <a:spLocks noGrp="1"/>
          </p:cNvSpPr>
          <p:nvPr>
            <p:ph type="sldNum" sz="quarter" idx="12"/>
          </p:nvPr>
        </p:nvSpPr>
        <p:spPr/>
        <p:txBody>
          <a:bodyPr/>
          <a:lstStyle/>
          <a:p>
            <a:fld id="{D1B22A0D-2201-1E4A-8A8C-6F47FCFED8CF}" type="slidenum">
              <a:rPr lang="en-US" smtClean="0"/>
              <a:t>6</a:t>
            </a:fld>
            <a:endParaRPr lang="en-US" dirty="0"/>
          </a:p>
        </p:txBody>
      </p:sp>
    </p:spTree>
    <p:extLst>
      <p:ext uri="{BB962C8B-B14F-4D97-AF65-F5344CB8AC3E}">
        <p14:creationId xmlns:p14="http://schemas.microsoft.com/office/powerpoint/2010/main" val="324056691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Exploring Networks for Disease-associated Genes</a:t>
            </a:r>
            <a:endParaRPr lang="en-US" dirty="0"/>
          </a:p>
        </p:txBody>
      </p:sp>
      <p:sp>
        <p:nvSpPr>
          <p:cNvPr id="3" name="Content Placeholder 2"/>
          <p:cNvSpPr>
            <a:spLocks noGrp="1"/>
          </p:cNvSpPr>
          <p:nvPr>
            <p:ph idx="1"/>
          </p:nvPr>
        </p:nvSpPr>
        <p:spPr>
          <a:xfrm>
            <a:off x="457200" y="1527108"/>
            <a:ext cx="8229600" cy="5121275"/>
          </a:xfrm>
        </p:spPr>
        <p:txBody>
          <a:bodyPr>
            <a:normAutofit fontScale="70000" lnSpcReduction="20000"/>
          </a:bodyPr>
          <a:lstStyle/>
          <a:p>
            <a:pPr marL="0" indent="0">
              <a:buNone/>
            </a:pPr>
            <a:r>
              <a:rPr lang="en-US" dirty="0" smtClean="0"/>
              <a:t>Three broad classes of methods:</a:t>
            </a:r>
          </a:p>
          <a:p>
            <a:pPr marL="514350" indent="-514350">
              <a:buFont typeface="+mj-lt"/>
              <a:buAutoNum type="arabicParenR"/>
            </a:pPr>
            <a:r>
              <a:rPr lang="en-US" dirty="0" smtClean="0"/>
              <a:t>Linkage methods</a:t>
            </a:r>
            <a:r>
              <a:rPr lang="en-US" baseline="30000" dirty="0" smtClean="0"/>
              <a:t>1</a:t>
            </a:r>
          </a:p>
          <a:p>
            <a:pPr marL="914400" lvl="1" indent="-514350"/>
            <a:r>
              <a:rPr lang="en-US" dirty="0" smtClean="0"/>
              <a:t>Look at the genes that interact directly with known disease-associated genes (i.e. disease genes established from previous studies)</a:t>
            </a:r>
          </a:p>
          <a:p>
            <a:pPr marL="514350" indent="-514350">
              <a:buFont typeface="+mj-lt"/>
              <a:buAutoNum type="arabicParenR"/>
            </a:pPr>
            <a:r>
              <a:rPr lang="en-US" dirty="0" smtClean="0"/>
              <a:t>Disease module-based methods</a:t>
            </a:r>
            <a:r>
              <a:rPr lang="en-US" baseline="30000" dirty="0" smtClean="0"/>
              <a:t>2</a:t>
            </a:r>
          </a:p>
          <a:p>
            <a:pPr marL="914400" lvl="1" indent="-514350"/>
            <a:r>
              <a:rPr lang="en-US" dirty="0" smtClean="0"/>
              <a:t>Look for </a:t>
            </a:r>
            <a:r>
              <a:rPr lang="en-US" dirty="0" err="1" smtClean="0"/>
              <a:t>subnetworks</a:t>
            </a:r>
            <a:r>
              <a:rPr lang="en-US" dirty="0" smtClean="0"/>
              <a:t> of interacting genes whose disruption is connected with a disease phenotype</a:t>
            </a:r>
          </a:p>
          <a:p>
            <a:pPr marL="514350" indent="-514350">
              <a:buFont typeface="+mj-lt"/>
              <a:buAutoNum type="arabicParenR"/>
            </a:pPr>
            <a:r>
              <a:rPr lang="en-US" dirty="0" smtClean="0"/>
              <a:t>Diffusion-based methods</a:t>
            </a:r>
            <a:r>
              <a:rPr lang="en-US" baseline="30000" dirty="0" smtClean="0"/>
              <a:t>3</a:t>
            </a:r>
          </a:p>
          <a:p>
            <a:pPr marL="914400" lvl="1" indent="-514350"/>
            <a:r>
              <a:rPr lang="en-US" dirty="0" smtClean="0"/>
              <a:t>A “random walker” is started at a known disease gene (uniform distribution), and allow to randomly move to a neighbor node (also uniform distribution)</a:t>
            </a:r>
          </a:p>
          <a:p>
            <a:pPr marL="914400" lvl="1" indent="-514350"/>
            <a:r>
              <a:rPr lang="en-US" dirty="0" smtClean="0"/>
              <a:t>After many random walks, will have a probability distribution over all nodes indicative of the amount of time the random walker visited each node</a:t>
            </a:r>
          </a:p>
          <a:p>
            <a:pPr marL="1314450" lvl="2" indent="-514350"/>
            <a:r>
              <a:rPr lang="en-US" dirty="0" smtClean="0"/>
              <a:t>Higher probability implies higher path connectivity with known disease genes</a:t>
            </a:r>
            <a:endParaRPr lang="en-US" dirty="0"/>
          </a:p>
        </p:txBody>
      </p:sp>
      <p:sp>
        <p:nvSpPr>
          <p:cNvPr id="4" name="Slide Number Placeholder 3"/>
          <p:cNvSpPr>
            <a:spLocks noGrp="1"/>
          </p:cNvSpPr>
          <p:nvPr>
            <p:ph type="sldNum" sz="quarter" idx="12"/>
          </p:nvPr>
        </p:nvSpPr>
        <p:spPr/>
        <p:txBody>
          <a:bodyPr/>
          <a:lstStyle/>
          <a:p>
            <a:fld id="{D1B22A0D-2201-1E4A-8A8C-6F47FCFED8CF}" type="slidenum">
              <a:rPr lang="en-US" smtClean="0"/>
              <a:t>7</a:t>
            </a:fld>
            <a:endParaRPr lang="en-US"/>
          </a:p>
        </p:txBody>
      </p:sp>
      <p:sp>
        <p:nvSpPr>
          <p:cNvPr id="5" name="TextBox 4"/>
          <p:cNvSpPr txBox="1"/>
          <p:nvPr/>
        </p:nvSpPr>
        <p:spPr>
          <a:xfrm>
            <a:off x="427861" y="6170703"/>
            <a:ext cx="8258939" cy="769441"/>
          </a:xfrm>
          <a:prstGeom prst="rect">
            <a:avLst/>
          </a:prstGeom>
          <a:noFill/>
        </p:spPr>
        <p:txBody>
          <a:bodyPr wrap="square" rtlCol="0">
            <a:spAutoFit/>
          </a:bodyPr>
          <a:lstStyle/>
          <a:p>
            <a:r>
              <a:rPr lang="en-US" sz="1100" baseline="30000" dirty="0" smtClean="0"/>
              <a:t>1</a:t>
            </a:r>
            <a:r>
              <a:rPr lang="en-US" sz="1100" dirty="0"/>
              <a:t>Oti, M. Predicting disease genes using protein-protein interactions. </a:t>
            </a:r>
            <a:r>
              <a:rPr lang="en-US" sz="1100" i="1" dirty="0"/>
              <a:t>Journal of Medical Genetics</a:t>
            </a:r>
            <a:r>
              <a:rPr lang="en-US" sz="1100" dirty="0"/>
              <a:t> </a:t>
            </a:r>
            <a:r>
              <a:rPr lang="en-US" sz="1100" b="1" dirty="0"/>
              <a:t>43</a:t>
            </a:r>
            <a:r>
              <a:rPr lang="en-US" sz="1100" dirty="0"/>
              <a:t>, 691-698 (2006). </a:t>
            </a:r>
            <a:endParaRPr lang="en-US" sz="1100" dirty="0" smtClean="0"/>
          </a:p>
          <a:p>
            <a:r>
              <a:rPr lang="en-US" sz="1100" baseline="30000" dirty="0" smtClean="0"/>
              <a:t>2</a:t>
            </a:r>
            <a:r>
              <a:rPr lang="en-US" sz="1100" dirty="0"/>
              <a:t>Chuang, H.-Y., Lee, E., Liu, Y.-T., Lee, D. &amp; </a:t>
            </a:r>
            <a:r>
              <a:rPr lang="en-US" sz="1100" dirty="0" err="1"/>
              <a:t>Ideker</a:t>
            </a:r>
            <a:r>
              <a:rPr lang="en-US" sz="1100" dirty="0"/>
              <a:t>, T. Network-based classification of breast cancer metastasis. </a:t>
            </a:r>
            <a:r>
              <a:rPr lang="en-US" sz="1100" i="1" dirty="0" err="1"/>
              <a:t>Mol</a:t>
            </a:r>
            <a:r>
              <a:rPr lang="en-US" sz="1100" i="1" dirty="0"/>
              <a:t> </a:t>
            </a:r>
            <a:r>
              <a:rPr lang="en-US" sz="1100" i="1" dirty="0" err="1"/>
              <a:t>Syst</a:t>
            </a:r>
            <a:r>
              <a:rPr lang="en-US" sz="1100" i="1" dirty="0"/>
              <a:t> </a:t>
            </a:r>
            <a:r>
              <a:rPr lang="en-US" sz="1100" i="1" dirty="0" err="1"/>
              <a:t>Biol</a:t>
            </a:r>
            <a:r>
              <a:rPr lang="en-US" sz="1100" dirty="0"/>
              <a:t> </a:t>
            </a:r>
            <a:r>
              <a:rPr lang="en-US" sz="1100" b="1" dirty="0"/>
              <a:t>3</a:t>
            </a:r>
            <a:r>
              <a:rPr lang="en-US" sz="1100" dirty="0"/>
              <a:t>, (2007)</a:t>
            </a:r>
            <a:r>
              <a:rPr lang="en-US" sz="1100" dirty="0" smtClean="0"/>
              <a:t>.</a:t>
            </a:r>
          </a:p>
          <a:p>
            <a:r>
              <a:rPr lang="en-US" sz="1100" baseline="30000" dirty="0" smtClean="0"/>
              <a:t>3</a:t>
            </a:r>
            <a:r>
              <a:rPr lang="en-US" sz="1100" dirty="0"/>
              <a:t>Köhler, S., Bauer, S., Horn, D. &amp; Robinson, P.N. Walking the </a:t>
            </a:r>
            <a:r>
              <a:rPr lang="en-US" sz="1100" dirty="0" err="1"/>
              <a:t>interactome</a:t>
            </a:r>
            <a:r>
              <a:rPr lang="en-US" sz="1100" dirty="0"/>
              <a:t> for prioritization of candidate disease genes. </a:t>
            </a:r>
            <a:r>
              <a:rPr lang="en-US" sz="1100" i="1" dirty="0"/>
              <a:t>The American Journal of Human Genetics</a:t>
            </a:r>
            <a:r>
              <a:rPr lang="en-US" sz="1100" dirty="0"/>
              <a:t> </a:t>
            </a:r>
            <a:r>
              <a:rPr lang="en-US" sz="1100" b="1" dirty="0"/>
              <a:t>82</a:t>
            </a:r>
            <a:r>
              <a:rPr lang="en-US" sz="1100" dirty="0"/>
              <a:t>, 949–958 (2008)</a:t>
            </a:r>
            <a:r>
              <a:rPr lang="en-US" sz="1100" dirty="0" smtClean="0"/>
              <a:t>.</a:t>
            </a:r>
            <a:endParaRPr lang="en-US" sz="1100" dirty="0"/>
          </a:p>
        </p:txBody>
      </p:sp>
    </p:spTree>
    <p:extLst>
      <p:ext uri="{BB962C8B-B14F-4D97-AF65-F5344CB8AC3E}">
        <p14:creationId xmlns:p14="http://schemas.microsoft.com/office/powerpoint/2010/main" val="138415673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Contributions</a:t>
            </a:r>
            <a:endParaRPr lang="en-US" dirty="0"/>
          </a:p>
        </p:txBody>
      </p:sp>
      <p:sp>
        <p:nvSpPr>
          <p:cNvPr id="3" name="Content Placeholder 2"/>
          <p:cNvSpPr>
            <a:spLocks noGrp="1"/>
          </p:cNvSpPr>
          <p:nvPr>
            <p:ph idx="1"/>
          </p:nvPr>
        </p:nvSpPr>
        <p:spPr>
          <a:xfrm>
            <a:off x="457200" y="1516761"/>
            <a:ext cx="8229600" cy="5473345"/>
          </a:xfrm>
        </p:spPr>
        <p:txBody>
          <a:bodyPr>
            <a:normAutofit fontScale="70000" lnSpcReduction="20000"/>
          </a:bodyPr>
          <a:lstStyle/>
          <a:p>
            <a:r>
              <a:rPr lang="en-US" dirty="0" smtClean="0"/>
              <a:t>Define a new type of comprehensive genomic network that represents the most complete picture of molecular interaction in human cells as currently possible</a:t>
            </a:r>
          </a:p>
          <a:p>
            <a:pPr lvl="1"/>
            <a:r>
              <a:rPr lang="en-US" dirty="0" smtClean="0"/>
              <a:t>Cancer Disruption Network (CDN)</a:t>
            </a:r>
          </a:p>
          <a:p>
            <a:r>
              <a:rPr lang="en-US" dirty="0" smtClean="0"/>
              <a:t>Find CDN </a:t>
            </a:r>
            <a:r>
              <a:rPr lang="en-US" dirty="0" err="1" smtClean="0"/>
              <a:t>subnetworks</a:t>
            </a:r>
            <a:r>
              <a:rPr lang="en-US" dirty="0" smtClean="0"/>
              <a:t> whose members exhibit cancer disruption</a:t>
            </a:r>
          </a:p>
          <a:p>
            <a:pPr lvl="1"/>
            <a:r>
              <a:rPr lang="en-US" dirty="0" err="1" smtClean="0"/>
              <a:t>Dysregulated</a:t>
            </a:r>
            <a:r>
              <a:rPr lang="en-US" dirty="0" smtClean="0"/>
              <a:t> </a:t>
            </a:r>
            <a:r>
              <a:rPr lang="en-US" dirty="0" err="1" smtClean="0"/>
              <a:t>Subnetwork</a:t>
            </a:r>
            <a:r>
              <a:rPr lang="en-US" dirty="0" smtClean="0"/>
              <a:t> Markers (DSMs)</a:t>
            </a:r>
          </a:p>
          <a:p>
            <a:r>
              <a:rPr lang="en-US" dirty="0" smtClean="0"/>
              <a:t>With CDNs and DSMs, pursue the following aims:</a:t>
            </a:r>
          </a:p>
          <a:p>
            <a:pPr marL="971550" lvl="1" indent="-514350">
              <a:buFont typeface="+mj-lt"/>
              <a:buAutoNum type="arabicParenR"/>
            </a:pPr>
            <a:r>
              <a:rPr lang="en-US" dirty="0"/>
              <a:t>Prioritize genes for investigation as targets for cancer </a:t>
            </a:r>
            <a:r>
              <a:rPr lang="en-US" dirty="0" smtClean="0"/>
              <a:t>therapy</a:t>
            </a:r>
          </a:p>
          <a:p>
            <a:pPr marL="971550" lvl="1" indent="-514350">
              <a:buFont typeface="+mj-lt"/>
              <a:buAutoNum type="arabicParenR"/>
            </a:pPr>
            <a:r>
              <a:rPr lang="en-US" dirty="0" smtClean="0"/>
              <a:t>Characterize </a:t>
            </a:r>
            <a:r>
              <a:rPr lang="en-US" dirty="0"/>
              <a:t>the similarities and differences of DSMs derived from multiple cancer </a:t>
            </a:r>
            <a:r>
              <a:rPr lang="en-US" dirty="0" smtClean="0"/>
              <a:t>types</a:t>
            </a:r>
          </a:p>
          <a:p>
            <a:pPr marL="971550" lvl="1" indent="-514350">
              <a:buFont typeface="+mj-lt"/>
              <a:buAutoNum type="arabicParenR"/>
            </a:pPr>
            <a:r>
              <a:rPr lang="en-US" dirty="0"/>
              <a:t>Determine the effectiveness of DSMs for accurately predicting the prognosis of cancer </a:t>
            </a:r>
            <a:r>
              <a:rPr lang="en-US" dirty="0" smtClean="0"/>
              <a:t>patients</a:t>
            </a:r>
          </a:p>
          <a:p>
            <a:pPr marL="971550" lvl="1" indent="-514350">
              <a:buFont typeface="+mj-lt"/>
              <a:buAutoNum type="arabicParenR"/>
            </a:pPr>
            <a:r>
              <a:rPr lang="en-US" dirty="0"/>
              <a:t>Find which transcription factors (TFs) may exert a cooperative influence on DSM genes’ </a:t>
            </a:r>
            <a:r>
              <a:rPr lang="en-US" dirty="0" smtClean="0"/>
              <a:t>expression</a:t>
            </a:r>
          </a:p>
          <a:p>
            <a:r>
              <a:rPr lang="en-US" dirty="0" smtClean="0"/>
              <a:t>Development of Computational Research Tools</a:t>
            </a:r>
          </a:p>
          <a:p>
            <a:r>
              <a:rPr lang="en-US" dirty="0"/>
              <a:t>Development of Network Data</a:t>
            </a:r>
          </a:p>
          <a:p>
            <a:pPr lvl="1"/>
            <a:r>
              <a:rPr lang="en-US" dirty="0"/>
              <a:t>CDNs constructed for various cancers studied will be useful for future research</a:t>
            </a:r>
          </a:p>
        </p:txBody>
      </p:sp>
      <p:sp>
        <p:nvSpPr>
          <p:cNvPr id="4" name="Slide Number Placeholder 3"/>
          <p:cNvSpPr>
            <a:spLocks noGrp="1"/>
          </p:cNvSpPr>
          <p:nvPr>
            <p:ph type="sldNum" sz="quarter" idx="12"/>
          </p:nvPr>
        </p:nvSpPr>
        <p:spPr/>
        <p:txBody>
          <a:bodyPr/>
          <a:lstStyle/>
          <a:p>
            <a:fld id="{D1B22A0D-2201-1E4A-8A8C-6F47FCFED8CF}" type="slidenum">
              <a:rPr lang="en-US" smtClean="0"/>
              <a:t>8</a:t>
            </a:fld>
            <a:endParaRPr lang="en-US"/>
          </a:p>
        </p:txBody>
      </p:sp>
    </p:spTree>
    <p:extLst>
      <p:ext uri="{BB962C8B-B14F-4D97-AF65-F5344CB8AC3E}">
        <p14:creationId xmlns:p14="http://schemas.microsoft.com/office/powerpoint/2010/main" val="326915501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28065</TotalTime>
  <Words>9861</Words>
  <Application>Microsoft Macintosh PowerPoint</Application>
  <PresentationFormat>On-screen Show (4:3)</PresentationFormat>
  <Paragraphs>541</Paragraphs>
  <Slides>40</Slides>
  <Notes>34</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A Network Biology Approach to Cancer: Cancer Disruption Networks and Dysregulated Subnetwork Markers </vt:lpstr>
      <vt:lpstr>Outline</vt:lpstr>
      <vt:lpstr>Outline</vt:lpstr>
      <vt:lpstr>Studying Cancer</vt:lpstr>
      <vt:lpstr>Gene Interaction Networks</vt:lpstr>
      <vt:lpstr>Types of Gene Interaction Networks</vt:lpstr>
      <vt:lpstr>Types of Gene Interaction Networks</vt:lpstr>
      <vt:lpstr>Exploring Networks for Disease-associated Genes</vt:lpstr>
      <vt:lpstr>Summary of Contributions</vt:lpstr>
      <vt:lpstr>Outline</vt:lpstr>
      <vt:lpstr>Cancer Disruption Networks (CDNs)</vt:lpstr>
      <vt:lpstr>Cancer mutation and expression data</vt:lpstr>
      <vt:lpstr>Driver vs. passenger mutations</vt:lpstr>
      <vt:lpstr>CDN Example</vt:lpstr>
      <vt:lpstr>Subtype clustering</vt:lpstr>
      <vt:lpstr>Subtype clustering: features used</vt:lpstr>
      <vt:lpstr>Outline</vt:lpstr>
      <vt:lpstr>Dysregulated Subnetwork Markers (DSMs)</vt:lpstr>
      <vt:lpstr>DSM Expansion Algorithm</vt:lpstr>
      <vt:lpstr>Outline</vt:lpstr>
      <vt:lpstr>Research Aim #1: Prioritizing Genes</vt:lpstr>
      <vt:lpstr>Outline</vt:lpstr>
      <vt:lpstr>Research Aim #2:  Comparing Multiple Cancer Types</vt:lpstr>
      <vt:lpstr>Outline</vt:lpstr>
      <vt:lpstr>Research Aim #3: Prognosis Prediction</vt:lpstr>
      <vt:lpstr>Outline</vt:lpstr>
      <vt:lpstr>Research Aim #4: Cooperative TF Influence</vt:lpstr>
      <vt:lpstr>Outline</vt:lpstr>
      <vt:lpstr>Development of Computational Research Tools</vt:lpstr>
      <vt:lpstr>Outline</vt:lpstr>
      <vt:lpstr>Future Work</vt:lpstr>
      <vt:lpstr>Outline</vt:lpstr>
      <vt:lpstr>Summary of Contributions</vt:lpstr>
      <vt:lpstr>References (1)</vt:lpstr>
      <vt:lpstr>References (2)</vt:lpstr>
      <vt:lpstr>References (3)</vt:lpstr>
      <vt:lpstr>References (4)</vt:lpstr>
      <vt:lpstr>References (5)</vt:lpstr>
      <vt:lpstr>References (6)</vt:lpstr>
      <vt:lpstr>The End</vt:lpstr>
    </vt:vector>
  </TitlesOfParts>
  <Company>The Lochovskys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Network Perspective of Genes Disrupted in Human Cancer </dc:title>
  <dc:creator>Lucas Lochovsky</dc:creator>
  <cp:lastModifiedBy>Lucas Lochovsky</cp:lastModifiedBy>
  <cp:revision>956</cp:revision>
  <dcterms:created xsi:type="dcterms:W3CDTF">2011-06-16T16:02:36Z</dcterms:created>
  <dcterms:modified xsi:type="dcterms:W3CDTF">2011-09-14T17:39:44Z</dcterms:modified>
</cp:coreProperties>
</file>