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5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7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7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4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9CD3-C27E-084F-9B75-4108854E4F45}" type="datetimeFigureOut">
              <a:rPr lang="en-US" smtClean="0"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F4D7-77F6-6F4B-AA3A-FAC39675E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BN Analysis of ENCODE Nets and </a:t>
            </a:r>
            <a:r>
              <a:rPr lang="en-US" dirty="0" err="1" smtClean="0">
                <a:solidFill>
                  <a:srgbClr val="0000FF"/>
                </a:solidFill>
              </a:rPr>
              <a:t>ncRNA</a:t>
            </a:r>
            <a:r>
              <a:rPr lang="en-US" dirty="0" smtClean="0">
                <a:solidFill>
                  <a:srgbClr val="0000FF"/>
                </a:solidFill>
              </a:rPr>
              <a:t> Net Figures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Sep 14, 2011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2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Conclusions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 Bayesian Network learning can be used to identify conditional associations (if meaningful)</a:t>
            </a:r>
          </a:p>
          <a:p>
            <a:r>
              <a:rPr lang="en-US" dirty="0" smtClean="0"/>
              <a:t>BN can be trained discriminatively to find differential conditional associations</a:t>
            </a:r>
          </a:p>
          <a:p>
            <a:r>
              <a:rPr lang="en-US" dirty="0" smtClean="0"/>
              <a:t>Easy to implement, easy to interpret</a:t>
            </a:r>
          </a:p>
          <a:p>
            <a:r>
              <a:rPr lang="en-US" dirty="0" smtClean="0"/>
              <a:t>BN can be used to find expression-specific regulatory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RNALevel_tif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221" y="723644"/>
            <a:ext cx="10745007" cy="51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RNALevel_tif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078" y="547262"/>
            <a:ext cx="10394300" cy="57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FncRNACoding_OutDegreePlot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74" y="-529184"/>
            <a:ext cx="14126802" cy="79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Conditional Association (not interesting)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promoter regions that are targeted by a Gene of interest, for example, GATA1</a:t>
            </a:r>
          </a:p>
          <a:p>
            <a:r>
              <a:rPr lang="en-US" dirty="0" smtClean="0"/>
              <a:t>Get the binding profile data of all the other TFs on these gene promoters targeted by GATA1</a:t>
            </a:r>
          </a:p>
          <a:p>
            <a:r>
              <a:rPr lang="en-US" dirty="0" smtClean="0"/>
              <a:t>Build Bayesian Networks to find significant binding dependencies between different TFs, that is, associations between TFs conditional on GATA1’s binding (weird, huh?)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0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[ SP1 CCNT2] -&gt; MYC -&gt; [MAX E2F1]</a:t>
            </a:r>
          </a:p>
          <a:p>
            <a:r>
              <a:rPr lang="en-US" dirty="0"/>
              <a:t> </a:t>
            </a:r>
            <a:r>
              <a:rPr lang="en-US" dirty="0" smtClean="0"/>
              <a:t>RAD21 -&gt; CTCF -&gt; CTCFL</a:t>
            </a:r>
          </a:p>
          <a:p>
            <a:r>
              <a:rPr lang="en-US" dirty="0"/>
              <a:t> </a:t>
            </a:r>
            <a:r>
              <a:rPr lang="en-US" dirty="0" smtClean="0"/>
              <a:t>SMC3 -&gt; RAD21 -&gt; [CTCF </a:t>
            </a:r>
            <a:r>
              <a:rPr lang="fr-FR" dirty="0" smtClean="0"/>
              <a:t> NFE2 SMARCB1]</a:t>
            </a:r>
          </a:p>
          <a:p>
            <a:r>
              <a:rPr lang="en-US" dirty="0" smtClean="0"/>
              <a:t>[NR2C2  POU2F2  SMARCC1] -&gt; TBP -&gt;</a:t>
            </a:r>
          </a:p>
          <a:p>
            <a:pPr marL="0" indent="0">
              <a:buNone/>
            </a:pPr>
            <a:r>
              <a:rPr lang="en-US" dirty="0" smtClean="0"/>
              <a:t>    [GTF2B HEY1  JUN   POLR3A]</a:t>
            </a:r>
          </a:p>
          <a:p>
            <a:r>
              <a:rPr lang="en-US" dirty="0" smtClean="0"/>
              <a:t>[FOSL1 TAL1  TRIM28] -&gt; GATA2 -&gt; BATF</a:t>
            </a:r>
          </a:p>
          <a:p>
            <a:pPr marL="0" indent="0">
              <a:buNone/>
            </a:pPr>
            <a:r>
              <a:rPr lang="en-US" dirty="0" smtClean="0"/>
              <a:t>    [BCLAF1 SMARCB1] -&gt; TAL1-&gt;CCNT2</a:t>
            </a:r>
          </a:p>
          <a:p>
            <a:r>
              <a:rPr lang="en-US" dirty="0" smtClean="0"/>
              <a:t>[NRF1 SIN3A] -&gt; E2F4 -&gt; E2F6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0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4778" y="717201"/>
            <a:ext cx="50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Biclustering partner association strengths</a:t>
            </a:r>
          </a:p>
        </p:txBody>
      </p:sp>
      <p:pic>
        <p:nvPicPr>
          <p:cNvPr id="5" name="Picture 4" descr="Gata1_Clstrgr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8446" r="17273" b="14398"/>
          <a:stretch/>
        </p:blipFill>
        <p:spPr>
          <a:xfrm>
            <a:off x="328364" y="1297046"/>
            <a:ext cx="8784363" cy="5452031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077C80-8158-5F41-879C-3786E0A238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44" y="180455"/>
            <a:ext cx="776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“Consistent” </a:t>
            </a:r>
            <a:r>
              <a:rPr lang="en-US" sz="2400" b="1" dirty="0" err="1" smtClean="0">
                <a:latin typeface="Arial"/>
                <a:cs typeface="Arial"/>
              </a:rPr>
              <a:t>vs</a:t>
            </a:r>
            <a:r>
              <a:rPr lang="en-US" sz="2400" b="1" dirty="0" smtClean="0">
                <a:latin typeface="Arial"/>
                <a:cs typeface="Arial"/>
              </a:rPr>
              <a:t> “Opportunistic” Partners</a:t>
            </a:r>
          </a:p>
        </p:txBody>
      </p:sp>
      <p:pic>
        <p:nvPicPr>
          <p:cNvPr id="8" name="Picture 7" descr="Gata1_Clstrgr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21828" r="90758" b="25587"/>
          <a:stretch/>
        </p:blipFill>
        <p:spPr>
          <a:xfrm>
            <a:off x="-22610" y="1639574"/>
            <a:ext cx="380783" cy="41794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70921" y="1057226"/>
            <a:ext cx="6219711" cy="5691851"/>
            <a:chOff x="1770921" y="1057226"/>
            <a:chExt cx="6219711" cy="5691851"/>
          </a:xfrm>
        </p:grpSpPr>
        <p:sp>
          <p:nvSpPr>
            <p:cNvPr id="10" name="Frame 9"/>
            <p:cNvSpPr/>
            <p:nvPr/>
          </p:nvSpPr>
          <p:spPr>
            <a:xfrm>
              <a:off x="2642038" y="1346770"/>
              <a:ext cx="686004" cy="5402307"/>
            </a:xfrm>
            <a:prstGeom prst="frame">
              <a:avLst>
                <a:gd name="adj1" fmla="val 12655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770921" y="2439703"/>
              <a:ext cx="978577" cy="1187898"/>
            </a:xfrm>
            <a:prstGeom prst="frame">
              <a:avLst>
                <a:gd name="adj1" fmla="val 8601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5089399" y="2039554"/>
              <a:ext cx="1288574" cy="723114"/>
            </a:xfrm>
            <a:prstGeom prst="frame">
              <a:avLst>
                <a:gd name="adj1" fmla="val 11165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6581010" y="1497831"/>
              <a:ext cx="566397" cy="1141133"/>
            </a:xfrm>
            <a:prstGeom prst="frame">
              <a:avLst>
                <a:gd name="adj1" fmla="val 18826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5202115" y="1497831"/>
              <a:ext cx="424961" cy="3674888"/>
            </a:xfrm>
            <a:prstGeom prst="frame">
              <a:avLst>
                <a:gd name="adj1" fmla="val 19312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38509" y="1516373"/>
              <a:ext cx="852123" cy="923330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  <a:latin typeface="Arial Narrow"/>
                  <a:cs typeface="Arial Narrow"/>
                </a:rPr>
                <a:t>Ctcf</a:t>
              </a:r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, Rad21, Smc3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89995" y="4417941"/>
              <a:ext cx="686378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E2F4,</a:t>
              </a:r>
            </a:p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E2F6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91783" y="2793238"/>
              <a:ext cx="1169179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E2Fs, Pol2, TBP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70921" y="3648619"/>
              <a:ext cx="686378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Jun, </a:t>
              </a:r>
              <a:r>
                <a:rPr lang="en-US" b="1" dirty="0" err="1" smtClean="0">
                  <a:solidFill>
                    <a:srgbClr val="FFFF00"/>
                  </a:solidFill>
                  <a:latin typeface="Arial Narrow"/>
                  <a:cs typeface="Arial Narrow"/>
                </a:rPr>
                <a:t>Fos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3457827" y="1180103"/>
              <a:ext cx="745701" cy="5318657"/>
            </a:xfrm>
            <a:prstGeom prst="frame">
              <a:avLst>
                <a:gd name="adj1" fmla="val 11792"/>
              </a:avLst>
            </a:prstGeom>
            <a:solidFill>
              <a:srgbClr val="0000FF"/>
            </a:solidFill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03528" y="3310276"/>
              <a:ext cx="783900" cy="1754327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EGR1,Zbtb7,ETS1, </a:t>
              </a:r>
              <a:r>
                <a:rPr lang="en-US" b="1" dirty="0" err="1" smtClean="0">
                  <a:solidFill>
                    <a:srgbClr val="FFFF00"/>
                  </a:solidFill>
                  <a:latin typeface="Arial Narrow"/>
                  <a:cs typeface="Arial Narrow"/>
                </a:rPr>
                <a:t>Gabp</a:t>
              </a:r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, Pol2, Taf1, 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98849" y="1057226"/>
              <a:ext cx="686378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  <a:latin typeface="Arial Narrow"/>
                  <a:cs typeface="Arial Narrow"/>
                </a:rPr>
                <a:t>Myc</a:t>
              </a:r>
              <a:r>
                <a:rPr lang="en-US" b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, Max</a:t>
              </a:r>
              <a:endParaRPr lang="en-US" b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rot="16200000">
            <a:off x="372792" y="508718"/>
            <a:ext cx="1215881" cy="138499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Gata2, Pol24H8, TAL1, NRSF, Pol2B, HDAC, CCNT2, HMGN3</a:t>
            </a:r>
            <a:endParaRPr lang="en-US" sz="1400" b="1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301" y="454112"/>
            <a:ext cx="15574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  <a:latin typeface="Arial"/>
                <a:cs typeface="Arial"/>
              </a:rPr>
              <a:t>Focus TF: </a:t>
            </a:r>
            <a:r>
              <a:rPr lang="en-US" sz="1600" b="1" dirty="0" smtClean="0">
                <a:solidFill>
                  <a:srgbClr val="800000"/>
                </a:solidFill>
                <a:latin typeface="Arial"/>
                <a:cs typeface="Arial"/>
              </a:rPr>
              <a:t>Gata1 in K562</a:t>
            </a:r>
            <a:endParaRPr lang="en-US" sz="1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51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EGR1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[SMC3 ZEB1] -&gt; EGR1 -&gt; ZBTB7A</a:t>
            </a:r>
          </a:p>
          <a:p>
            <a:pPr marL="0" indent="0">
              <a:buNone/>
            </a:pPr>
            <a:r>
              <a:rPr lang="en-US" dirty="0" smtClean="0"/>
              <a:t>   [BRF1 HEY1  SMC3] -&gt; TAF1 -&gt; ESRRA</a:t>
            </a:r>
          </a:p>
          <a:p>
            <a:pPr marL="0" indent="0">
              <a:buNone/>
            </a:pPr>
            <a:r>
              <a:rPr lang="en-US" dirty="0" smtClean="0"/>
              <a:t>   [POU2F2  STAT1 ZBTB33] -&gt; ETS1 -&gt; CTBP2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1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Out-Degree Hubs in BN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POU2F2 -&gt; [ELK4  ETS1  KAT2A NFKB1 TAF7  TBP   USF2  ZNF263]</a:t>
            </a:r>
          </a:p>
          <a:p>
            <a:endParaRPr lang="en-US" dirty="0" smtClean="0"/>
          </a:p>
          <a:p>
            <a:r>
              <a:rPr lang="en-US" dirty="0" smtClean="0"/>
              <a:t>[HNF4G ZNF263] -&gt; HDAC2 -&gt; [BCL3  CTCFL FOSL1 HMGN3 NR3C1 SETDB1 SP1   STAT1  XRCC4 ]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0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351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BN Analysis of ENCODE Nets and ncRNA Net Figures</vt:lpstr>
      <vt:lpstr>PowerPoint Presentation</vt:lpstr>
      <vt:lpstr>PowerPoint Presentation</vt:lpstr>
      <vt:lpstr>PowerPoint Presentation</vt:lpstr>
      <vt:lpstr>Conditional Association (not interesting)</vt:lpstr>
      <vt:lpstr>Results</vt:lpstr>
      <vt:lpstr>PowerPoint Presentation</vt:lpstr>
      <vt:lpstr>EGR1 Module</vt:lpstr>
      <vt:lpstr>Out-Degree Hubs in BN</vt:lpstr>
      <vt:lpstr>Conclusions</vt:lpstr>
    </vt:vector>
  </TitlesOfParts>
  <Company>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 Analysis of ENCODE Nets and ncRNA Net Figures</dc:title>
  <dc:creator>Public-Min Min</dc:creator>
  <cp:lastModifiedBy>Public-Min Min</cp:lastModifiedBy>
  <cp:revision>9</cp:revision>
  <dcterms:created xsi:type="dcterms:W3CDTF">2011-09-14T23:36:24Z</dcterms:created>
  <dcterms:modified xsi:type="dcterms:W3CDTF">2011-09-15T01:09:55Z</dcterms:modified>
</cp:coreProperties>
</file>