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11" d="100"/>
          <a:sy n="111" d="100"/>
        </p:scale>
        <p:origin x="-8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7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ableStyles" Target="tableStyles.xml"/><Relationship Id="rId3" Type="http://schemas.openxmlformats.org/officeDocument/2006/relationships/slide" Target="slides/slide2.xml"/><Relationship Id="rId6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84AB-8419-1F4E-9E99-3436412968A3}" type="datetimeFigureOut">
              <a:rPr lang="en-US" smtClean="0"/>
              <a:t>9/14/11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642B6-EF97-5347-8687-7267F8FD75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84AB-8419-1F4E-9E99-3436412968A3}" type="datetimeFigureOut">
              <a:rPr lang="en-US" smtClean="0"/>
              <a:t>9/14/11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642B6-EF97-5347-8687-7267F8FD75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84AB-8419-1F4E-9E99-3436412968A3}" type="datetimeFigureOut">
              <a:rPr lang="en-US" smtClean="0"/>
              <a:t>9/14/11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642B6-EF97-5347-8687-7267F8FD75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84AB-8419-1F4E-9E99-3436412968A3}" type="datetimeFigureOut">
              <a:rPr lang="en-US" smtClean="0"/>
              <a:t>9/14/11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642B6-EF97-5347-8687-7267F8FD75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84AB-8419-1F4E-9E99-3436412968A3}" type="datetimeFigureOut">
              <a:rPr lang="en-US" smtClean="0"/>
              <a:t>9/14/11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642B6-EF97-5347-8687-7267F8FD75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84AB-8419-1F4E-9E99-3436412968A3}" type="datetimeFigureOut">
              <a:rPr lang="en-US" smtClean="0"/>
              <a:t>9/14/11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642B6-EF97-5347-8687-7267F8FD75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84AB-8419-1F4E-9E99-3436412968A3}" type="datetimeFigureOut">
              <a:rPr lang="en-US" smtClean="0"/>
              <a:t>9/14/11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642B6-EF97-5347-8687-7267F8FD75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84AB-8419-1F4E-9E99-3436412968A3}" type="datetimeFigureOut">
              <a:rPr lang="en-US" smtClean="0"/>
              <a:t>9/14/11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642B6-EF97-5347-8687-7267F8FD75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84AB-8419-1F4E-9E99-3436412968A3}" type="datetimeFigureOut">
              <a:rPr lang="en-US" smtClean="0"/>
              <a:t>9/14/11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642B6-EF97-5347-8687-7267F8FD75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84AB-8419-1F4E-9E99-3436412968A3}" type="datetimeFigureOut">
              <a:rPr lang="en-US" smtClean="0"/>
              <a:t>9/14/11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642B6-EF97-5347-8687-7267F8FD75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84AB-8419-1F4E-9E99-3436412968A3}" type="datetimeFigureOut">
              <a:rPr lang="en-US" smtClean="0"/>
              <a:t>9/14/11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642B6-EF97-5347-8687-7267F8FD75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E84AB-8419-1F4E-9E99-3436412968A3}" type="datetimeFigureOut">
              <a:rPr lang="en-US" smtClean="0"/>
              <a:t>9/14/11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642B6-EF97-5347-8687-7267F8FD75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09600" y="1397000"/>
          <a:ext cx="7620001" cy="307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3636"/>
                <a:gridCol w="1298864"/>
                <a:gridCol w="1384301"/>
                <a:gridCol w="1473200"/>
              </a:tblGrid>
              <a:tr h="370840">
                <a:tc>
                  <a:txBody>
                    <a:bodyPr/>
                    <a:lstStyle/>
                    <a:p>
                      <a:endParaRPr lang="en-US" sz="160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Helvetica"/>
                          <a:cs typeface="Helvetica"/>
                        </a:rPr>
                        <a:t>CEU</a:t>
                      </a:r>
                      <a:endParaRPr lang="en-US" sz="160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Helvetica"/>
                          <a:cs typeface="Helvetica"/>
                        </a:rPr>
                        <a:t>CHBJPT</a:t>
                      </a:r>
                      <a:endParaRPr lang="en-US" sz="160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Helvetica"/>
                          <a:cs typeface="Helvetica"/>
                        </a:rPr>
                        <a:t>YRI</a:t>
                      </a:r>
                      <a:endParaRPr lang="en-US" sz="160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Helvetica"/>
                          <a:cs typeface="Helvetica"/>
                        </a:rPr>
                        <a:t>Number of SNPs in target</a:t>
                      </a:r>
                      <a:endParaRPr lang="en-US" sz="160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27364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21575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38959</a:t>
                      </a:r>
                    </a:p>
                  </a:txBody>
                  <a:tcPr marL="0" marR="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Helvetica"/>
                          <a:cs typeface="Helvetica"/>
                        </a:rPr>
                        <a:t>Number of SNPs</a:t>
                      </a:r>
                      <a:r>
                        <a:rPr lang="en-US" sz="1600" baseline="0" dirty="0" smtClean="0">
                          <a:latin typeface="Helvetica"/>
                          <a:cs typeface="Helvetica"/>
                        </a:rPr>
                        <a:t> in target that have SNPs in corresponding positions in mature miRNA</a:t>
                      </a:r>
                      <a:endParaRPr lang="en-US" sz="160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Helvetica"/>
                          <a:cs typeface="Helvetica"/>
                        </a:rPr>
                        <a:t>41</a:t>
                      </a:r>
                      <a:endParaRPr lang="en-US" sz="1600" b="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Helvetica"/>
                          <a:cs typeface="Helvetica"/>
                        </a:rPr>
                        <a:t>40</a:t>
                      </a:r>
                      <a:endParaRPr lang="en-US" sz="1600" b="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Helvetica"/>
                          <a:cs typeface="Helvetica"/>
                        </a:rPr>
                        <a:t>139</a:t>
                      </a:r>
                      <a:endParaRPr lang="en-US" sz="1600" b="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Helvetica"/>
                          <a:cs typeface="Helvetica"/>
                        </a:rPr>
                        <a:t>SNP</a:t>
                      </a:r>
                      <a:r>
                        <a:rPr lang="en-US" sz="1600" baseline="0" dirty="0" smtClean="0">
                          <a:latin typeface="Helvetica"/>
                          <a:cs typeface="Helvetica"/>
                        </a:rPr>
                        <a:t> pairs</a:t>
                      </a:r>
                      <a:r>
                        <a:rPr lang="en-US" sz="1600" dirty="0" smtClean="0">
                          <a:latin typeface="Helvetica"/>
                          <a:cs typeface="Helvetica"/>
                        </a:rPr>
                        <a:t> that</a:t>
                      </a:r>
                      <a:r>
                        <a:rPr lang="en-US" sz="1600" baseline="0" dirty="0" smtClean="0">
                          <a:latin typeface="Helvetica"/>
                          <a:cs typeface="Helvetica"/>
                        </a:rPr>
                        <a:t> compensate between miRNA and targets</a:t>
                      </a:r>
                      <a:endParaRPr lang="en-US" sz="160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Helvetica"/>
                          <a:cs typeface="Helvetica"/>
                        </a:rPr>
                        <a:t>7</a:t>
                      </a:r>
                      <a:endParaRPr lang="en-US" sz="1600" b="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Helvetica"/>
                          <a:cs typeface="Helvetica"/>
                        </a:rPr>
                        <a:t>11</a:t>
                      </a:r>
                      <a:endParaRPr lang="en-US" sz="1600" b="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Helvetica"/>
                          <a:cs typeface="Helvetica"/>
                        </a:rPr>
                        <a:t>35</a:t>
                      </a:r>
                      <a:endParaRPr lang="en-US" sz="1600" b="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Helvetica"/>
                          <a:cs typeface="Helvetica"/>
                        </a:rPr>
                        <a:t>Average</a:t>
                      </a:r>
                      <a:r>
                        <a:rPr lang="en-US" sz="1600" baseline="0" dirty="0" smtClean="0">
                          <a:latin typeface="Helvetica"/>
                          <a:cs typeface="Helvetica"/>
                        </a:rPr>
                        <a:t> SNP DAF in target</a:t>
                      </a:r>
                      <a:endParaRPr lang="en-US" sz="160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Helvetica"/>
                          <a:cs typeface="Helvetica"/>
                        </a:rPr>
                        <a:t>0.101</a:t>
                      </a:r>
                      <a:endParaRPr lang="en-US" sz="1600" b="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Helvetica"/>
                          <a:cs typeface="Helvetica"/>
                        </a:rPr>
                        <a:t>0.132</a:t>
                      </a:r>
                      <a:endParaRPr lang="en-US" sz="1600" b="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Helvetica"/>
                          <a:cs typeface="Helvetica"/>
                        </a:rPr>
                        <a:t>0.165</a:t>
                      </a:r>
                      <a:endParaRPr lang="en-US" sz="1600" b="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Helvetica"/>
                          <a:cs typeface="Helvetica"/>
                        </a:rPr>
                        <a:t>Background</a:t>
                      </a:r>
                      <a:r>
                        <a:rPr lang="en-US" sz="1600" baseline="0" dirty="0" smtClean="0">
                          <a:latin typeface="Helvetica"/>
                          <a:cs typeface="Helvetica"/>
                        </a:rPr>
                        <a:t> average DAF (3’UTR)</a:t>
                      </a:r>
                      <a:endParaRPr lang="en-US" sz="160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Helvetica"/>
                          <a:cs typeface="Helvetica"/>
                        </a:rPr>
                        <a:t>0.249</a:t>
                      </a:r>
                      <a:endParaRPr lang="en-US" sz="1600" b="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Helvetica"/>
                          <a:cs typeface="Helvetica"/>
                        </a:rPr>
                        <a:t>0.299</a:t>
                      </a:r>
                      <a:endParaRPr lang="en-US" sz="1600" b="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Helvetica"/>
                          <a:cs typeface="Helvetica"/>
                        </a:rPr>
                        <a:t>0.195</a:t>
                      </a:r>
                      <a:endParaRPr lang="en-US" sz="1600" b="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Helvetica"/>
                          <a:cs typeface="Helvetica"/>
                        </a:rPr>
                        <a:t>Average SNP DAF in mature miRNA</a:t>
                      </a:r>
                      <a:endParaRPr lang="en-US" sz="160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Helvetica"/>
                          <a:cs typeface="Helvetica"/>
                        </a:rPr>
                        <a:t>0.277</a:t>
                      </a:r>
                      <a:endParaRPr lang="en-US" sz="1600" b="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Helvetica"/>
                          <a:cs typeface="Helvetica"/>
                        </a:rPr>
                        <a:t>0.144</a:t>
                      </a:r>
                      <a:endParaRPr lang="en-US" sz="1600" b="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Helvetica"/>
                          <a:cs typeface="Helvetica"/>
                        </a:rPr>
                        <a:t>0.235</a:t>
                      </a:r>
                      <a:endParaRPr lang="en-US" sz="1600" b="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85800" y="2353733"/>
          <a:ext cx="7772400" cy="1913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</a:tblGrid>
              <a:tr h="956733">
                <a:tc>
                  <a:txBody>
                    <a:bodyPr/>
                    <a:lstStyle/>
                    <a:p>
                      <a:endParaRPr lang="en-US" sz="160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latin typeface="Helvetica"/>
                          <a:cs typeface="Helvetica"/>
                        </a:rPr>
                        <a:t>0_0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latin typeface="Helvetica"/>
                          <a:cs typeface="Helvetica"/>
                        </a:rPr>
                        <a:t>0_1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latin typeface="Helvetica"/>
                          <a:cs typeface="Helvetica"/>
                        </a:rPr>
                        <a:t>0_2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latin typeface="Helvetica"/>
                          <a:cs typeface="Helvetica"/>
                        </a:rPr>
                        <a:t>1_0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latin typeface="Helvetica"/>
                          <a:cs typeface="Helvetica"/>
                        </a:rPr>
                        <a:t>1_1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latin typeface="Helvetica"/>
                          <a:cs typeface="Helvetica"/>
                        </a:rPr>
                        <a:t>1_2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latin typeface="Helvetica"/>
                          <a:cs typeface="Helvetica"/>
                        </a:rPr>
                        <a:t>2_0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latin typeface="Helvetica"/>
                          <a:cs typeface="Helvetica"/>
                        </a:rPr>
                        <a:t>2_1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latin typeface="Helvetica"/>
                          <a:cs typeface="Helvetica"/>
                        </a:rPr>
                        <a:t>2_2</a:t>
                      </a:r>
                    </a:p>
                  </a:txBody>
                  <a:tcPr marL="0" marR="0" marT="0" marB="0" anchor="ctr" anchorCtr="1"/>
                </a:tc>
              </a:tr>
              <a:tr h="95673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Helvetica"/>
                          <a:cs typeface="Helvetica"/>
                        </a:rPr>
                        <a:t>matches</a:t>
                      </a:r>
                      <a:endParaRPr lang="en-US" sz="160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Helvetica"/>
                          <a:cs typeface="Helvetica"/>
                        </a:rPr>
                        <a:t>v</a:t>
                      </a:r>
                      <a:endParaRPr lang="en-US" sz="160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US" sz="160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US" sz="160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US" sz="160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Helvetica"/>
                          <a:cs typeface="Helvetica"/>
                        </a:rPr>
                        <a:t>v</a:t>
                      </a:r>
                      <a:endParaRPr lang="en-US" sz="160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Helvetica"/>
                          <a:cs typeface="Helvetica"/>
                        </a:rPr>
                        <a:t>v</a:t>
                      </a:r>
                      <a:endParaRPr lang="en-US" sz="160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endParaRPr lang="en-US" sz="160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Helvetica"/>
                          <a:cs typeface="Helvetica"/>
                        </a:rPr>
                        <a:t>v</a:t>
                      </a:r>
                      <a:endParaRPr lang="en-US" sz="160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Helvetica"/>
                          <a:cs typeface="Helvetica"/>
                        </a:rPr>
                        <a:t>v</a:t>
                      </a:r>
                      <a:endParaRPr lang="en-US" sz="1600" dirty="0">
                        <a:latin typeface="Helvetica"/>
                        <a:cs typeface="Helvetica"/>
                      </a:endParaRPr>
                    </a:p>
                  </a:txBody>
                  <a:tcPr marL="0" marR="0" marT="0" marB="0" anchor="ctr" anchorCtr="1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14400" y="990600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Possible genotype combinations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305798" cy="3708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838200"/>
                <a:gridCol w="699759"/>
                <a:gridCol w="748041"/>
                <a:gridCol w="685800"/>
                <a:gridCol w="762000"/>
                <a:gridCol w="714658"/>
                <a:gridCol w="811935"/>
                <a:gridCol w="811935"/>
                <a:gridCol w="811935"/>
                <a:gridCol w="811935"/>
              </a:tblGrid>
              <a:tr h="12361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CEU</a:t>
                      </a:r>
                    </a:p>
                    <a:p>
                      <a:pPr algn="l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target</a:t>
                      </a:r>
                      <a:endParaRPr lang="en-US" sz="16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CHBJPT</a:t>
                      </a:r>
                      <a:endParaRPr lang="en-US" sz="1600" b="0" i="0" u="none" strike="noStrike" dirty="0" smtClean="0">
                        <a:latin typeface="Helvetica"/>
                        <a:cs typeface="Helvetica"/>
                      </a:endParaRPr>
                    </a:p>
                    <a:p>
                      <a:pPr algn="l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target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YRI</a:t>
                      </a:r>
                      <a:endParaRPr lang="en-US" sz="1600" b="0" i="0" u="none" strike="noStrike" dirty="0" smtClean="0">
                        <a:latin typeface="Helvetica"/>
                        <a:cs typeface="Helvetica"/>
                      </a:endParaRPr>
                    </a:p>
                    <a:p>
                      <a:pPr algn="l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target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CEU</a:t>
                      </a:r>
                      <a:r>
                        <a:rPr lang="en-US" sz="16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mature miRNA</a:t>
                      </a:r>
                      <a:endParaRPr lang="en-US" sz="16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CHBJPT</a:t>
                      </a:r>
                    </a:p>
                    <a:p>
                      <a:pPr algn="l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mature miRNA</a:t>
                      </a:r>
                      <a:endParaRPr lang="en-US" sz="16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YRI</a:t>
                      </a:r>
                    </a:p>
                    <a:p>
                      <a:pPr algn="l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mature miRNA</a:t>
                      </a:r>
                      <a:endParaRPr lang="en-US" sz="16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latin typeface="Helvetica"/>
                          <a:cs typeface="Helvetica"/>
                        </a:rPr>
                        <a:t>E(Matches</a:t>
                      </a:r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)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Helvetica"/>
                          <a:cs typeface="Helvetica"/>
                        </a:rPr>
                        <a:t>E(</a:t>
                      </a:r>
                      <a:r>
                        <a:rPr lang="en-US" sz="1600" b="0" i="0" u="none" strike="noStrike" smtClean="0">
                          <a:latin typeface="Helvetica"/>
                          <a:cs typeface="Helvetica"/>
                        </a:rPr>
                        <a:t>Unmatched)</a:t>
                      </a:r>
                      <a:endParaRPr lang="en-US" sz="1600" b="0" i="0" u="none" strike="noStrike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Matches</a:t>
                      </a:r>
                      <a:endParaRPr lang="en-US" sz="16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Unmatched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P-value</a:t>
                      </a:r>
                      <a:endParaRPr lang="en-US" sz="16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4944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101</a:t>
                      </a:r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/120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58</a:t>
                      </a:r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/120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84</a:t>
                      </a:r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/118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Helvetica"/>
                          <a:cs typeface="Helvetica"/>
                        </a:rPr>
                        <a:t>None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Helvetica"/>
                          <a:cs typeface="Helvetica"/>
                        </a:rPr>
                        <a:t>None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2</a:t>
                      </a:r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/118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Helvetica"/>
                          <a:cs typeface="Helvetica"/>
                        </a:rPr>
                        <a:t>7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52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33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Helvetica"/>
                          <a:cs typeface="Helvetica"/>
                        </a:rPr>
                        <a:t>26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3E</a:t>
                      </a:r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-26</a:t>
                      </a:r>
                    </a:p>
                  </a:txBody>
                  <a:tcPr marL="12700" marR="12700" marT="0" marB="0" anchor="ctr" anchorCtr="1"/>
                </a:tc>
              </a:tr>
              <a:tr h="4944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None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Helvetica"/>
                          <a:cs typeface="Helvetica"/>
                        </a:rPr>
                        <a:t>None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1</a:t>
                      </a:r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/118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113</a:t>
                      </a:r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/120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None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99</a:t>
                      </a:r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/118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Helvetica"/>
                          <a:cs typeface="Helvetica"/>
                        </a:rPr>
                        <a:t>2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57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40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Helvetica"/>
                          <a:cs typeface="Helvetica"/>
                        </a:rPr>
                        <a:t>19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2E</a:t>
                      </a:r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-129</a:t>
                      </a:r>
                    </a:p>
                  </a:txBody>
                  <a:tcPr marL="12700" marR="12700" marT="0" marB="0" anchor="ctr" anchorCtr="1"/>
                </a:tc>
              </a:tr>
              <a:tr h="4944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27</a:t>
                      </a:r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/120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9</a:t>
                      </a:r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/120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8</a:t>
                      </a:r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/118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Helvetica"/>
                          <a:cs typeface="Helvetica"/>
                        </a:rPr>
                        <a:t>None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Helvetica"/>
                          <a:cs typeface="Helvetica"/>
                        </a:rPr>
                        <a:t>None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117</a:t>
                      </a:r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/118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Helvetica"/>
                          <a:cs typeface="Helvetica"/>
                        </a:rPr>
                        <a:t>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51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50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9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5E</a:t>
                      </a:r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-58</a:t>
                      </a:r>
                    </a:p>
                  </a:txBody>
                  <a:tcPr marL="12700" marR="12700" marT="0" marB="0" anchor="ctr" anchorCtr="1"/>
                </a:tc>
              </a:tr>
              <a:tr h="4944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89</a:t>
                      </a:r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/120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60</a:t>
                      </a:r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/120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83</a:t>
                      </a:r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/118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Helvetica"/>
                          <a:cs typeface="Helvetica"/>
                        </a:rPr>
                        <a:t>None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Helvetica"/>
                          <a:cs typeface="Helvetica"/>
                        </a:rPr>
                        <a:t>None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117</a:t>
                      </a:r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/118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Helvetica"/>
                          <a:cs typeface="Helvetica"/>
                        </a:rPr>
                        <a:t>54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Helvetica"/>
                          <a:cs typeface="Helvetica"/>
                        </a:rPr>
                        <a:t>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Helvetica"/>
                          <a:cs typeface="Helvetica"/>
                        </a:rPr>
                        <a:t>29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30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2E</a:t>
                      </a:r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-28</a:t>
                      </a:r>
                    </a:p>
                  </a:txBody>
                  <a:tcPr marL="12700" marR="12700" marT="0" marB="0" anchor="ctr" anchorCtr="1"/>
                </a:tc>
              </a:tr>
              <a:tr h="4944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None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Helvetica"/>
                          <a:cs typeface="Helvetica"/>
                        </a:rPr>
                        <a:t>None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12</a:t>
                      </a:r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/118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Helvetica"/>
                          <a:cs typeface="Helvetica"/>
                        </a:rPr>
                        <a:t>None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Helvetica"/>
                          <a:cs typeface="Helvetica"/>
                        </a:rPr>
                        <a:t>None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117</a:t>
                      </a:r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/118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Helvetica"/>
                          <a:cs typeface="Helvetica"/>
                        </a:rPr>
                        <a:t>11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Helvetica"/>
                          <a:cs typeface="Helvetica"/>
                        </a:rPr>
                        <a:t>48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Helvetica"/>
                          <a:cs typeface="Helvetica"/>
                        </a:rPr>
                        <a:t>48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11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latin typeface="Helvetica"/>
                          <a:cs typeface="Helvetica"/>
                        </a:rPr>
                        <a:t>8E</a:t>
                      </a:r>
                      <a:r>
                        <a:rPr lang="en-US" sz="1600" b="0" i="0" u="none" strike="noStrike" dirty="0">
                          <a:latin typeface="Helvetica"/>
                          <a:cs typeface="Helvetica"/>
                        </a:rPr>
                        <a:t>-32</a:t>
                      </a:r>
                    </a:p>
                  </a:txBody>
                  <a:tcPr marL="12700" marR="12700" marT="0" marB="0" anchor="ctr" anchorCtr="1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212</Words>
  <Application>Microsoft Macintosh PowerPoint</Application>
  <PresentationFormat>On-screen Show (4:3)</PresentationFormat>
  <Paragraphs>114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Yale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Jasmine Mu</dc:creator>
  <cp:lastModifiedBy>Jasmine Mu</cp:lastModifiedBy>
  <cp:revision>16</cp:revision>
  <dcterms:created xsi:type="dcterms:W3CDTF">2011-09-14T12:49:15Z</dcterms:created>
  <dcterms:modified xsi:type="dcterms:W3CDTF">2011-09-14T13:55:31Z</dcterms:modified>
</cp:coreProperties>
</file>