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77" r:id="rId4"/>
    <p:sldId id="280" r:id="rId5"/>
    <p:sldId id="281" r:id="rId6"/>
    <p:sldId id="282" r:id="rId7"/>
    <p:sldId id="283" r:id="rId8"/>
    <p:sldId id="304" r:id="rId9"/>
    <p:sldId id="303" r:id="rId10"/>
    <p:sldId id="285" r:id="rId11"/>
    <p:sldId id="284" r:id="rId12"/>
    <p:sldId id="286" r:id="rId13"/>
    <p:sldId id="287" r:id="rId14"/>
    <p:sldId id="278" r:id="rId15"/>
    <p:sldId id="288" r:id="rId16"/>
    <p:sldId id="289" r:id="rId17"/>
    <p:sldId id="290" r:id="rId18"/>
    <p:sldId id="291" r:id="rId19"/>
    <p:sldId id="292" r:id="rId20"/>
    <p:sldId id="293" r:id="rId21"/>
    <p:sldId id="279" r:id="rId22"/>
    <p:sldId id="297" r:id="rId23"/>
    <p:sldId id="257" r:id="rId24"/>
    <p:sldId id="263" r:id="rId25"/>
    <p:sldId id="260" r:id="rId26"/>
    <p:sldId id="261" r:id="rId27"/>
    <p:sldId id="262" r:id="rId28"/>
    <p:sldId id="264" r:id="rId29"/>
    <p:sldId id="265" r:id="rId30"/>
    <p:sldId id="266" r:id="rId31"/>
    <p:sldId id="267" r:id="rId32"/>
    <p:sldId id="269" r:id="rId33"/>
    <p:sldId id="270" r:id="rId34"/>
    <p:sldId id="271" r:id="rId35"/>
    <p:sldId id="272" r:id="rId36"/>
    <p:sldId id="294" r:id="rId37"/>
    <p:sldId id="295" r:id="rId38"/>
    <p:sldId id="273" r:id="rId39"/>
    <p:sldId id="298" r:id="rId40"/>
    <p:sldId id="301" r:id="rId41"/>
    <p:sldId id="302" r:id="rId42"/>
    <p:sldId id="299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8695" autoAdjust="0"/>
  </p:normalViewPr>
  <p:slideViewPr>
    <p:cSldViewPr snapToGrid="0" snapToObjects="1">
      <p:cViewPr varScale="1">
        <p:scale>
          <a:sx n="135" d="100"/>
          <a:sy n="135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01584-F013-F743-9FDD-5FB9499AD355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1FFB-EDF6-7744-B2AC-9D5737CA2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 novo CNV; </a:t>
            </a:r>
            <a:r>
              <a:rPr lang="en-US" dirty="0" err="1" smtClean="0"/>
              <a:t>iPS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fibroblast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Abyzov, Mike Wilson &amp; Mark Gerstein</a:t>
            </a:r>
          </a:p>
          <a:p>
            <a:r>
              <a:rPr lang="en-US" dirty="0" smtClean="0"/>
              <a:t>September 14,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chr20:14809001-14884000</a:t>
            </a:r>
            <a:br>
              <a:rPr lang="en-US" dirty="0" smtClean="0"/>
            </a:br>
            <a:r>
              <a:rPr lang="en-US" dirty="0" smtClean="0"/>
              <a:t>(deletion in i3; S1123 father)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8413"/>
            <a:ext cx="8229600" cy="477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910440" y="3414897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i3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chrX:64962001-65029000</a:t>
            </a:r>
            <a:br>
              <a:rPr lang="en-US" dirty="0" smtClean="0"/>
            </a:br>
            <a:r>
              <a:rPr lang="en-US" dirty="0" smtClean="0"/>
              <a:t>(duplication in i3;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9145"/>
            <a:ext cx="8229600" cy="4786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0440" y="3405490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i3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chrX:64963001-65028000</a:t>
            </a:r>
            <a:br>
              <a:rPr lang="en-US" dirty="0" smtClean="0"/>
            </a:br>
            <a:r>
              <a:rPr lang="en-US" dirty="0" smtClean="0"/>
              <a:t>(duplication in i4;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755"/>
            <a:ext cx="8229600" cy="4791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0440" y="3405490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i4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4 replica for S1123 father has two copies of X and 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1913"/>
            <a:ext cx="8229600" cy="4777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549" y="2055632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RD for 1-22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RD for X and 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S1123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6071" y="1600200"/>
          <a:ext cx="784578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54"/>
                <a:gridCol w="1053080"/>
                <a:gridCol w="589740"/>
                <a:gridCol w="611060"/>
                <a:gridCol w="588176"/>
                <a:gridCol w="20759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chr12:66253001-66325000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 PE, confident,</a:t>
                      </a:r>
                      <a:r>
                        <a:rPr lang="en-US" sz="1800" b="1" baseline="0" dirty="0" smtClean="0"/>
                        <a:t>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chr13:111112001-111126000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Confident,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chr7:133748001-133785000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4 PE, confident, dup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chr11:84329001-84540000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Confident,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chr20:15010001-15192000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 PE, confident,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chr4:10211001-10236000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Overlap</a:t>
                      </a:r>
                      <a:r>
                        <a:rPr lang="en-US" sz="1800" b="0" baseline="0" dirty="0" smtClean="0"/>
                        <a:t> DGV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chr4:130288001-130618000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 PE, confident, del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chr12:66253001-66325000</a:t>
            </a:r>
            <a:br>
              <a:rPr lang="en-US" dirty="0" smtClean="0"/>
            </a:br>
            <a:r>
              <a:rPr lang="en-US" dirty="0" smtClean="0"/>
              <a:t>(deletion in i2; S1123 mother)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4982"/>
            <a:ext cx="8229600" cy="4794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90971" y="3405490"/>
            <a:ext cx="3531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i2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chr13:111112001-111126000</a:t>
            </a:r>
            <a:br>
              <a:rPr lang="en-US" dirty="0" smtClean="0"/>
            </a:br>
            <a:r>
              <a:rPr lang="en-US" dirty="0" smtClean="0"/>
              <a:t>(deletion in i2; S1123 mother)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7377"/>
            <a:ext cx="8229600" cy="477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90971" y="3405490"/>
            <a:ext cx="3531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i2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chr7:133748001-133785000</a:t>
            </a:r>
            <a:br>
              <a:rPr lang="en-US" dirty="0" smtClean="0"/>
            </a:br>
            <a:r>
              <a:rPr lang="en-US" dirty="0" smtClean="0"/>
              <a:t>(duplication in i7; S1123 mother)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9686"/>
            <a:ext cx="8229600" cy="4791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990971" y="3358455"/>
            <a:ext cx="3531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i7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chr11:84329001-84540000</a:t>
            </a:r>
            <a:br>
              <a:rPr lang="en-US" dirty="0" smtClean="0"/>
            </a:br>
            <a:r>
              <a:rPr lang="en-US" dirty="0" smtClean="0"/>
              <a:t>(deletion in i7; S1123 mother)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168"/>
            <a:ext cx="8229600" cy="4767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990971" y="3358455"/>
            <a:ext cx="3531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i7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chr20:15010001-15192000</a:t>
            </a:r>
            <a:br>
              <a:rPr lang="en-US" dirty="0" smtClean="0"/>
            </a:br>
            <a:r>
              <a:rPr lang="en-US" dirty="0" smtClean="0"/>
              <a:t>(deletion in i7; S1123 mother)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0505"/>
            <a:ext cx="8229600" cy="4777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990971" y="3358455"/>
            <a:ext cx="3531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i7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and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3469" y="2013171"/>
            <a:ext cx="548640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9247" y="2013171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0358" y="3332873"/>
            <a:ext cx="548640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8" name="Elbow Connector 7"/>
          <p:cNvCxnSpPr>
            <a:stCxn id="4" idx="2"/>
            <a:endCxn id="5" idx="4"/>
          </p:cNvCxnSpPr>
          <p:nvPr/>
        </p:nvCxnSpPr>
        <p:spPr>
          <a:xfrm rot="16200000" flipH="1">
            <a:off x="2395678" y="1813922"/>
            <a:ext cx="1588" cy="1495778"/>
          </a:xfrm>
          <a:prstGeom prst="bentConnector3">
            <a:avLst>
              <a:gd name="adj1" fmla="val 143954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 rot="5400000" flipH="1" flipV="1">
            <a:off x="2142035" y="3057220"/>
            <a:ext cx="548296" cy="3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5695" y="1756290"/>
            <a:ext cx="75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S1123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468093" y="2014759"/>
            <a:ext cx="548640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63871" y="2014759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64665" y="3333668"/>
            <a:ext cx="548640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5" name="Elbow Connector 14"/>
          <p:cNvCxnSpPr>
            <a:stCxn id="12" idx="2"/>
            <a:endCxn id="13" idx="4"/>
          </p:cNvCxnSpPr>
          <p:nvPr/>
        </p:nvCxnSpPr>
        <p:spPr>
          <a:xfrm rot="16200000" flipH="1">
            <a:off x="6490302" y="1815510"/>
            <a:ext cx="1588" cy="1495778"/>
          </a:xfrm>
          <a:prstGeom prst="bentConnector3">
            <a:avLst>
              <a:gd name="adj1" fmla="val 143954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351446" y="2947032"/>
            <a:ext cx="321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9052" y="175787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03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468887" y="3333668"/>
            <a:ext cx="548640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Elbow Connector 19"/>
          <p:cNvCxnSpPr>
            <a:stCxn id="14" idx="0"/>
            <a:endCxn id="18" idx="0"/>
          </p:cNvCxnSpPr>
          <p:nvPr/>
        </p:nvCxnSpPr>
        <p:spPr>
          <a:xfrm rot="16200000" flipV="1">
            <a:off x="6491096" y="2585779"/>
            <a:ext cx="1588" cy="1495778"/>
          </a:xfrm>
          <a:prstGeom prst="bentConnector3">
            <a:avLst>
              <a:gd name="adj1" fmla="val 143954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1259" y="5098815"/>
            <a:ext cx="2518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– autism</a:t>
            </a:r>
          </a:p>
          <a:p>
            <a:r>
              <a:rPr lang="en-US" dirty="0" smtClean="0"/>
              <a:t>F – fibroblast sequencing</a:t>
            </a:r>
          </a:p>
          <a:p>
            <a:r>
              <a:rPr lang="en-US" dirty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iPSC</a:t>
            </a:r>
            <a:r>
              <a:rPr lang="en-US" dirty="0" smtClean="0"/>
              <a:t> sequencing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13305" y="2963541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25186" y="2965130"/>
            <a:ext cx="39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24392" y="164542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12511" y="164542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17887" y="1645427"/>
            <a:ext cx="44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94711" y="2965130"/>
            <a:ext cx="39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23819" y="1645427"/>
            <a:ext cx="44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Fiii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1862" y="5286963"/>
            <a:ext cx="281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with </a:t>
            </a:r>
            <a:r>
              <a:rPr lang="en-US" dirty="0" err="1" smtClean="0"/>
              <a:t>CNVnator</a:t>
            </a:r>
            <a:r>
              <a:rPr lang="en-US" dirty="0" smtClean="0"/>
              <a:t>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chr4:130288001-130618000</a:t>
            </a:r>
            <a:br>
              <a:rPr lang="en-US" dirty="0" smtClean="0"/>
            </a:br>
            <a:r>
              <a:rPr lang="en-US" dirty="0" smtClean="0"/>
              <a:t>(deletion in i11; S1123 mother)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7891"/>
            <a:ext cx="8229600" cy="4788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048679" y="3471339"/>
            <a:ext cx="36471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i11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 S1123 (affected)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31839" y="1600200"/>
          <a:ext cx="74558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92"/>
                <a:gridCol w="1160780"/>
                <a:gridCol w="589740"/>
                <a:gridCol w="611060"/>
                <a:gridCol w="588176"/>
                <a:gridCol w="16941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chr5:12811001-12821000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 PE, unsure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chr11:51327001-51367000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S1123-03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Overlap DGV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0386" y="4236815"/>
            <a:ext cx="505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i9 </a:t>
            </a:r>
            <a:r>
              <a:rPr lang="en-US" dirty="0" smtClean="0">
                <a:solidFill>
                  <a:srgbClr val="FF0000"/>
                </a:solidFill>
              </a:rPr>
              <a:t>seems to be derived from son in 03 family (03-03)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chr5:12811001-12821000</a:t>
            </a:r>
            <a:br>
              <a:rPr lang="en-US" dirty="0" smtClean="0"/>
            </a:br>
            <a:r>
              <a:rPr lang="en-US" dirty="0" smtClean="0"/>
              <a:t>(deletion in i1; S1123 son)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7891"/>
            <a:ext cx="8229600" cy="4804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48679" y="3471339"/>
            <a:ext cx="36471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i1   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 03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2944" y="1600200"/>
          <a:ext cx="7126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92"/>
                <a:gridCol w="831176"/>
                <a:gridCol w="589740"/>
                <a:gridCol w="611060"/>
                <a:gridCol w="588176"/>
                <a:gridCol w="16941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chr4:93228001-93258000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By chance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chr8:124671001-124704000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3.07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Confident, dup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chr22:38753001-38789000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2.83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SD, overlap DGV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chr8:124671001-124704000</a:t>
            </a:r>
            <a:br>
              <a:rPr lang="en-US" dirty="0" smtClean="0"/>
            </a:br>
            <a:r>
              <a:rPr lang="en-US" dirty="0" smtClean="0"/>
              <a:t>(duplication in i3; 03 father)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2425"/>
            <a:ext cx="8229600" cy="4767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30386" y="3264385"/>
            <a:ext cx="3010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3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03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31839" y="1600200"/>
          <a:ext cx="7126224" cy="30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92"/>
                <a:gridCol w="831176"/>
                <a:gridCol w="589740"/>
                <a:gridCol w="611060"/>
                <a:gridCol w="588176"/>
                <a:gridCol w="16941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chr1:162043001-162108000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2.88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By chance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chr10:42410001-42485000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i9</a:t>
                      </a:r>
                    </a:p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Close to 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centromere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chr12:37961001-38423000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AT rich and repeat rich,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overlap</a:t>
                      </a:r>
                      <a:r>
                        <a:rPr lang="en-US" sz="1800" baseline="0" dirty="0" smtClean="0"/>
                        <a:t> DGV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chr18:70516001-70543000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Confident,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chrX:141153001-141191000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Confident, del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chr18:70516001-70543000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deletion in i9; 03 mother)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5001"/>
            <a:ext cx="8229600" cy="4786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06071" y="3443118"/>
            <a:ext cx="3161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9   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chrX:141153001-141191000</a:t>
            </a:r>
            <a:br>
              <a:rPr lang="en-US" dirty="0" smtClean="0"/>
            </a:br>
            <a:r>
              <a:rPr lang="en-US" dirty="0" smtClean="0"/>
              <a:t>(deletion in i9; 03 mother)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0154"/>
            <a:ext cx="8229600" cy="4770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30386" y="3330234"/>
            <a:ext cx="3010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I9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03 (affected)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31839" y="1600200"/>
          <a:ext cx="7455828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92"/>
                <a:gridCol w="1160780"/>
                <a:gridCol w="589740"/>
                <a:gridCol w="611060"/>
                <a:gridCol w="588176"/>
                <a:gridCol w="16941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chr1:228720001-228744000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Repeat rich,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overlap</a:t>
                      </a:r>
                      <a:r>
                        <a:rPr lang="en-US" sz="1800" baseline="0" dirty="0" smtClean="0"/>
                        <a:t> DGV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chr14:76667001-76778000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 PE support,</a:t>
                      </a:r>
                    </a:p>
                    <a:p>
                      <a:pPr algn="r"/>
                      <a:r>
                        <a:rPr lang="en-US" sz="1800" b="1" dirty="0" smtClean="0"/>
                        <a:t>confident,</a:t>
                      </a:r>
                      <a:r>
                        <a:rPr lang="en-US" sz="1800" b="1" baseline="0" dirty="0" smtClean="0"/>
                        <a:t>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chr22:28832001-28879000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</a:t>
                      </a:r>
                      <a:r>
                        <a:rPr lang="en-US" sz="1800" b="1" baseline="0" dirty="0" smtClean="0"/>
                        <a:t> PE support,</a:t>
                      </a:r>
                      <a:endParaRPr lang="en-US" sz="1800" b="1" dirty="0" smtClean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confident,</a:t>
                      </a:r>
                      <a:r>
                        <a:rPr lang="en-US" sz="1800" b="1" baseline="0" dirty="0" smtClean="0"/>
                        <a:t> del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chr7:63042001-63218000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SD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chr11:84581001-84688000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6 PE support,</a:t>
                      </a:r>
                    </a:p>
                    <a:p>
                      <a:pPr algn="r"/>
                      <a:r>
                        <a:rPr lang="en-US" sz="1800" b="1" dirty="0" smtClean="0"/>
                        <a:t>confident, dup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chr14:19276001-19303000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SD, repeat rich,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overlap</a:t>
                      </a:r>
                      <a:r>
                        <a:rPr lang="en-US" sz="1800" baseline="0" dirty="0" smtClean="0"/>
                        <a:t> DGV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chr15:21286001-21324000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SD,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overlap</a:t>
                      </a:r>
                      <a:r>
                        <a:rPr lang="en-US" sz="1800" baseline="0" dirty="0" smtClean="0"/>
                        <a:t> DGV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chr14:76667001-76778000</a:t>
            </a:r>
            <a:br>
              <a:rPr lang="en-US" dirty="0" smtClean="0"/>
            </a:br>
            <a:r>
              <a:rPr lang="en-US" dirty="0" smtClean="0"/>
              <a:t>(deletion in i2; 03 affected son)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7" y="1646428"/>
            <a:ext cx="8229600" cy="4764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782998" y="3283199"/>
            <a:ext cx="3266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i2     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21455" y="2070671"/>
            <a:ext cx="8229600" cy="1143000"/>
          </a:xfrm>
        </p:spPr>
        <p:txBody>
          <a:bodyPr/>
          <a:lstStyle/>
          <a:p>
            <a:r>
              <a:rPr lang="en-US" dirty="0" smtClean="0"/>
              <a:t>Father S1123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5143" y="265364"/>
          <a:ext cx="7103923" cy="570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667"/>
                <a:gridCol w="859700"/>
                <a:gridCol w="589740"/>
                <a:gridCol w="611060"/>
                <a:gridCol w="588176"/>
                <a:gridCol w="22275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chr8:47224001-47408000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baseline="0" dirty="0" smtClean="0"/>
                        <a:t>In </a:t>
                      </a:r>
                      <a:r>
                        <a:rPr lang="en-US" sz="1400" b="0" baseline="0" dirty="0" err="1" smtClean="0"/>
                        <a:t>centromere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chr12:79858001-79888000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Repeat rich, overlap DGV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chr16:18437001-18513000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 PE, unsure, dup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chr16:30236001-30304000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unsure, dup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chr22:38755001-38789000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unsure, dup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chr3:175005001-175064000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 PE, confident, dup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chr5:168431001-168719000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6 PE, confident, dup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chr7:61560001-61660000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SD, repeat rich, close to gap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chr20:14809001-14884000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 PE, confident,</a:t>
                      </a:r>
                      <a:r>
                        <a:rPr lang="en-US" sz="1400" b="1" baseline="0" dirty="0" smtClean="0"/>
                        <a:t> del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chrX:64962001-65029000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 PE, confident, dup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chr8:46857001-47395000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Repeat</a:t>
                      </a:r>
                      <a:r>
                        <a:rPr lang="en-US" sz="1400" b="0" baseline="0" dirty="0" smtClean="0"/>
                        <a:t> rich, in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err="1" smtClean="0"/>
                        <a:t>centromere</a:t>
                      </a:r>
                      <a:r>
                        <a:rPr lang="en-US" sz="1400" b="0" baseline="0" dirty="0" smtClean="0"/>
                        <a:t>, overlap DGV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chr11:55017001-55042000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SD, repeat rich, overlap DGV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chrX:64963001-65028000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 PE, confident ,</a:t>
                      </a:r>
                      <a:r>
                        <a:rPr lang="en-US" sz="1400" b="1" baseline="0" dirty="0" smtClean="0"/>
                        <a:t> dup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chrY:6115001-6134000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S1123-01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SD, overlap DGV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922107" y="4321642"/>
            <a:ext cx="395111" cy="16346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8" idx="3"/>
          </p:cNvCxnSpPr>
          <p:nvPr/>
        </p:nvCxnSpPr>
        <p:spPr>
          <a:xfrm rot="10800000" flipV="1">
            <a:off x="4695296" y="5956327"/>
            <a:ext cx="470275" cy="4123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9386" y="618401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Diploid for X and 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chr22:28832001-28879000</a:t>
            </a:r>
            <a:br>
              <a:rPr lang="en-US" dirty="0" smtClean="0"/>
            </a:br>
            <a:r>
              <a:rPr lang="en-US" dirty="0" smtClean="0"/>
              <a:t>(deletion in i2; 03 affected son)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9031"/>
            <a:ext cx="8229600" cy="4770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20626" y="3283199"/>
            <a:ext cx="3266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i2     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chr11:84581001-84688000</a:t>
            </a:r>
            <a:br>
              <a:rPr lang="en-US" dirty="0" smtClean="0"/>
            </a:br>
            <a:r>
              <a:rPr lang="en-US" dirty="0" smtClean="0"/>
              <a:t>(duplication in i4; 03 affected son)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8328"/>
            <a:ext cx="8229600" cy="479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67661" y="3283199"/>
            <a:ext cx="3266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i2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03 (unaffected)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31839" y="1600200"/>
          <a:ext cx="712622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92"/>
                <a:gridCol w="831176"/>
                <a:gridCol w="589740"/>
                <a:gridCol w="611060"/>
                <a:gridCol w="588176"/>
                <a:gridCol w="16941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Person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iPSC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err="1" smtClean="0"/>
                        <a:t>i</a:t>
                      </a:r>
                      <a:r>
                        <a:rPr lang="en-US" sz="1800" baseline="0" dirty="0" smtClean="0"/>
                        <a:t> CN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chr3:143236001-143867000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2.06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2.83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 PE</a:t>
                      </a:r>
                      <a:r>
                        <a:rPr lang="en-US" sz="1800" b="1" baseline="0" dirty="0" smtClean="0"/>
                        <a:t> support, c</a:t>
                      </a:r>
                      <a:r>
                        <a:rPr lang="en-US" sz="1800" b="1" dirty="0" smtClean="0"/>
                        <a:t>onfident, dup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chr4:79028001-79080000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By chance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chr8:15540001-15615000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 PE support,</a:t>
                      </a:r>
                      <a:r>
                        <a:rPr lang="en-US" sz="1800" b="1" baseline="0" dirty="0" smtClean="0"/>
                        <a:t> c</a:t>
                      </a:r>
                      <a:r>
                        <a:rPr lang="en-US" sz="1800" b="1" dirty="0" smtClean="0"/>
                        <a:t>onfident, del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chr10:70514001-71136000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3.05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 PE support, confident, dup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chr10:74033001-74650000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3.17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confident, dup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chrY:6115001-6134000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03-04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2.94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2.15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/>
                        <a:t>Misgenotyping</a:t>
                      </a:r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chr3:143236001-143867000</a:t>
            </a:r>
            <a:br>
              <a:rPr lang="en-US" dirty="0" smtClean="0"/>
            </a:br>
            <a:r>
              <a:rPr lang="en-US" dirty="0" smtClean="0"/>
              <a:t>(duplication in i4; 03 unaffected son)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0834"/>
            <a:ext cx="8229600" cy="4763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914028" y="3217350"/>
            <a:ext cx="33778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6</a:t>
            </a:r>
            <a:r>
              <a:rPr lang="en-US" dirty="0" smtClean="0"/>
              <a:t>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chr10:70514001-71136000</a:t>
            </a:r>
            <a:br>
              <a:rPr lang="en-US" dirty="0" smtClean="0"/>
            </a:br>
            <a:r>
              <a:rPr lang="en-US" dirty="0" smtClean="0"/>
              <a:t>chr10:74033001-74650000</a:t>
            </a:r>
            <a:br>
              <a:rPr lang="en-US" dirty="0" smtClean="0"/>
            </a:br>
            <a:r>
              <a:rPr lang="en-US" dirty="0" smtClean="0"/>
              <a:t>(duplications in i4; 03 unaffected son)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0240"/>
            <a:ext cx="8229600" cy="4773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77068" y="3593630"/>
            <a:ext cx="3266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6</a:t>
            </a:r>
            <a:r>
              <a:rPr lang="en-US" dirty="0" smtClean="0"/>
              <a:t>     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chr8:15540001-15615000</a:t>
            </a:r>
            <a:br>
              <a:rPr lang="en-US" dirty="0" smtClean="0"/>
            </a:br>
            <a:r>
              <a:rPr lang="en-US" dirty="0" smtClean="0"/>
              <a:t>(deletion in i4; 03 unaffected son)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0716"/>
            <a:ext cx="8229600" cy="4760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936530" y="3358455"/>
            <a:ext cx="3422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6                                         Fibroblast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37681" y="132258"/>
          <a:ext cx="5124968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32"/>
                <a:gridCol w="702004"/>
                <a:gridCol w="429968"/>
                <a:gridCol w="446632"/>
                <a:gridCol w="433932"/>
                <a:gridCol w="1306900"/>
              </a:tblGrid>
              <a:tr h="229922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Region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Person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err="1" smtClean="0"/>
                        <a:t>iPSC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F CN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aseline="0" dirty="0" err="1" smtClean="0"/>
                        <a:t>i</a:t>
                      </a:r>
                      <a:r>
                        <a:rPr lang="en-US" sz="1050" baseline="0" dirty="0" smtClean="0"/>
                        <a:t> CN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Comments</a:t>
                      </a:r>
                      <a:endParaRPr lang="en-US" sz="105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chr16:18437001-18513000*,</a:t>
                      </a:r>
                      <a:r>
                        <a:rPr lang="en-US" sz="1050" baseline="30000" dirty="0" err="1" smtClean="0"/>
                        <a:t>o</a:t>
                      </a:r>
                      <a:endParaRPr lang="en-US" sz="1050" baseline="3000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2.8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4 PE, unsure, dup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chr16:30236001-30304000</a:t>
                      </a:r>
                      <a:r>
                        <a:rPr lang="en-US" sz="1050" baseline="30000" dirty="0" smtClean="0"/>
                        <a:t>o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2.3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2.8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Unsure, dup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chr22:38755001-38789000</a:t>
                      </a:r>
                      <a:r>
                        <a:rPr lang="en-US" sz="1050" baseline="30000" dirty="0" smtClean="0"/>
                        <a:t>o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2.7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Unsure, dup</a:t>
                      </a: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chr3:175005001-175064000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i3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2.0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3.0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3 PE, confident, dup</a:t>
                      </a: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chr5:168431001-168719000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i3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2.3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3.1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6 PE, confident, dup</a:t>
                      </a: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chr20:14809001-14884000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i3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2.1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1.3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1 PE, confident,</a:t>
                      </a:r>
                      <a:r>
                        <a:rPr lang="en-US" sz="1050" b="1" baseline="0" dirty="0" smtClean="0"/>
                        <a:t> del</a:t>
                      </a:r>
                      <a:endParaRPr lang="en-US" sz="1050" b="1" dirty="0" smtClean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rgbClr val="008000"/>
                          </a:solidFill>
                        </a:rPr>
                        <a:t>chrX:64962001-65029000</a:t>
                      </a:r>
                      <a:endParaRPr lang="en-US" sz="1050" b="1" dirty="0">
                        <a:solidFill>
                          <a:srgbClr val="008000"/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i3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1.2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1.9</a:t>
                      </a:r>
                      <a:endParaRPr lang="en-US" sz="1050" b="1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3 PE, confident, dup</a:t>
                      </a: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solidFill>
                            <a:srgbClr val="008000"/>
                          </a:solidFill>
                        </a:rPr>
                        <a:t>chrX:64963001-65028000</a:t>
                      </a:r>
                      <a:endParaRPr lang="en-US" sz="1050" b="0" dirty="0">
                        <a:solidFill>
                          <a:srgbClr val="008000"/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rgbClr val="FF0000"/>
                          </a:solidFill>
                        </a:rPr>
                        <a:t>i4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4.0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5 PE, confident ,</a:t>
                      </a:r>
                      <a:r>
                        <a:rPr lang="en-US" sz="1050" b="0" baseline="0" dirty="0" smtClean="0"/>
                        <a:t> dup</a:t>
                      </a:r>
                      <a:endParaRPr lang="en-US" sz="1050" b="0" dirty="0" smtClean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chr12:66253001-66325000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5 PE, confident,</a:t>
                      </a:r>
                      <a:r>
                        <a:rPr lang="en-US" sz="1050" b="0" baseline="0" dirty="0" smtClean="0"/>
                        <a:t> del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chr13:111112001-111126000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0.9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Confident, del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chr7:133748001-133785000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i7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2.3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3.4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4 PE, confident, dup</a:t>
                      </a: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chr11:84329001-84540000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i7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Confident, del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chr20:15010001-15192000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i7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1.3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5 PE, confident, del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chr4:130288001-130618000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i11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1</a:t>
                      </a:r>
                      <a:r>
                        <a:rPr lang="en-US" sz="1050" b="0" baseline="0" dirty="0" smtClean="0"/>
                        <a:t> PE, c</a:t>
                      </a:r>
                      <a:r>
                        <a:rPr lang="en-US" sz="1050" b="0" dirty="0" smtClean="0"/>
                        <a:t>onfident, del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chr5:12811001-12821000</a:t>
                      </a:r>
                      <a:r>
                        <a:rPr lang="en-US" sz="1050" baseline="30000" dirty="0" smtClean="0"/>
                        <a:t>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S1123-03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0.9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2 PE, unsure</a:t>
                      </a:r>
                    </a:p>
                  </a:txBody>
                  <a:tcPr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chr8:124671001-124704000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03-01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i3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2.21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3.07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Confident, dup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chr18:70516001-70543000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03-02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i9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1.98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1.37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Confident, del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  <a:tr h="22992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chrX:141153001-141191000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03-02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i9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1.95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1.43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Confident, del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chr14:76667001-76778000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03-03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i2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2 PE,</a:t>
                      </a:r>
                      <a:r>
                        <a:rPr lang="en-US" sz="1050" b="0" baseline="0" dirty="0" smtClean="0"/>
                        <a:t> </a:t>
                      </a:r>
                      <a:r>
                        <a:rPr lang="en-US" sz="1050" b="0" dirty="0" smtClean="0"/>
                        <a:t>confident,</a:t>
                      </a:r>
                      <a:r>
                        <a:rPr lang="en-US" sz="1050" b="0" baseline="0" dirty="0" smtClean="0"/>
                        <a:t> del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chr22:28832001-28879000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03-03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i2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1.1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2</a:t>
                      </a:r>
                      <a:r>
                        <a:rPr lang="en-US" sz="1050" b="0" baseline="0" dirty="0" smtClean="0"/>
                        <a:t> PE, </a:t>
                      </a:r>
                      <a:r>
                        <a:rPr lang="en-US" sz="1050" b="0" dirty="0" smtClean="0"/>
                        <a:t>confident,</a:t>
                      </a:r>
                      <a:r>
                        <a:rPr lang="en-US" sz="1050" b="0" baseline="0" dirty="0" smtClean="0"/>
                        <a:t> del</a:t>
                      </a:r>
                      <a:endParaRPr lang="en-US" sz="1050" b="0" dirty="0" smtClean="0"/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chr11:84581001-84688000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03-03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i4</a:t>
                      </a: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2.0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3.2</a:t>
                      </a:r>
                      <a:endParaRPr lang="en-US" sz="1050" dirty="0"/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6 PE,</a:t>
                      </a:r>
                      <a:r>
                        <a:rPr lang="en-US" sz="1050" b="0" baseline="0" dirty="0" smtClean="0"/>
                        <a:t> </a:t>
                      </a:r>
                      <a:r>
                        <a:rPr lang="en-US" sz="1050" b="0" dirty="0" smtClean="0"/>
                        <a:t>confident, dup</a:t>
                      </a:r>
                      <a:endParaRPr lang="en-US" sz="1050" b="0" dirty="0"/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chr3:143236001-143867000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03-04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i6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2.06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2.83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PE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c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onfident, dup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chr8:15540001-15615000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03-04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i6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2.02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1.02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PE,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onfident, del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chr10:70514001-71136000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03-04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i6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1.85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3.05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PE, confident, dup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  <a:tr h="18555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chr10:74033001-74650000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03-04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i6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1.89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3.17</a:t>
                      </a:r>
                      <a:endParaRPr lang="en-US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Confident, dup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6316" marR="96316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 smtClean="0"/>
              <a:t>Predicted 25 de novo </a:t>
            </a:r>
            <a:r>
              <a:rPr lang="en-US" b="1" dirty="0" err="1" smtClean="0"/>
              <a:t>CNVs</a:t>
            </a:r>
            <a:r>
              <a:rPr lang="en-US" b="1" dirty="0" smtClean="0"/>
              <a:t> in 12 </a:t>
            </a:r>
            <a:r>
              <a:rPr lang="en-US" b="1" dirty="0" err="1" smtClean="0"/>
              <a:t>iPS</a:t>
            </a:r>
            <a:r>
              <a:rPr lang="en-US" b="1" dirty="0" smtClean="0"/>
              <a:t> cell lines</a:t>
            </a:r>
          </a:p>
          <a:p>
            <a:pPr>
              <a:buFontTx/>
              <a:buChar char="•"/>
            </a:pPr>
            <a:r>
              <a:rPr lang="en-US" b="1" dirty="0" smtClean="0"/>
              <a:t> 17 (71%) of predictions have PE support in </a:t>
            </a:r>
            <a:r>
              <a:rPr lang="en-US" b="1" dirty="0" err="1" smtClean="0"/>
              <a:t>iPS</a:t>
            </a:r>
            <a:r>
              <a:rPr lang="en-US" b="1" dirty="0" smtClean="0"/>
              <a:t> sequencing</a:t>
            </a:r>
          </a:p>
          <a:p>
            <a:pPr>
              <a:buFontTx/>
              <a:buChar char="•"/>
            </a:pPr>
            <a:r>
              <a:rPr lang="en-US" b="1" dirty="0" smtClean="0"/>
              <a:t> 1* (4%) of predictions have PE support in fibroblast sequencing</a:t>
            </a:r>
          </a:p>
          <a:p>
            <a:pPr>
              <a:buFontTx/>
              <a:buChar char="•"/>
            </a:pPr>
            <a:r>
              <a:rPr lang="en-US" b="1" dirty="0" smtClean="0"/>
              <a:t> 4</a:t>
            </a:r>
            <a:r>
              <a:rPr lang="en-US" b="1" baseline="30000" dirty="0" smtClean="0"/>
              <a:t>o</a:t>
            </a:r>
            <a:r>
              <a:rPr lang="en-US" b="1" dirty="0" smtClean="0"/>
              <a:t> (16%) of predictions has 50% reciprocal overlap with G1K or DGV</a:t>
            </a:r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3592852" y="4129852"/>
            <a:ext cx="244829" cy="837259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3635490" y="5726347"/>
            <a:ext cx="244829" cy="837259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9668" y="5211715"/>
            <a:ext cx="1744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Predicted before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6" idx="1"/>
          </p:cNvCxnSpPr>
          <p:nvPr/>
        </p:nvCxnSpPr>
        <p:spPr>
          <a:xfrm rot="5400000" flipH="1" flipV="1">
            <a:off x="2855875" y="4474739"/>
            <a:ext cx="663233" cy="81072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1"/>
          </p:cNvCxnSpPr>
          <p:nvPr/>
        </p:nvCxnSpPr>
        <p:spPr>
          <a:xfrm rot="16200000" flipH="1">
            <a:off x="2926845" y="5436332"/>
            <a:ext cx="563930" cy="85335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83813" y="565483"/>
            <a:ext cx="110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Recurrent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777927" y="939017"/>
            <a:ext cx="1106596" cy="10981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650929" y="1066017"/>
            <a:ext cx="1360592" cy="10981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04675" y="3657025"/>
            <a:ext cx="117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Diploid X,Y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54594" y="2295407"/>
            <a:ext cx="2855332" cy="1361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 of 13 pairs of F-to-I comparison, 12 (92%) have strong evidence of </a:t>
            </a:r>
            <a:r>
              <a:rPr lang="en-US" i="1" dirty="0" smtClean="0"/>
              <a:t>de novo</a:t>
            </a:r>
            <a:r>
              <a:rPr lang="en-US" dirty="0" smtClean="0"/>
              <a:t> SV in </a:t>
            </a:r>
            <a:r>
              <a:rPr lang="en-US" dirty="0" err="1" smtClean="0"/>
              <a:t>iPSC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SVs</a:t>
            </a:r>
            <a:r>
              <a:rPr lang="en-US" dirty="0" smtClean="0"/>
              <a:t>: 25 = 13 (52%) duplications + 12 (48%) deletions</a:t>
            </a:r>
          </a:p>
          <a:p>
            <a:r>
              <a:rPr lang="en-US" dirty="0" smtClean="0"/>
              <a:t>2 (8%) recurrent duplications (de novo in fibroblast?)</a:t>
            </a:r>
          </a:p>
          <a:p>
            <a:r>
              <a:rPr lang="en-US" dirty="0" smtClean="0"/>
              <a:t>1 (8%) “weird” (diploid X and Y chromosomes) </a:t>
            </a:r>
            <a:r>
              <a:rPr lang="en-US" dirty="0" err="1" smtClean="0"/>
              <a:t>iPS</a:t>
            </a:r>
            <a:r>
              <a:rPr lang="en-US" dirty="0" smtClean="0"/>
              <a:t> cell line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</a:t>
            </a:r>
            <a:r>
              <a:rPr lang="en-US" dirty="0" err="1" smtClean="0"/>
              <a:t>iPS</a:t>
            </a:r>
            <a:r>
              <a:rPr lang="en-US" dirty="0" smtClean="0"/>
              <a:t> cell lines and replicates have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en-US" dirty="0" err="1" smtClean="0"/>
              <a:t>SVs</a:t>
            </a:r>
            <a:endParaRPr lang="en-US" dirty="0" smtClean="0"/>
          </a:p>
          <a:p>
            <a:r>
              <a:rPr lang="en-US" dirty="0" smtClean="0"/>
              <a:t>Multiple copies of chromosomes can be another side effect of induction to </a:t>
            </a:r>
            <a:r>
              <a:rPr lang="en-US" dirty="0" err="1" smtClean="0"/>
              <a:t>pluripotency</a:t>
            </a:r>
            <a:endParaRPr lang="en-US" dirty="0" smtClean="0"/>
          </a:p>
          <a:p>
            <a:r>
              <a:rPr lang="en-US" dirty="0" smtClean="0"/>
              <a:t>Duplication on chromosome X suggests unknown mechanism of disperse duplication</a:t>
            </a:r>
          </a:p>
          <a:p>
            <a:r>
              <a:rPr lang="en-US" dirty="0" err="1" smtClean="0"/>
              <a:t>SVs</a:t>
            </a:r>
            <a:r>
              <a:rPr lang="en-US" dirty="0" smtClean="0"/>
              <a:t> may be recurrent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1" y="-214526"/>
            <a:ext cx="88241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 novo in affected child (S1123 family)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13645" y="649111"/>
          <a:ext cx="6388056" cy="572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1784056"/>
                <a:gridCol w="788099"/>
                <a:gridCol w="942350"/>
                <a:gridCol w="1204771"/>
              </a:tblGrid>
              <a:tr h="443603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CNVnator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chr15:32702001-32894000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050" dirty="0" smtClean="0"/>
                        <a:t>RD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chr19:112001-174000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chr5:69212001-70060000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chr9:70428001-70482000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chr10:106879001-106941000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duplication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BreakDancer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chr15:60447092-60447980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r>
                        <a:rPr lang="en-US" sz="1050" dirty="0" smtClean="0"/>
                        <a:t>RD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chr15:91402020-91402596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chr16:89301319-89301504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chr17:983965-984393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chr21:41216723-41217328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chr4:186198651-186199321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chr4:187718478-187719065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chr5:159022113-159023089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chr5:175464-175991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 chr6:11443860-11444678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chr7:156395077-156395751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chr7:158998499-158999653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chr7:8463311-8465637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chr8:1323307-1324279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chr5:172972709-172974589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 smtClean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Overlap DGV, false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chr7:13585767-13591510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2441" y="1825037"/>
            <a:ext cx="117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Suggest to</a:t>
            </a:r>
          </a:p>
          <a:p>
            <a:r>
              <a:rPr lang="en-US" b="1" dirty="0" smtClean="0"/>
              <a:t>validate</a:t>
            </a:r>
          </a:p>
          <a:p>
            <a:r>
              <a:rPr lang="en-US" b="1" dirty="0" smtClean="0"/>
              <a:t>bolded!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chr16:18437001-18513000</a:t>
            </a:r>
            <a:br>
              <a:rPr lang="en-US" dirty="0" smtClean="0"/>
            </a:br>
            <a:r>
              <a:rPr lang="en-US" dirty="0" smtClean="0"/>
              <a:t>(duplication in i1;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4973"/>
            <a:ext cx="8229600" cy="4780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0440" y="3339641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1</a:t>
            </a:r>
            <a:r>
              <a:rPr lang="en-US" dirty="0" smtClean="0"/>
              <a:t>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chrX:55703001-55709000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80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77723" y="17686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239533" y="1823743"/>
            <a:ext cx="897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2332" y="4406436"/>
            <a:ext cx="1347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Son affected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893343" y="4527712"/>
            <a:ext cx="15900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Son unaffected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chrX:153411001-153518000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57" y="1417638"/>
            <a:ext cx="8229600" cy="4765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18828" y="1815638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380638" y="1870778"/>
            <a:ext cx="897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773" y="4453471"/>
            <a:ext cx="1347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Son affected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34448" y="4574747"/>
            <a:ext cx="15900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Son unaffected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1" y="-214526"/>
            <a:ext cx="88241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 novo in affected child (S1123 family)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13645" y="837251"/>
          <a:ext cx="6742146" cy="421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1784056"/>
                <a:gridCol w="817880"/>
                <a:gridCol w="942350"/>
                <a:gridCol w="1529080"/>
              </a:tblGrid>
              <a:tr h="443603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CNVnator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chr19:115001-198000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SD, close to gap, 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chr1:207700001-207749000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/>
                        <a:t>SD, overlap DGV,</a:t>
                      </a:r>
                      <a:r>
                        <a:rPr lang="en-US" sz="1050" baseline="0" dirty="0" smtClean="0"/>
                        <a:t> weak</a:t>
                      </a:r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chrX:55703001-55709000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deletion</a:t>
                      </a:r>
                      <a:endParaRPr 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chrX:153411001-153518000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duplication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Overlap DGV</a:t>
                      </a:r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BreakDancer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chr1:2627310-2629075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weak</a:t>
                      </a:r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chr10:79790026-79791178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weak</a:t>
                      </a:r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chr10:82363554-82387173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chr11:122809804-122813778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weak</a:t>
                      </a:r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chr13:29786933-29922194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chr15:66877638-66878524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Overlap DGV</a:t>
                      </a:r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chr2:127718861-127722348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chr2:174327604-174330753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chr5:140563373-140573680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/>
                        <a:t>chr6:8337659-8341514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deletion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Overlap DGV</a:t>
                      </a:r>
                      <a:endParaRPr lang="en-US" sz="1050" b="0" dirty="0"/>
                    </a:p>
                  </a:txBody>
                  <a:tcPr/>
                </a:tc>
              </a:tr>
              <a:tr h="17742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/>
                        <a:t>chr19:21750644-21751842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duplication</a:t>
                      </a:r>
                      <a:endParaRPr lang="en-US" sz="10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7023" y="1825037"/>
            <a:ext cx="117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Suggest to</a:t>
            </a:r>
          </a:p>
          <a:p>
            <a:r>
              <a:rPr lang="en-US" b="1" dirty="0" smtClean="0"/>
              <a:t>validate</a:t>
            </a:r>
          </a:p>
          <a:p>
            <a:r>
              <a:rPr lang="en-US" b="1" dirty="0" smtClean="0"/>
              <a:t>bolded!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BreakDancer</a:t>
            </a:r>
            <a:r>
              <a:rPr lang="en-US" dirty="0" smtClean="0"/>
              <a:t> analysis of F-to-</a:t>
            </a:r>
            <a:r>
              <a:rPr lang="en-US" dirty="0" err="1"/>
              <a:t>i</a:t>
            </a:r>
            <a:r>
              <a:rPr lang="en-US" dirty="0" smtClean="0"/>
              <a:t> comparison</a:t>
            </a:r>
          </a:p>
          <a:p>
            <a:r>
              <a:rPr lang="en-US" b="1" dirty="0" smtClean="0"/>
              <a:t>Determining mechanism for </a:t>
            </a:r>
            <a:r>
              <a:rPr lang="en-US" b="1" i="1" dirty="0" smtClean="0"/>
              <a:t>de novo</a:t>
            </a:r>
            <a:r>
              <a:rPr lang="en-US" b="1" dirty="0" smtClean="0"/>
              <a:t> </a:t>
            </a:r>
            <a:r>
              <a:rPr lang="en-US" b="1" dirty="0" err="1" smtClean="0"/>
              <a:t>CNVs</a:t>
            </a:r>
            <a:endParaRPr lang="en-US" b="1" dirty="0" smtClean="0"/>
          </a:p>
          <a:p>
            <a:pPr lvl="1"/>
            <a:r>
              <a:rPr lang="en-US" b="1" dirty="0" smtClean="0"/>
              <a:t>Targeted re-sequencing of regions around breakpoints with long reads</a:t>
            </a:r>
          </a:p>
          <a:p>
            <a:r>
              <a:rPr lang="en-US" dirty="0" smtClean="0"/>
              <a:t>Analysis of </a:t>
            </a:r>
            <a:r>
              <a:rPr lang="en-US" i="1" dirty="0" smtClean="0"/>
              <a:t>de novo </a:t>
            </a:r>
            <a:r>
              <a:rPr lang="en-US" dirty="0" err="1" smtClean="0"/>
              <a:t>SVs</a:t>
            </a:r>
            <a:r>
              <a:rPr lang="en-US" dirty="0" smtClean="0"/>
              <a:t> with </a:t>
            </a:r>
            <a:r>
              <a:rPr lang="en-US" dirty="0" err="1" smtClean="0"/>
              <a:t>Pindel</a:t>
            </a:r>
            <a:endParaRPr lang="en-US" dirty="0" smtClean="0"/>
          </a:p>
          <a:p>
            <a:r>
              <a:rPr lang="en-US" dirty="0" err="1" smtClean="0"/>
              <a:t>Indel</a:t>
            </a:r>
            <a:r>
              <a:rPr lang="en-US" dirty="0" smtClean="0"/>
              <a:t> and SNP comparison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chr16:30236001-30304000</a:t>
            </a:r>
            <a:br>
              <a:rPr lang="en-US" dirty="0" smtClean="0"/>
            </a:br>
            <a:r>
              <a:rPr lang="en-US" dirty="0" smtClean="0"/>
              <a:t>(duplication in i1;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1324"/>
            <a:ext cx="8229600" cy="4788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0440" y="3339641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1</a:t>
            </a:r>
            <a:r>
              <a:rPr lang="en-US" dirty="0" smtClean="0"/>
              <a:t>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chr22:38755001-38789000</a:t>
            </a:r>
            <a:br>
              <a:rPr lang="en-US" dirty="0" smtClean="0"/>
            </a:br>
            <a:r>
              <a:rPr lang="en-US" dirty="0" smtClean="0"/>
              <a:t>(duplication in i1;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6236"/>
            <a:ext cx="8229600" cy="480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0440" y="3339641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1</a:t>
            </a:r>
            <a:r>
              <a:rPr lang="en-US" dirty="0" smtClean="0"/>
              <a:t>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chr3:175005001-175064000</a:t>
            </a:r>
            <a:br>
              <a:rPr lang="en-US" dirty="0" smtClean="0"/>
            </a:br>
            <a:r>
              <a:rPr lang="en-US" dirty="0" smtClean="0"/>
              <a:t>(duplication in i3;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4850"/>
            <a:ext cx="8229600" cy="4770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0440" y="3339641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i3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chr3:175005001-</a:t>
            </a:r>
            <a:r>
              <a:rPr lang="en-US" dirty="0" smtClean="0"/>
              <a:t>175064000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duplication in i3; S1123 </a:t>
            </a:r>
            <a:r>
              <a:rPr lang="en-US" dirty="0" smtClean="0"/>
              <a:t>father)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5800"/>
            <a:ext cx="8229600" cy="4791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9847" y="3339641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i3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chr5:168431001-168719000</a:t>
            </a:r>
            <a:br>
              <a:rPr lang="en-US" dirty="0" smtClean="0"/>
            </a:br>
            <a:r>
              <a:rPr lang="en-US" dirty="0" smtClean="0"/>
              <a:t>(duplication in i3; S1123 father)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8402"/>
            <a:ext cx="8229600" cy="4787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919847" y="3339641"/>
            <a:ext cx="3370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i3                                        Fibroblast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2229</Words>
  <Application>Microsoft Macintosh PowerPoint</Application>
  <PresentationFormat>On-screen Show (4:3)</PresentationFormat>
  <Paragraphs>702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De novo CNV; iPS vs fibroblast</vt:lpstr>
      <vt:lpstr>Samples and data</vt:lpstr>
      <vt:lpstr>Father S1123</vt:lpstr>
      <vt:lpstr>chr16:18437001-18513000 (duplication in i1; S1123 father)</vt:lpstr>
      <vt:lpstr>chr16:30236001-30304000 (duplication in i1; S1123 father)</vt:lpstr>
      <vt:lpstr>chr22:38755001-38789000 (duplication in i1; S1123 father)</vt:lpstr>
      <vt:lpstr>chr3:175005001-175064000 (duplication in i3; S1123 father)</vt:lpstr>
      <vt:lpstr>chr3:175005001-175064000 (duplication in i3; S1123 father) </vt:lpstr>
      <vt:lpstr>chr5:168431001-168719000 (duplication in i3; S1123 father)</vt:lpstr>
      <vt:lpstr>chr20:14809001-14884000 (deletion in i3; S1123 father)</vt:lpstr>
      <vt:lpstr>chrX:64962001-65029000 (duplication in i3; S1123 father)</vt:lpstr>
      <vt:lpstr>chrX:64963001-65028000 (duplication in i4; S1123 father)</vt:lpstr>
      <vt:lpstr>i4 replica for S1123 father has two copies of X and Y</vt:lpstr>
      <vt:lpstr>Mother S1123</vt:lpstr>
      <vt:lpstr>chr12:66253001-66325000 (deletion in i2; S1123 mother)</vt:lpstr>
      <vt:lpstr>chr13:111112001-111126000 (deletion in i2; S1123 mother)</vt:lpstr>
      <vt:lpstr>chr7:133748001-133785000 (duplication in i7; S1123 mother)</vt:lpstr>
      <vt:lpstr>chr11:84329001-84540000 (deletion in i7; S1123 mother)</vt:lpstr>
      <vt:lpstr>chr20:15010001-15192000 (deletion in i7; S1123 mother)</vt:lpstr>
      <vt:lpstr>chr4:130288001-130618000 (deletion in i11; S1123 mother)</vt:lpstr>
      <vt:lpstr>Son S1123 (affected)</vt:lpstr>
      <vt:lpstr>chr5:12811001-12821000 (deletion in i1; S1123 son)</vt:lpstr>
      <vt:lpstr>Father 03</vt:lpstr>
      <vt:lpstr>chr8:124671001-124704000 (duplication in i3; 03 father)</vt:lpstr>
      <vt:lpstr>Mother 03</vt:lpstr>
      <vt:lpstr>chr18:70516001-70543000 (deletion in i9; 03 mother) </vt:lpstr>
      <vt:lpstr>chrX:141153001-141191000 (deletion in i9; 03 mother)</vt:lpstr>
      <vt:lpstr>Sun 03 (affected)</vt:lpstr>
      <vt:lpstr>chr14:76667001-76778000 (deletion in i2; 03 affected son)</vt:lpstr>
      <vt:lpstr>chr22:28832001-28879000 (deletion in i2; 03 affected son) </vt:lpstr>
      <vt:lpstr>chr11:84581001-84688000 (duplication in i4; 03 affected son)</vt:lpstr>
      <vt:lpstr>Sun 03 (unaffected)</vt:lpstr>
      <vt:lpstr>chr3:143236001-143867000 (duplication in i4; 03 unaffected son)</vt:lpstr>
      <vt:lpstr>chr10:70514001-71136000 chr10:74033001-74650000 (duplications in i4; 03 unaffected son)</vt:lpstr>
      <vt:lpstr>chr8:15540001-15615000 (deletion in i4; 03 unaffected son)</vt:lpstr>
      <vt:lpstr>Summary</vt:lpstr>
      <vt:lpstr>Statistics</vt:lpstr>
      <vt:lpstr>Conclusion</vt:lpstr>
      <vt:lpstr>De novo in affected child (S1123 family) </vt:lpstr>
      <vt:lpstr>chrX:55703001-55709000</vt:lpstr>
      <vt:lpstr>chrX:153411001-153518000</vt:lpstr>
      <vt:lpstr>De novo in affected child (S1123 family) </vt:lpstr>
      <vt:lpstr>Next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Alexej Abyzov</dc:creator>
  <cp:lastModifiedBy>Alexej Abyzov</cp:lastModifiedBy>
  <cp:revision>159</cp:revision>
  <dcterms:created xsi:type="dcterms:W3CDTF">2011-09-09T22:22:47Z</dcterms:created>
  <dcterms:modified xsi:type="dcterms:W3CDTF">2011-09-09T22:43:29Z</dcterms:modified>
</cp:coreProperties>
</file>