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E752-B1AD-1C41-8961-ED557957E81C}" type="datetimeFigureOut">
              <a:rPr lang="en-US" smtClean="0"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6A7-2685-B44C-986F-F1CC087A4F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77000" y="838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</a:t>
            </a:r>
            <a:r>
              <a:rPr lang="en-US" sz="1600" dirty="0" smtClean="0"/>
              <a:t> </a:t>
            </a:r>
            <a:r>
              <a:rPr lang="en-US" sz="1600" dirty="0" smtClean="0"/>
              <a:t>-0.20</a:t>
            </a:r>
            <a:r>
              <a:rPr lang="en-US" sz="1600" dirty="0" smtClean="0"/>
              <a:t>           0.096</a:t>
            </a:r>
          </a:p>
          <a:p>
            <a:r>
              <a:rPr lang="en-US" sz="1600" dirty="0" smtClean="0"/>
              <a:t>Spearman	-</a:t>
            </a:r>
            <a:r>
              <a:rPr lang="en-US" sz="1600" dirty="0" smtClean="0"/>
              <a:t>0.047            0.70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77000" y="838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</a:t>
            </a:r>
            <a:r>
              <a:rPr lang="en-US" sz="1600" dirty="0" smtClean="0"/>
              <a:t> 0.0006           1</a:t>
            </a:r>
          </a:p>
          <a:p>
            <a:r>
              <a:rPr lang="en-US" sz="1600" dirty="0" smtClean="0"/>
              <a:t>Spearman	-</a:t>
            </a:r>
            <a:r>
              <a:rPr lang="en-US" sz="1600" dirty="0" smtClean="0"/>
              <a:t>0.03            0.8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77000" y="838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</a:t>
            </a:r>
            <a:r>
              <a:rPr lang="en-US" sz="1600" dirty="0" smtClean="0"/>
              <a:t> </a:t>
            </a:r>
            <a:r>
              <a:rPr lang="en-US" sz="1600" dirty="0" smtClean="0"/>
              <a:t>-0.03</a:t>
            </a:r>
            <a:r>
              <a:rPr lang="en-US" sz="1600" dirty="0" smtClean="0"/>
              <a:t>           0.8</a:t>
            </a:r>
          </a:p>
          <a:p>
            <a:r>
              <a:rPr lang="en-US" sz="1600" dirty="0" smtClean="0"/>
              <a:t>Spearman	-</a:t>
            </a:r>
            <a:r>
              <a:rPr lang="en-US" sz="1600" dirty="0" smtClean="0"/>
              <a:t>0.02            0.9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miRNA ~22bp mature sequences</a:t>
            </a:r>
          </a:p>
          <a:p>
            <a:r>
              <a:rPr lang="en-US" dirty="0" smtClean="0"/>
              <a:t>miRNA binding target prediction using seed region (2-8bp) on 3’UTRs of longest </a:t>
            </a:r>
            <a:r>
              <a:rPr lang="en-US" dirty="0" err="1" smtClean="0"/>
              <a:t>trx</a:t>
            </a:r>
            <a:r>
              <a:rPr lang="en-US" dirty="0" smtClean="0"/>
              <a:t> of GENCODE genes – Target scan, exact matches</a:t>
            </a:r>
          </a:p>
          <a:p>
            <a:r>
              <a:rPr lang="en-US" dirty="0" smtClean="0"/>
              <a:t>SNPs in CEU population pilot 1 1000G in corresponding positions in miRNA and binding targets</a:t>
            </a:r>
          </a:p>
          <a:p>
            <a:r>
              <a:rPr lang="en-US" dirty="0" smtClean="0"/>
              <a:t>The mutation also corresponds to each other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05008"/>
          <a:ext cx="7620000" cy="4343392"/>
        </p:xfrm>
        <a:graphic>
          <a:graphicData uri="http://schemas.openxmlformats.org/drawingml/2006/table">
            <a:tbl>
              <a:tblPr/>
              <a:tblGrid>
                <a:gridCol w="1245098"/>
                <a:gridCol w="1245098"/>
                <a:gridCol w="1245098"/>
                <a:gridCol w="1245098"/>
                <a:gridCol w="1191808"/>
                <a:gridCol w="750545"/>
                <a:gridCol w="697255"/>
              </a:tblGrid>
              <a:tr h="56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miRNA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SNP position in miRNA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SNP DAF in miRNA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SNP DAF in target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DAF difference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Ancestral allele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Derived allele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hsa-mir-4470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7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0.2833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-0.2750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hsa-mir-195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10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0.4917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-0.4833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hsa-mir-4254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5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-0.0000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hsa-mir-4254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5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0.3417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-0.3333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hsa-mir-548aa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16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0.0250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Helvetica"/>
                          <a:cs typeface="Helvetica"/>
                        </a:rPr>
                        <a:t>0.0167</a:t>
                      </a:r>
                      <a:endParaRPr lang="en-US" sz="1200" b="1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C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hsa-mir-4672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10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0.0833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0.2583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-0.1750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C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hsa-mir-1262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12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0.1083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0.0250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0.0833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hsa-mir-3182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0.1750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0.7833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Helvetica"/>
                          <a:cs typeface="Helvetica"/>
                        </a:rPr>
                        <a:t>-0.6083</a:t>
                      </a:r>
                      <a:endParaRPr lang="en-US" sz="12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hsa-mir-4437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13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0.1833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0.1750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T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C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hsa-mir-4635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2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0.2000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0.1917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hsa-mir-4276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11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0.5750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0.6583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0.0833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hsa-mir-642a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15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0.7333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0.0083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0.7250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Helvetica"/>
                          <a:cs typeface="Helvetica"/>
                        </a:rPr>
                        <a:t>G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Helvetica"/>
                          <a:cs typeface="Helvetica"/>
                        </a:rPr>
                        <a:t>A</a:t>
                      </a:r>
                    </a:p>
                  </a:txBody>
                  <a:tcPr marL="12700" marR="12700" marT="1270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85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 compensation in mature miRNA and its binding targets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265</Words>
  <Application>Microsoft Macintosh PowerPoint</Application>
  <PresentationFormat>On-screen Show (4:3)</PresentationFormat>
  <Paragraphs>105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47</cp:revision>
  <dcterms:created xsi:type="dcterms:W3CDTF">2011-09-01T10:21:08Z</dcterms:created>
  <dcterms:modified xsi:type="dcterms:W3CDTF">2011-09-01T10:48:18Z</dcterms:modified>
</cp:coreProperties>
</file>