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0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>
        <p:scale>
          <a:sx n="112" d="100"/>
          <a:sy n="112" d="100"/>
        </p:scale>
        <p:origin x="-2352" y="-6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A543D-14DA-6143-A685-40FDBED520EE}" type="datetimeFigureOut">
              <a:rPr lang="en-US" smtClean="0"/>
              <a:t>8/23/11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DEB96-9AA3-9346-AB24-764E3B07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93303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A543D-14DA-6143-A685-40FDBED520EE}" type="datetimeFigureOut">
              <a:rPr lang="en-US" smtClean="0"/>
              <a:t>8/23/11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DEB96-9AA3-9346-AB24-764E3B07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2251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A543D-14DA-6143-A685-40FDBED520EE}" type="datetimeFigureOut">
              <a:rPr lang="en-US" smtClean="0"/>
              <a:t>8/23/11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DEB96-9AA3-9346-AB24-764E3B07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3157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A543D-14DA-6143-A685-40FDBED520EE}" type="datetimeFigureOut">
              <a:rPr lang="en-US" smtClean="0"/>
              <a:t>8/23/11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DEB96-9AA3-9346-AB24-764E3B07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642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A543D-14DA-6143-A685-40FDBED520EE}" type="datetimeFigureOut">
              <a:rPr lang="en-US" smtClean="0"/>
              <a:t>8/23/11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DEB96-9AA3-9346-AB24-764E3B07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78245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A543D-14DA-6143-A685-40FDBED520EE}" type="datetimeFigureOut">
              <a:rPr lang="en-US" smtClean="0"/>
              <a:t>8/23/11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DEB96-9AA3-9346-AB24-764E3B07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317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A543D-14DA-6143-A685-40FDBED520EE}" type="datetimeFigureOut">
              <a:rPr lang="en-US" smtClean="0"/>
              <a:t>8/23/11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DEB96-9AA3-9346-AB24-764E3B07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93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A543D-14DA-6143-A685-40FDBED520EE}" type="datetimeFigureOut">
              <a:rPr lang="en-US" smtClean="0"/>
              <a:t>8/23/11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DEB96-9AA3-9346-AB24-764E3B07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0407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A543D-14DA-6143-A685-40FDBED520EE}" type="datetimeFigureOut">
              <a:rPr lang="en-US" smtClean="0"/>
              <a:t>8/23/11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DEB96-9AA3-9346-AB24-764E3B07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695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A543D-14DA-6143-A685-40FDBED520EE}" type="datetimeFigureOut">
              <a:rPr lang="en-US" smtClean="0"/>
              <a:t>8/23/11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DEB96-9AA3-9346-AB24-764E3B07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030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8A543D-14DA-6143-A685-40FDBED520EE}" type="datetimeFigureOut">
              <a:rPr lang="en-US" smtClean="0"/>
              <a:t>8/23/11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FDEB96-9AA3-9346-AB24-764E3B07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1264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8A543D-14DA-6143-A685-40FDBED520EE}" type="datetimeFigureOut">
              <a:rPr lang="en-US" smtClean="0"/>
              <a:t>8/23/11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FDEB96-9AA3-9346-AB24-764E3B0716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7208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4" Type="http://schemas.openxmlformats.org/officeDocument/2006/relationships/image" Target="../media/image3.tiff"/><Relationship Id="rId5" Type="http://schemas.openxmlformats.org/officeDocument/2006/relationships/image" Target="../media/image4.tiff"/><Relationship Id="rId6" Type="http://schemas.openxmlformats.org/officeDocument/2006/relationships/image" Target="../media/image5.tiff"/><Relationship Id="rId7" Type="http://schemas.openxmlformats.org/officeDocument/2006/relationships/image" Target="../media/image6.tiff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tif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95412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Computational Analysis of TF Regulatory Networks Using ENCODE Data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Renqiang</a:t>
            </a:r>
            <a:r>
              <a:rPr lang="en-US" dirty="0" smtClean="0">
                <a:solidFill>
                  <a:schemeClr val="tx1"/>
                </a:solidFill>
              </a:rPr>
              <a:t> Min</a:t>
            </a:r>
          </a:p>
          <a:p>
            <a:r>
              <a:rPr lang="en-US" dirty="0" smtClean="0">
                <a:solidFill>
                  <a:schemeClr val="tx1"/>
                </a:solidFill>
              </a:rPr>
              <a:t>August 24, 2011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5519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Systematic Analysis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Perform a systematic complex analysis using Bio-grid database</a:t>
            </a:r>
          </a:p>
          <a:p>
            <a:r>
              <a:rPr lang="en-US" dirty="0" smtClean="0"/>
              <a:t>Interpret the interactions learned by Bayesian Networks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41004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Discriminative Bayesian Network Learning for Classifying Gene Expression Profiles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04324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Instead of building a Bayesian network to directly model dependencies (interactions or associations) between TFs, predict pathway-specific or function-specific TF interactions</a:t>
            </a:r>
          </a:p>
          <a:p>
            <a:r>
              <a:rPr lang="en-US" dirty="0" smtClean="0"/>
              <a:t>Discriminatively learning a Bayesian network for classifying genes into GO categories or expression clusters</a:t>
            </a:r>
          </a:p>
          <a:p>
            <a:r>
              <a:rPr lang="en-US" dirty="0" smtClean="0"/>
              <a:t>Na</a:t>
            </a:r>
            <a:r>
              <a:rPr lang="fr-FR" dirty="0" err="1" smtClean="0"/>
              <a:t>ï</a:t>
            </a:r>
            <a:r>
              <a:rPr lang="en-US" dirty="0" err="1" smtClean="0"/>
              <a:t>ve</a:t>
            </a:r>
            <a:r>
              <a:rPr lang="en-US" dirty="0" smtClean="0"/>
              <a:t> Approach: Standard package, very easy to implement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26986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7105" y="111"/>
            <a:ext cx="8229600" cy="1143000"/>
          </a:xfrm>
        </p:spPr>
        <p:txBody>
          <a:bodyPr/>
          <a:lstStyle/>
          <a:p>
            <a:r>
              <a:rPr lang="en-US" dirty="0" err="1" smtClean="0">
                <a:solidFill>
                  <a:srgbClr val="0000FF"/>
                </a:solidFill>
              </a:rPr>
              <a:t>ncRNA</a:t>
            </a:r>
            <a:r>
              <a:rPr lang="en-US" dirty="0" smtClean="0">
                <a:solidFill>
                  <a:srgbClr val="0000FF"/>
                </a:solidFill>
              </a:rPr>
              <a:t> motifs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586046" y="2167935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TF</a:t>
            </a:r>
            <a:endParaRPr lang="en-US" dirty="0"/>
          </a:p>
        </p:txBody>
      </p:sp>
      <p:cxnSp>
        <p:nvCxnSpPr>
          <p:cNvPr id="6" name="Straight Arrow Connector 5"/>
          <p:cNvCxnSpPr>
            <a:stCxn id="4" idx="4"/>
          </p:cNvCxnSpPr>
          <p:nvPr/>
        </p:nvCxnSpPr>
        <p:spPr>
          <a:xfrm>
            <a:off x="1043246" y="3082335"/>
            <a:ext cx="7725" cy="4917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656138" y="3574122"/>
            <a:ext cx="844307" cy="79381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ncRNA</a:t>
            </a:r>
            <a:endParaRPr lang="en-US" dirty="0"/>
          </a:p>
        </p:txBody>
      </p:sp>
      <p:cxnSp>
        <p:nvCxnSpPr>
          <p:cNvPr id="11" name="Curved Connector 10"/>
          <p:cNvCxnSpPr>
            <a:stCxn id="4" idx="1"/>
            <a:endCxn id="4" idx="0"/>
          </p:cNvCxnSpPr>
          <p:nvPr/>
        </p:nvCxnSpPr>
        <p:spPr>
          <a:xfrm rot="5400000" flipH="1" flipV="1">
            <a:off x="814646" y="2073247"/>
            <a:ext cx="133911" cy="323289"/>
          </a:xfrm>
          <a:prstGeom prst="curvedConnector3">
            <a:avLst>
              <a:gd name="adj1" fmla="val 270710"/>
            </a:avLst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Isosceles Triangle 11"/>
          <p:cNvSpPr/>
          <p:nvPr/>
        </p:nvSpPr>
        <p:spPr>
          <a:xfrm>
            <a:off x="7242178" y="960894"/>
            <a:ext cx="1644247" cy="1138181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miRNA</a:t>
            </a:r>
            <a:endParaRPr lang="en-US" dirty="0"/>
          </a:p>
        </p:txBody>
      </p:sp>
      <p:sp>
        <p:nvSpPr>
          <p:cNvPr id="13" name="Oval 12"/>
          <p:cNvSpPr/>
          <p:nvPr/>
        </p:nvSpPr>
        <p:spPr>
          <a:xfrm>
            <a:off x="7602305" y="2659722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TF</a:t>
            </a:r>
            <a:endParaRPr lang="en-US" dirty="0"/>
          </a:p>
        </p:txBody>
      </p:sp>
      <p:cxnSp>
        <p:nvCxnSpPr>
          <p:cNvPr id="14" name="Straight Arrow Connector 13"/>
          <p:cNvCxnSpPr>
            <a:stCxn id="13" idx="4"/>
          </p:cNvCxnSpPr>
          <p:nvPr/>
        </p:nvCxnSpPr>
        <p:spPr>
          <a:xfrm>
            <a:off x="8059505" y="3574122"/>
            <a:ext cx="7725" cy="49178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7537538" y="4065909"/>
            <a:ext cx="1043934" cy="793815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lincRNA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12" idx="3"/>
            <a:endCxn id="13" idx="0"/>
          </p:cNvCxnSpPr>
          <p:nvPr/>
        </p:nvCxnSpPr>
        <p:spPr>
          <a:xfrm flipH="1">
            <a:off x="8059505" y="2099075"/>
            <a:ext cx="4797" cy="5606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457200" y="5213761"/>
            <a:ext cx="1814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pval</a:t>
            </a:r>
            <a:r>
              <a:rPr lang="en-US" dirty="0" smtClean="0"/>
              <a:t> = 0.00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7537538" y="5160480"/>
            <a:ext cx="18143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pval</a:t>
            </a:r>
            <a:r>
              <a:rPr lang="en-US" dirty="0" smtClean="0"/>
              <a:t> = 0.07</a:t>
            </a:r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4140632" y="1676148"/>
            <a:ext cx="914400" cy="9144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TF</a:t>
            </a:r>
            <a:endParaRPr lang="en-US" dirty="0"/>
          </a:p>
        </p:txBody>
      </p:sp>
      <p:sp>
        <p:nvSpPr>
          <p:cNvPr id="23" name="Rectangle 22"/>
          <p:cNvSpPr/>
          <p:nvPr/>
        </p:nvSpPr>
        <p:spPr>
          <a:xfrm>
            <a:off x="5550017" y="3448051"/>
            <a:ext cx="1174387" cy="1007328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snRNA</a:t>
            </a:r>
            <a:endParaRPr lang="en-US" dirty="0"/>
          </a:p>
        </p:txBody>
      </p:sp>
      <p:sp>
        <p:nvSpPr>
          <p:cNvPr id="24" name="Isosceles Triangle 23"/>
          <p:cNvSpPr/>
          <p:nvPr/>
        </p:nvSpPr>
        <p:spPr>
          <a:xfrm>
            <a:off x="2847383" y="3337927"/>
            <a:ext cx="1644247" cy="1138181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miRNA</a:t>
            </a:r>
            <a:endParaRPr lang="en-US" dirty="0"/>
          </a:p>
        </p:txBody>
      </p:sp>
      <p:cxnSp>
        <p:nvCxnSpPr>
          <p:cNvPr id="26" name="Straight Arrow Connector 25"/>
          <p:cNvCxnSpPr>
            <a:stCxn id="21" idx="4"/>
            <a:endCxn id="24" idx="0"/>
          </p:cNvCxnSpPr>
          <p:nvPr/>
        </p:nvCxnSpPr>
        <p:spPr>
          <a:xfrm flipH="1">
            <a:off x="3669507" y="2590548"/>
            <a:ext cx="928325" cy="747379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>
            <a:stCxn id="21" idx="4"/>
          </p:cNvCxnSpPr>
          <p:nvPr/>
        </p:nvCxnSpPr>
        <p:spPr>
          <a:xfrm>
            <a:off x="4597832" y="2590548"/>
            <a:ext cx="952185" cy="8575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2677288" y="4791148"/>
            <a:ext cx="181434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pval</a:t>
            </a:r>
            <a:r>
              <a:rPr lang="en-US" dirty="0" smtClean="0"/>
              <a:t> = 0.14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/>
              <a:t> </a:t>
            </a:r>
            <a:r>
              <a:rPr lang="en-US" dirty="0" err="1" smtClean="0"/>
              <a:t>pval</a:t>
            </a:r>
            <a:r>
              <a:rPr lang="en-US" dirty="0" smtClean="0"/>
              <a:t> = 0.13</a:t>
            </a:r>
            <a:endParaRPr lang="en-US" dirty="0"/>
          </a:p>
        </p:txBody>
      </p:sp>
      <p:sp>
        <p:nvSpPr>
          <p:cNvPr id="30" name="Isosceles Triangle 29"/>
          <p:cNvSpPr/>
          <p:nvPr/>
        </p:nvSpPr>
        <p:spPr>
          <a:xfrm>
            <a:off x="5313069" y="4960721"/>
            <a:ext cx="1644247" cy="1138181"/>
          </a:xfrm>
          <a:prstGeom prst="triangl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err="1" smtClean="0"/>
              <a:t>miRNA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9056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Conditional Association from Stanford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 smtClean="0"/>
              <a:t>Positive Data: based on the binding peaks of a TF of interest (GATA1), we have the binary (or continuous) binding profile of each TF in these regions </a:t>
            </a:r>
          </a:p>
          <a:p>
            <a:r>
              <a:rPr lang="en-US" dirty="0" smtClean="0"/>
              <a:t>Negative Data: shuffle the order of TFs, so each genomic loci has shuffled TF binding</a:t>
            </a:r>
          </a:p>
          <a:p>
            <a:r>
              <a:rPr lang="en-US" dirty="0" smtClean="0"/>
              <a:t>Approach: discriminative Ensemble learning</a:t>
            </a:r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 smtClean="0">
                <a:solidFill>
                  <a:srgbClr val="008000"/>
                </a:solidFill>
              </a:rPr>
              <a:t> - Base learners are decision trees learned on subsets of training data</a:t>
            </a:r>
          </a:p>
          <a:p>
            <a:pPr marL="0" indent="0">
              <a:buNone/>
            </a:pP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 smtClean="0">
                <a:solidFill>
                  <a:srgbClr val="008000"/>
                </a:solidFill>
              </a:rPr>
              <a:t>  - linear regression with lasso penalty with squared error loss</a:t>
            </a:r>
          </a:p>
          <a:p>
            <a:pPr marL="0" indent="0">
              <a:buNone/>
            </a:pP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 smtClean="0">
                <a:solidFill>
                  <a:srgbClr val="008000"/>
                </a:solidFill>
              </a:rPr>
              <a:t>  - importance of each rule captured by combination coefficient times training data support</a:t>
            </a:r>
          </a:p>
          <a:p>
            <a:r>
              <a:rPr lang="en-US" dirty="0" smtClean="0"/>
              <a:t>Complexity control: limit tree size</a:t>
            </a:r>
          </a:p>
          <a:p>
            <a:r>
              <a:rPr lang="en-US" dirty="0" smtClean="0"/>
              <a:t>Software: </a:t>
            </a:r>
          </a:p>
          <a:p>
            <a:pPr marL="0" indent="0">
              <a:buNone/>
            </a:pPr>
            <a:r>
              <a:rPr lang="en-US" dirty="0">
                <a:solidFill>
                  <a:srgbClr val="008000"/>
                </a:solidFill>
              </a:rPr>
              <a:t> </a:t>
            </a:r>
            <a:r>
              <a:rPr lang="en-US" dirty="0" smtClean="0">
                <a:solidFill>
                  <a:srgbClr val="008000"/>
                </a:solidFill>
              </a:rPr>
              <a:t>    - Jerry Friedman’s software online </a:t>
            </a:r>
            <a:endParaRPr lang="en-US" dirty="0">
              <a:solidFill>
                <a:srgbClr val="008000"/>
              </a:solidFill>
            </a:endParaRPr>
          </a:p>
          <a:p>
            <a:pPr marL="0" indent="0">
              <a:buNone/>
            </a:pPr>
            <a:r>
              <a:rPr lang="en-US" dirty="0" smtClean="0">
                <a:solidFill>
                  <a:srgbClr val="008000"/>
                </a:solidFill>
              </a:rPr>
              <a:t>     - implement it by yourself using gradient-descent and subroutines    for optimizing lasso  </a:t>
            </a:r>
            <a:endParaRPr lang="en-US" dirty="0">
              <a:solidFill>
                <a:srgbClr val="008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59659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6493"/>
            <a:ext cx="8116203" cy="609899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Friedman’s Model</a:t>
            </a:r>
            <a:endParaRPr lang="en-US" dirty="0">
              <a:solidFill>
                <a:srgbClr val="0000FF"/>
              </a:solidFill>
            </a:endParaRPr>
          </a:p>
        </p:txBody>
      </p:sp>
      <p:pic>
        <p:nvPicPr>
          <p:cNvPr id="12" name="Picture 11" descr="RuleLearning.tif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9857" y="646392"/>
            <a:ext cx="6373153" cy="2393411"/>
          </a:xfrm>
          <a:prstGeom prst="rect">
            <a:avLst/>
          </a:prstGeom>
        </p:spPr>
      </p:pic>
      <p:pic>
        <p:nvPicPr>
          <p:cNvPr id="13" name="Picture 12" descr="DecisionTree.tif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1237" y="3039802"/>
            <a:ext cx="4223167" cy="3254021"/>
          </a:xfrm>
          <a:prstGeom prst="rect">
            <a:avLst/>
          </a:prstGeom>
        </p:spPr>
      </p:pic>
      <p:pic>
        <p:nvPicPr>
          <p:cNvPr id="14" name="Picture 13" descr="Rules.tif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9024" y="3094406"/>
            <a:ext cx="3406291" cy="1016951"/>
          </a:xfrm>
          <a:prstGeom prst="rect">
            <a:avLst/>
          </a:prstGeom>
        </p:spPr>
      </p:pic>
      <p:pic>
        <p:nvPicPr>
          <p:cNvPr id="15" name="Picture 14" descr="RuleSD.tiff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3089" y="4050314"/>
            <a:ext cx="4400911" cy="1445351"/>
          </a:xfrm>
          <a:prstGeom prst="rect">
            <a:avLst/>
          </a:prstGeom>
        </p:spPr>
      </p:pic>
      <p:pic>
        <p:nvPicPr>
          <p:cNvPr id="17" name="Picture 16" descr="RuleImportance.tiff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91976" y="5495665"/>
            <a:ext cx="3136900" cy="571500"/>
          </a:xfrm>
          <a:prstGeom prst="rect">
            <a:avLst/>
          </a:prstGeom>
        </p:spPr>
      </p:pic>
      <p:pic>
        <p:nvPicPr>
          <p:cNvPr id="18" name="Picture 17" descr="RuleNormalized.tiff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0076" y="4111357"/>
            <a:ext cx="1828800" cy="30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96246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Pros</a:t>
            </a:r>
            <a:r>
              <a:rPr lang="en-US" dirty="0" smtClean="0">
                <a:solidFill>
                  <a:srgbClr val="0000FF"/>
                </a:solidFill>
              </a:rPr>
              <a:t> and </a:t>
            </a:r>
            <a:r>
              <a:rPr lang="en-US" dirty="0" smtClean="0">
                <a:solidFill>
                  <a:srgbClr val="FF0000"/>
                </a:solidFill>
              </a:rPr>
              <a:t>Cons</a:t>
            </a:r>
            <a:r>
              <a:rPr lang="en-US" dirty="0" smtClean="0">
                <a:solidFill>
                  <a:srgbClr val="0000FF"/>
                </a:solidFill>
              </a:rPr>
              <a:t> of Friedman’s Model on ENCODE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Model interactions (possibly higher-order) between variables</a:t>
            </a:r>
          </a:p>
          <a:p>
            <a:r>
              <a:rPr lang="en-US" dirty="0" smtClean="0"/>
              <a:t>Lasso penalty encourages sparse coefficients which lead to a small set of rules</a:t>
            </a:r>
          </a:p>
          <a:p>
            <a:r>
              <a:rPr lang="en-US" dirty="0" smtClean="0"/>
              <a:t>Easy to interpret the importance of individual rules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Requires a random dataset as negative control and different randomizations might produce different rules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Time-consuming if a lot of trials are performed (strictly speaking, a lot of trials are required to get common real interactions)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Discriminative learning might lose some real interactions that appear in negative datasets, and I argue that generative models are more appropriate</a:t>
            </a:r>
          </a:p>
          <a:p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65183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249485"/>
            <a:ext cx="8229600" cy="1143000"/>
          </a:xfrm>
        </p:spPr>
        <p:txBody>
          <a:bodyPr>
            <a:norm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Bayesian Network Analysis Is Better (Boltzmann Machine Models Physical Interactions Explicitly)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59905"/>
            <a:ext cx="8229600" cy="3695684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We don’t require negative control data, and everything is nicely formulated in a generative learning setting</a:t>
            </a:r>
          </a:p>
          <a:p>
            <a:r>
              <a:rPr lang="en-US" dirty="0" smtClean="0"/>
              <a:t>We can even know the dependencies between the bindings of different TFs</a:t>
            </a:r>
          </a:p>
          <a:p>
            <a:r>
              <a:rPr lang="en-US" dirty="0" smtClean="0"/>
              <a:t>“Causality” can be elucidated by incorporating knockout and knockdown expression data</a:t>
            </a: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50917" y="4286604"/>
            <a:ext cx="4433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Equivalent Graphs from Bayesian Network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3061702" y="4955678"/>
            <a:ext cx="510284" cy="49896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3957533" y="4955678"/>
            <a:ext cx="510284" cy="49896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870374" y="4955678"/>
            <a:ext cx="510284" cy="49896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550677" y="5240569"/>
            <a:ext cx="38554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467817" y="5240569"/>
            <a:ext cx="40255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3061702" y="5475943"/>
            <a:ext cx="510284" cy="49896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3957533" y="5475943"/>
            <a:ext cx="510284" cy="49896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26" name="Oval 25"/>
          <p:cNvSpPr/>
          <p:nvPr/>
        </p:nvSpPr>
        <p:spPr>
          <a:xfrm>
            <a:off x="4870374" y="5475943"/>
            <a:ext cx="510284" cy="49896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3061702" y="6042953"/>
            <a:ext cx="510284" cy="49896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sp>
        <p:nvSpPr>
          <p:cNvPr id="30" name="Oval 29"/>
          <p:cNvSpPr/>
          <p:nvPr/>
        </p:nvSpPr>
        <p:spPr>
          <a:xfrm>
            <a:off x="3957533" y="6042953"/>
            <a:ext cx="510284" cy="49896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31" name="Oval 30"/>
          <p:cNvSpPr/>
          <p:nvPr/>
        </p:nvSpPr>
        <p:spPr>
          <a:xfrm>
            <a:off x="4870374" y="6042953"/>
            <a:ext cx="510284" cy="498969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C</a:t>
            </a:r>
            <a:endParaRPr lang="en-US" dirty="0"/>
          </a:p>
        </p:txBody>
      </p:sp>
      <p:cxnSp>
        <p:nvCxnSpPr>
          <p:cNvPr id="37" name="Straight Arrow Connector 36"/>
          <p:cNvCxnSpPr>
            <a:stCxn id="25" idx="2"/>
            <a:endCxn id="24" idx="6"/>
          </p:cNvCxnSpPr>
          <p:nvPr/>
        </p:nvCxnSpPr>
        <p:spPr>
          <a:xfrm flipH="1">
            <a:off x="3571986" y="5725428"/>
            <a:ext cx="38554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5" idx="6"/>
            <a:endCxn id="26" idx="2"/>
          </p:cNvCxnSpPr>
          <p:nvPr/>
        </p:nvCxnSpPr>
        <p:spPr>
          <a:xfrm>
            <a:off x="4467817" y="5725428"/>
            <a:ext cx="40255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>
            <a:stCxn id="31" idx="2"/>
            <a:endCxn id="30" idx="6"/>
          </p:cNvCxnSpPr>
          <p:nvPr/>
        </p:nvCxnSpPr>
        <p:spPr>
          <a:xfrm flipH="1">
            <a:off x="4467817" y="6292438"/>
            <a:ext cx="40255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>
            <a:stCxn id="30" idx="2"/>
            <a:endCxn id="29" idx="6"/>
          </p:cNvCxnSpPr>
          <p:nvPr/>
        </p:nvCxnSpPr>
        <p:spPr>
          <a:xfrm flipH="1">
            <a:off x="3571986" y="6292438"/>
            <a:ext cx="38554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31656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460" y="108017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00FF"/>
                </a:solidFill>
              </a:rPr>
              <a:t>Bayesian Network for TF Binding Profiles from ENCODE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1315398" y="2177323"/>
            <a:ext cx="1065926" cy="782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SIN3A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315398" y="3407045"/>
            <a:ext cx="1065926" cy="782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MYC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154531" y="4648106"/>
            <a:ext cx="1065926" cy="782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MAX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021329" y="3407045"/>
            <a:ext cx="1065926" cy="782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USF1</a:t>
            </a:r>
            <a:endParaRPr lang="en-US" b="1" dirty="0"/>
          </a:p>
        </p:txBody>
      </p:sp>
      <p:sp>
        <p:nvSpPr>
          <p:cNvPr id="8" name="Oval 7"/>
          <p:cNvSpPr/>
          <p:nvPr/>
        </p:nvSpPr>
        <p:spPr>
          <a:xfrm>
            <a:off x="4727260" y="3407045"/>
            <a:ext cx="1065926" cy="782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USF2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727260" y="2300680"/>
            <a:ext cx="1065926" cy="782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BRF1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4727260" y="1251017"/>
            <a:ext cx="1065926" cy="782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BRF2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4" idx="4"/>
            <a:endCxn id="5" idx="0"/>
          </p:cNvCxnSpPr>
          <p:nvPr/>
        </p:nvCxnSpPr>
        <p:spPr>
          <a:xfrm>
            <a:off x="1848361" y="2959798"/>
            <a:ext cx="0" cy="44724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5" idx="4"/>
            <a:endCxn id="6" idx="1"/>
          </p:cNvCxnSpPr>
          <p:nvPr/>
        </p:nvCxnSpPr>
        <p:spPr>
          <a:xfrm>
            <a:off x="1848361" y="4189520"/>
            <a:ext cx="462271" cy="5731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9" idx="4"/>
          </p:cNvCxnSpPr>
          <p:nvPr/>
        </p:nvCxnSpPr>
        <p:spPr>
          <a:xfrm>
            <a:off x="5260223" y="3083155"/>
            <a:ext cx="0" cy="3238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0" idx="4"/>
            <a:endCxn id="9" idx="0"/>
          </p:cNvCxnSpPr>
          <p:nvPr/>
        </p:nvCxnSpPr>
        <p:spPr>
          <a:xfrm>
            <a:off x="5260223" y="2033492"/>
            <a:ext cx="0" cy="2671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7" idx="4"/>
            <a:endCxn id="6" idx="7"/>
          </p:cNvCxnSpPr>
          <p:nvPr/>
        </p:nvCxnSpPr>
        <p:spPr>
          <a:xfrm flipH="1">
            <a:off x="3064356" y="4189520"/>
            <a:ext cx="489936" cy="5731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7" idx="6"/>
            <a:endCxn id="8" idx="2"/>
          </p:cNvCxnSpPr>
          <p:nvPr/>
        </p:nvCxnSpPr>
        <p:spPr>
          <a:xfrm>
            <a:off x="4087255" y="3798283"/>
            <a:ext cx="640005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Oval 22"/>
          <p:cNvSpPr/>
          <p:nvPr/>
        </p:nvSpPr>
        <p:spPr>
          <a:xfrm>
            <a:off x="4727260" y="4648106"/>
            <a:ext cx="1218326" cy="782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RAD21</a:t>
            </a:r>
            <a:endParaRPr lang="en-US" dirty="0"/>
          </a:p>
        </p:txBody>
      </p:sp>
      <p:cxnSp>
        <p:nvCxnSpPr>
          <p:cNvPr id="27" name="Straight Arrow Connector 26"/>
          <p:cNvCxnSpPr>
            <a:stCxn id="8" idx="4"/>
            <a:endCxn id="23" idx="0"/>
          </p:cNvCxnSpPr>
          <p:nvPr/>
        </p:nvCxnSpPr>
        <p:spPr>
          <a:xfrm>
            <a:off x="5260223" y="4189520"/>
            <a:ext cx="76200" cy="4585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8" idx="3"/>
            <a:endCxn id="6" idx="7"/>
          </p:cNvCxnSpPr>
          <p:nvPr/>
        </p:nvCxnSpPr>
        <p:spPr>
          <a:xfrm flipH="1">
            <a:off x="3064356" y="4074929"/>
            <a:ext cx="1819005" cy="6877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Oval 29"/>
          <p:cNvSpPr/>
          <p:nvPr/>
        </p:nvSpPr>
        <p:spPr>
          <a:xfrm>
            <a:off x="6455869" y="2300680"/>
            <a:ext cx="1266424" cy="91994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GTF2F1</a:t>
            </a:r>
            <a:endParaRPr lang="en-US" dirty="0"/>
          </a:p>
        </p:txBody>
      </p:sp>
      <p:cxnSp>
        <p:nvCxnSpPr>
          <p:cNvPr id="32" name="Straight Arrow Connector 31"/>
          <p:cNvCxnSpPr>
            <a:stCxn id="30" idx="4"/>
            <a:endCxn id="8" idx="6"/>
          </p:cNvCxnSpPr>
          <p:nvPr/>
        </p:nvCxnSpPr>
        <p:spPr>
          <a:xfrm flipH="1">
            <a:off x="5793186" y="3220623"/>
            <a:ext cx="1295895" cy="5776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Oval 32"/>
          <p:cNvSpPr/>
          <p:nvPr/>
        </p:nvSpPr>
        <p:spPr>
          <a:xfrm>
            <a:off x="7482792" y="1447393"/>
            <a:ext cx="1065926" cy="782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TBP</a:t>
            </a:r>
            <a:endParaRPr lang="en-US" dirty="0"/>
          </a:p>
        </p:txBody>
      </p:sp>
      <p:cxnSp>
        <p:nvCxnSpPr>
          <p:cNvPr id="35" name="Straight Arrow Connector 34"/>
          <p:cNvCxnSpPr>
            <a:stCxn id="33" idx="3"/>
            <a:endCxn id="30" idx="0"/>
          </p:cNvCxnSpPr>
          <p:nvPr/>
        </p:nvCxnSpPr>
        <p:spPr>
          <a:xfrm flipH="1">
            <a:off x="7089081" y="2115277"/>
            <a:ext cx="549812" cy="18540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93752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017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Real Binding for the Tiny Net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1315398" y="2177323"/>
            <a:ext cx="1065926" cy="782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SIN3A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315398" y="3407045"/>
            <a:ext cx="1065926" cy="782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MYC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154531" y="4648106"/>
            <a:ext cx="1065926" cy="782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MAX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3021329" y="3407045"/>
            <a:ext cx="1065926" cy="782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USF1</a:t>
            </a:r>
            <a:endParaRPr lang="en-US" b="1" dirty="0"/>
          </a:p>
        </p:txBody>
      </p:sp>
      <p:sp>
        <p:nvSpPr>
          <p:cNvPr id="8" name="Oval 7"/>
          <p:cNvSpPr/>
          <p:nvPr/>
        </p:nvSpPr>
        <p:spPr>
          <a:xfrm>
            <a:off x="4727260" y="3407045"/>
            <a:ext cx="1065926" cy="782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USF2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727260" y="2300680"/>
            <a:ext cx="1065926" cy="782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BRF1</a:t>
            </a:r>
            <a:endParaRPr lang="en-US" dirty="0"/>
          </a:p>
        </p:txBody>
      </p:sp>
      <p:sp>
        <p:nvSpPr>
          <p:cNvPr id="10" name="Oval 9"/>
          <p:cNvSpPr/>
          <p:nvPr/>
        </p:nvSpPr>
        <p:spPr>
          <a:xfrm>
            <a:off x="4727260" y="1251017"/>
            <a:ext cx="1065926" cy="782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BRF2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4" idx="4"/>
            <a:endCxn id="5" idx="0"/>
          </p:cNvCxnSpPr>
          <p:nvPr/>
        </p:nvCxnSpPr>
        <p:spPr>
          <a:xfrm>
            <a:off x="1848361" y="2959798"/>
            <a:ext cx="0" cy="447247"/>
          </a:xfrm>
          <a:prstGeom prst="straightConnector1">
            <a:avLst/>
          </a:prstGeom>
          <a:ln>
            <a:solidFill>
              <a:schemeClr val="accent1">
                <a:alpha val="23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5" idx="4"/>
            <a:endCxn id="6" idx="1"/>
          </p:cNvCxnSpPr>
          <p:nvPr/>
        </p:nvCxnSpPr>
        <p:spPr>
          <a:xfrm>
            <a:off x="1848361" y="4189520"/>
            <a:ext cx="462271" cy="573177"/>
          </a:xfrm>
          <a:prstGeom prst="straightConnector1">
            <a:avLst/>
          </a:prstGeom>
          <a:ln>
            <a:solidFill>
              <a:schemeClr val="accent1">
                <a:alpha val="28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4"/>
          </p:cNvCxnSpPr>
          <p:nvPr/>
        </p:nvCxnSpPr>
        <p:spPr>
          <a:xfrm>
            <a:off x="5260223" y="3083155"/>
            <a:ext cx="0" cy="323890"/>
          </a:xfrm>
          <a:prstGeom prst="straightConnector1">
            <a:avLst/>
          </a:prstGeom>
          <a:ln>
            <a:solidFill>
              <a:schemeClr val="accent1">
                <a:alpha val="28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10" idx="4"/>
            <a:endCxn id="9" idx="0"/>
          </p:cNvCxnSpPr>
          <p:nvPr/>
        </p:nvCxnSpPr>
        <p:spPr>
          <a:xfrm>
            <a:off x="5260223" y="2033492"/>
            <a:ext cx="0" cy="267188"/>
          </a:xfrm>
          <a:prstGeom prst="straightConnector1">
            <a:avLst/>
          </a:prstGeom>
          <a:ln>
            <a:solidFill>
              <a:schemeClr val="accent1">
                <a:alpha val="28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4"/>
            <a:endCxn id="6" idx="7"/>
          </p:cNvCxnSpPr>
          <p:nvPr/>
        </p:nvCxnSpPr>
        <p:spPr>
          <a:xfrm flipH="1">
            <a:off x="3064356" y="4189520"/>
            <a:ext cx="489936" cy="5731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>
            <a:stCxn id="7" idx="6"/>
            <a:endCxn id="8" idx="2"/>
          </p:cNvCxnSpPr>
          <p:nvPr/>
        </p:nvCxnSpPr>
        <p:spPr>
          <a:xfrm>
            <a:off x="4087255" y="3798283"/>
            <a:ext cx="640005" cy="0"/>
          </a:xfrm>
          <a:prstGeom prst="straightConnector1">
            <a:avLst/>
          </a:prstGeom>
          <a:ln>
            <a:solidFill>
              <a:schemeClr val="accent1">
                <a:alpha val="26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4727260" y="4648106"/>
            <a:ext cx="1218326" cy="782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RAD21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8" idx="4"/>
            <a:endCxn id="17" idx="0"/>
          </p:cNvCxnSpPr>
          <p:nvPr/>
        </p:nvCxnSpPr>
        <p:spPr>
          <a:xfrm>
            <a:off x="5260223" y="4189520"/>
            <a:ext cx="76200" cy="458586"/>
          </a:xfrm>
          <a:prstGeom prst="straightConnector1">
            <a:avLst/>
          </a:prstGeom>
          <a:ln>
            <a:solidFill>
              <a:schemeClr val="accent1">
                <a:alpha val="28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3"/>
            <a:endCxn id="6" idx="7"/>
          </p:cNvCxnSpPr>
          <p:nvPr/>
        </p:nvCxnSpPr>
        <p:spPr>
          <a:xfrm flipH="1">
            <a:off x="3064356" y="4074929"/>
            <a:ext cx="1819005" cy="687768"/>
          </a:xfrm>
          <a:prstGeom prst="straightConnector1">
            <a:avLst/>
          </a:prstGeom>
          <a:ln>
            <a:solidFill>
              <a:schemeClr val="accent1">
                <a:alpha val="28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6455869" y="2300680"/>
            <a:ext cx="1266424" cy="91994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GTF2F1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20" idx="4"/>
            <a:endCxn id="8" idx="6"/>
          </p:cNvCxnSpPr>
          <p:nvPr/>
        </p:nvCxnSpPr>
        <p:spPr>
          <a:xfrm flipH="1">
            <a:off x="5793186" y="3220623"/>
            <a:ext cx="1295895" cy="577660"/>
          </a:xfrm>
          <a:prstGeom prst="straightConnector1">
            <a:avLst/>
          </a:prstGeom>
          <a:ln>
            <a:solidFill>
              <a:schemeClr val="accent1">
                <a:alpha val="28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stCxn id="7" idx="7"/>
            <a:endCxn id="8" idx="1"/>
          </p:cNvCxnSpPr>
          <p:nvPr/>
        </p:nvCxnSpPr>
        <p:spPr>
          <a:xfrm>
            <a:off x="3931154" y="3521636"/>
            <a:ext cx="952207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952530" y="5692792"/>
            <a:ext cx="75635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USF1 and USF2 form complexes; </a:t>
            </a:r>
            <a:r>
              <a:rPr lang="en-US" b="1" dirty="0" smtClean="0"/>
              <a:t>Protein MAX </a:t>
            </a:r>
            <a:r>
              <a:rPr lang="en-US" dirty="0" smtClean="0"/>
              <a:t>also known as </a:t>
            </a:r>
            <a:r>
              <a:rPr lang="en-US" b="1" dirty="0" smtClean="0"/>
              <a:t>MYC-associated factor X, </a:t>
            </a:r>
            <a:r>
              <a:rPr lang="en-US" b="1" dirty="0" err="1" smtClean="0"/>
              <a:t>Myc</a:t>
            </a:r>
            <a:r>
              <a:rPr lang="en-US" b="1" dirty="0"/>
              <a:t> </a:t>
            </a:r>
            <a:r>
              <a:rPr lang="en-US" b="1" dirty="0" smtClean="0"/>
              <a:t>and Max always interact</a:t>
            </a:r>
            <a:endParaRPr lang="en-US" dirty="0"/>
          </a:p>
        </p:txBody>
      </p:sp>
      <p:cxnSp>
        <p:nvCxnSpPr>
          <p:cNvPr id="30" name="Straight Connector 29"/>
          <p:cNvCxnSpPr>
            <a:stCxn id="5" idx="5"/>
            <a:endCxn id="6" idx="0"/>
          </p:cNvCxnSpPr>
          <p:nvPr/>
        </p:nvCxnSpPr>
        <p:spPr>
          <a:xfrm>
            <a:off x="2225223" y="4074929"/>
            <a:ext cx="462271" cy="573177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Oval 30"/>
          <p:cNvSpPr/>
          <p:nvPr/>
        </p:nvSpPr>
        <p:spPr>
          <a:xfrm>
            <a:off x="7482792" y="1447393"/>
            <a:ext cx="1065926" cy="782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TBP</a:t>
            </a:r>
            <a:endParaRPr lang="en-US" dirty="0"/>
          </a:p>
        </p:txBody>
      </p:sp>
      <p:cxnSp>
        <p:nvCxnSpPr>
          <p:cNvPr id="33" name="Straight Arrow Connector 32"/>
          <p:cNvCxnSpPr>
            <a:stCxn id="31" idx="3"/>
            <a:endCxn id="20" idx="0"/>
          </p:cNvCxnSpPr>
          <p:nvPr/>
        </p:nvCxnSpPr>
        <p:spPr>
          <a:xfrm flipH="1">
            <a:off x="7089081" y="2115277"/>
            <a:ext cx="549812" cy="185403"/>
          </a:xfrm>
          <a:prstGeom prst="straightConnector1">
            <a:avLst/>
          </a:prstGeom>
          <a:ln>
            <a:solidFill>
              <a:schemeClr val="accent1">
                <a:alpha val="26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10" idx="6"/>
            <a:endCxn id="31" idx="2"/>
          </p:cNvCxnSpPr>
          <p:nvPr/>
        </p:nvCxnSpPr>
        <p:spPr>
          <a:xfrm>
            <a:off x="5793186" y="1642255"/>
            <a:ext cx="1689606" cy="196376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217920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3804" y="-353563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0000FF"/>
                </a:solidFill>
              </a:rPr>
              <a:t>Bayesian Network</a:t>
            </a:r>
            <a:endParaRPr lang="en-US" dirty="0">
              <a:solidFill>
                <a:srgbClr val="0000FF"/>
              </a:solidFill>
            </a:endParaRPr>
          </a:p>
        </p:txBody>
      </p:sp>
      <p:sp>
        <p:nvSpPr>
          <p:cNvPr id="5" name="Oval 4"/>
          <p:cNvSpPr/>
          <p:nvPr/>
        </p:nvSpPr>
        <p:spPr>
          <a:xfrm>
            <a:off x="609163" y="1687319"/>
            <a:ext cx="1065926" cy="782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HMGN3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1448296" y="2928380"/>
            <a:ext cx="1065926" cy="782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GATA1</a:t>
            </a:r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2315094" y="1687319"/>
            <a:ext cx="1065926" cy="782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TAL1</a:t>
            </a:r>
            <a:endParaRPr lang="en-US" b="1" dirty="0"/>
          </a:p>
        </p:txBody>
      </p:sp>
      <p:sp>
        <p:nvSpPr>
          <p:cNvPr id="8" name="Oval 7"/>
          <p:cNvSpPr/>
          <p:nvPr/>
        </p:nvSpPr>
        <p:spPr>
          <a:xfrm>
            <a:off x="4021025" y="1687319"/>
            <a:ext cx="1065926" cy="782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GATA2</a:t>
            </a:r>
            <a:endParaRPr lang="en-US" dirty="0"/>
          </a:p>
        </p:txBody>
      </p:sp>
      <p:sp>
        <p:nvSpPr>
          <p:cNvPr id="9" name="Oval 8"/>
          <p:cNvSpPr/>
          <p:nvPr/>
        </p:nvSpPr>
        <p:spPr>
          <a:xfrm>
            <a:off x="4021025" y="580954"/>
            <a:ext cx="1065926" cy="782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XRCC4</a:t>
            </a:r>
            <a:endParaRPr lang="en-US" dirty="0"/>
          </a:p>
        </p:txBody>
      </p:sp>
      <p:cxnSp>
        <p:nvCxnSpPr>
          <p:cNvPr id="12" name="Straight Arrow Connector 11"/>
          <p:cNvCxnSpPr>
            <a:stCxn id="5" idx="4"/>
            <a:endCxn id="6" idx="1"/>
          </p:cNvCxnSpPr>
          <p:nvPr/>
        </p:nvCxnSpPr>
        <p:spPr>
          <a:xfrm>
            <a:off x="1142126" y="2469794"/>
            <a:ext cx="462271" cy="5731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9" idx="4"/>
          </p:cNvCxnSpPr>
          <p:nvPr/>
        </p:nvCxnSpPr>
        <p:spPr>
          <a:xfrm>
            <a:off x="4553988" y="1363429"/>
            <a:ext cx="0" cy="3238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7" idx="4"/>
            <a:endCxn id="6" idx="7"/>
          </p:cNvCxnSpPr>
          <p:nvPr/>
        </p:nvCxnSpPr>
        <p:spPr>
          <a:xfrm flipH="1">
            <a:off x="2358121" y="2469794"/>
            <a:ext cx="489936" cy="5731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l 16"/>
          <p:cNvSpPr/>
          <p:nvPr/>
        </p:nvSpPr>
        <p:spPr>
          <a:xfrm>
            <a:off x="4021025" y="2928380"/>
            <a:ext cx="1218326" cy="782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FOS</a:t>
            </a:r>
            <a:endParaRPr lang="en-US" dirty="0"/>
          </a:p>
        </p:txBody>
      </p:sp>
      <p:cxnSp>
        <p:nvCxnSpPr>
          <p:cNvPr id="18" name="Straight Arrow Connector 17"/>
          <p:cNvCxnSpPr>
            <a:stCxn id="8" idx="4"/>
            <a:endCxn id="17" idx="0"/>
          </p:cNvCxnSpPr>
          <p:nvPr/>
        </p:nvCxnSpPr>
        <p:spPr>
          <a:xfrm>
            <a:off x="4553988" y="2469794"/>
            <a:ext cx="76200" cy="45858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>
            <a:stCxn id="8" idx="3"/>
            <a:endCxn id="6" idx="7"/>
          </p:cNvCxnSpPr>
          <p:nvPr/>
        </p:nvCxnSpPr>
        <p:spPr>
          <a:xfrm flipH="1">
            <a:off x="2358121" y="2355203"/>
            <a:ext cx="1819005" cy="6877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6225899" y="2875963"/>
            <a:ext cx="1266424" cy="91994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JUN</a:t>
            </a:r>
            <a:endParaRPr lang="en-US" dirty="0"/>
          </a:p>
        </p:txBody>
      </p:sp>
      <p:sp>
        <p:nvSpPr>
          <p:cNvPr id="22" name="Oval 21"/>
          <p:cNvSpPr/>
          <p:nvPr/>
        </p:nvSpPr>
        <p:spPr>
          <a:xfrm>
            <a:off x="2358121" y="580954"/>
            <a:ext cx="1065926" cy="782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BCLAF1</a:t>
            </a:r>
            <a:endParaRPr lang="en-US" dirty="0"/>
          </a:p>
        </p:txBody>
      </p:sp>
      <p:cxnSp>
        <p:nvCxnSpPr>
          <p:cNvPr id="23" name="Straight Arrow Connector 22"/>
          <p:cNvCxnSpPr>
            <a:stCxn id="22" idx="4"/>
            <a:endCxn id="7" idx="0"/>
          </p:cNvCxnSpPr>
          <p:nvPr/>
        </p:nvCxnSpPr>
        <p:spPr>
          <a:xfrm flipH="1">
            <a:off x="2848057" y="1363429"/>
            <a:ext cx="43027" cy="32389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8" idx="5"/>
            <a:endCxn id="20" idx="1"/>
          </p:cNvCxnSpPr>
          <p:nvPr/>
        </p:nvCxnSpPr>
        <p:spPr>
          <a:xfrm>
            <a:off x="4930850" y="2355203"/>
            <a:ext cx="1480513" cy="6554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Oval 27"/>
          <p:cNvSpPr/>
          <p:nvPr/>
        </p:nvSpPr>
        <p:spPr>
          <a:xfrm>
            <a:off x="7524973" y="1687319"/>
            <a:ext cx="1065926" cy="782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SIRT6</a:t>
            </a:r>
            <a:endParaRPr lang="en-US" dirty="0"/>
          </a:p>
        </p:txBody>
      </p:sp>
      <p:sp>
        <p:nvSpPr>
          <p:cNvPr id="29" name="Oval 28"/>
          <p:cNvSpPr/>
          <p:nvPr/>
        </p:nvSpPr>
        <p:spPr>
          <a:xfrm>
            <a:off x="5878400" y="1633911"/>
            <a:ext cx="1065926" cy="782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JUND</a:t>
            </a:r>
            <a:endParaRPr lang="en-US" dirty="0"/>
          </a:p>
        </p:txBody>
      </p:sp>
      <p:cxnSp>
        <p:nvCxnSpPr>
          <p:cNvPr id="31" name="Straight Arrow Connector 30"/>
          <p:cNvCxnSpPr>
            <a:stCxn id="29" idx="4"/>
            <a:endCxn id="20" idx="0"/>
          </p:cNvCxnSpPr>
          <p:nvPr/>
        </p:nvCxnSpPr>
        <p:spPr>
          <a:xfrm>
            <a:off x="6411363" y="2416386"/>
            <a:ext cx="447748" cy="4595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8" idx="3"/>
            <a:endCxn id="20" idx="7"/>
          </p:cNvCxnSpPr>
          <p:nvPr/>
        </p:nvCxnSpPr>
        <p:spPr>
          <a:xfrm flipH="1">
            <a:off x="7306859" y="2355203"/>
            <a:ext cx="374215" cy="6554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20" idx="2"/>
            <a:endCxn id="17" idx="6"/>
          </p:cNvCxnSpPr>
          <p:nvPr/>
        </p:nvCxnSpPr>
        <p:spPr>
          <a:xfrm flipH="1" flipV="1">
            <a:off x="5239351" y="3319618"/>
            <a:ext cx="986548" cy="1631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Oval 35"/>
          <p:cNvSpPr/>
          <p:nvPr/>
        </p:nvSpPr>
        <p:spPr>
          <a:xfrm>
            <a:off x="1739951" y="4591531"/>
            <a:ext cx="1065926" cy="782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NFYA</a:t>
            </a:r>
            <a:endParaRPr lang="en-US" dirty="0"/>
          </a:p>
        </p:txBody>
      </p:sp>
      <p:sp>
        <p:nvSpPr>
          <p:cNvPr id="39" name="Oval 38"/>
          <p:cNvSpPr/>
          <p:nvPr/>
        </p:nvSpPr>
        <p:spPr>
          <a:xfrm>
            <a:off x="3944825" y="5780175"/>
            <a:ext cx="1266424" cy="91994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SP2</a:t>
            </a:r>
            <a:endParaRPr lang="en-US" dirty="0"/>
          </a:p>
        </p:txBody>
      </p:sp>
      <p:cxnSp>
        <p:nvCxnSpPr>
          <p:cNvPr id="40" name="Straight Arrow Connector 39"/>
          <p:cNvCxnSpPr>
            <a:stCxn id="36" idx="5"/>
            <a:endCxn id="39" idx="1"/>
          </p:cNvCxnSpPr>
          <p:nvPr/>
        </p:nvCxnSpPr>
        <p:spPr>
          <a:xfrm>
            <a:off x="2649776" y="5259415"/>
            <a:ext cx="1480513" cy="6554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1" name="Oval 40"/>
          <p:cNvSpPr/>
          <p:nvPr/>
        </p:nvSpPr>
        <p:spPr>
          <a:xfrm>
            <a:off x="5243899" y="4591531"/>
            <a:ext cx="1065926" cy="782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SP1</a:t>
            </a:r>
            <a:endParaRPr lang="en-US" dirty="0"/>
          </a:p>
        </p:txBody>
      </p:sp>
      <p:sp>
        <p:nvSpPr>
          <p:cNvPr id="42" name="Oval 41"/>
          <p:cNvSpPr/>
          <p:nvPr/>
        </p:nvSpPr>
        <p:spPr>
          <a:xfrm>
            <a:off x="3597326" y="4538123"/>
            <a:ext cx="1065926" cy="782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PBX3</a:t>
            </a:r>
            <a:endParaRPr lang="en-US" dirty="0"/>
          </a:p>
        </p:txBody>
      </p:sp>
      <p:cxnSp>
        <p:nvCxnSpPr>
          <p:cNvPr id="43" name="Straight Arrow Connector 42"/>
          <p:cNvCxnSpPr>
            <a:stCxn id="42" idx="4"/>
            <a:endCxn id="39" idx="0"/>
          </p:cNvCxnSpPr>
          <p:nvPr/>
        </p:nvCxnSpPr>
        <p:spPr>
          <a:xfrm>
            <a:off x="4130289" y="5320598"/>
            <a:ext cx="447748" cy="4595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41" idx="3"/>
            <a:endCxn id="39" idx="7"/>
          </p:cNvCxnSpPr>
          <p:nvPr/>
        </p:nvCxnSpPr>
        <p:spPr>
          <a:xfrm flipH="1">
            <a:off x="5025785" y="5259415"/>
            <a:ext cx="374215" cy="6554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42" idx="0"/>
            <a:endCxn id="17" idx="4"/>
          </p:cNvCxnSpPr>
          <p:nvPr/>
        </p:nvCxnSpPr>
        <p:spPr>
          <a:xfrm flipV="1">
            <a:off x="4130289" y="3710855"/>
            <a:ext cx="499899" cy="82726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36" idx="0"/>
            <a:endCxn id="17" idx="3"/>
          </p:cNvCxnSpPr>
          <p:nvPr/>
        </p:nvCxnSpPr>
        <p:spPr>
          <a:xfrm flipV="1">
            <a:off x="2272914" y="3596264"/>
            <a:ext cx="1926531" cy="99526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/>
          <p:cNvCxnSpPr>
            <a:stCxn id="41" idx="1"/>
            <a:endCxn id="17" idx="5"/>
          </p:cNvCxnSpPr>
          <p:nvPr/>
        </p:nvCxnSpPr>
        <p:spPr>
          <a:xfrm flipH="1" flipV="1">
            <a:off x="5060931" y="3596264"/>
            <a:ext cx="339069" cy="110985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52467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001" y="-303713"/>
            <a:ext cx="8229600" cy="11430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0000FF"/>
                </a:solidFill>
              </a:rPr>
              <a:t>Real Interaction</a:t>
            </a:r>
            <a:endParaRPr lang="en-US" sz="3600" dirty="0">
              <a:solidFill>
                <a:srgbClr val="0000FF"/>
              </a:solidFill>
            </a:endParaRPr>
          </a:p>
        </p:txBody>
      </p:sp>
      <p:sp>
        <p:nvSpPr>
          <p:cNvPr id="4" name="Oval 3"/>
          <p:cNvSpPr/>
          <p:nvPr/>
        </p:nvSpPr>
        <p:spPr>
          <a:xfrm>
            <a:off x="609163" y="1687319"/>
            <a:ext cx="1065926" cy="782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HMGN3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1448296" y="2928380"/>
            <a:ext cx="1065926" cy="782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GATA1</a:t>
            </a:r>
            <a:endParaRPr lang="en-US" dirty="0"/>
          </a:p>
        </p:txBody>
      </p:sp>
      <p:sp>
        <p:nvSpPr>
          <p:cNvPr id="6" name="Oval 5"/>
          <p:cNvSpPr/>
          <p:nvPr/>
        </p:nvSpPr>
        <p:spPr>
          <a:xfrm>
            <a:off x="2315094" y="1687319"/>
            <a:ext cx="1065926" cy="782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/>
              <a:t>TAL1</a:t>
            </a:r>
            <a:endParaRPr lang="en-US" b="1" dirty="0"/>
          </a:p>
        </p:txBody>
      </p:sp>
      <p:sp>
        <p:nvSpPr>
          <p:cNvPr id="7" name="Oval 6"/>
          <p:cNvSpPr/>
          <p:nvPr/>
        </p:nvSpPr>
        <p:spPr>
          <a:xfrm>
            <a:off x="4021025" y="1687319"/>
            <a:ext cx="1065926" cy="782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GATA2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4021025" y="580954"/>
            <a:ext cx="1065926" cy="782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XRCC4</a:t>
            </a:r>
            <a:endParaRPr lang="en-US" dirty="0"/>
          </a:p>
        </p:txBody>
      </p:sp>
      <p:cxnSp>
        <p:nvCxnSpPr>
          <p:cNvPr id="9" name="Straight Arrow Connector 8"/>
          <p:cNvCxnSpPr>
            <a:stCxn id="4" idx="4"/>
            <a:endCxn id="5" idx="1"/>
          </p:cNvCxnSpPr>
          <p:nvPr/>
        </p:nvCxnSpPr>
        <p:spPr>
          <a:xfrm>
            <a:off x="1142126" y="2469794"/>
            <a:ext cx="462271" cy="573177"/>
          </a:xfrm>
          <a:prstGeom prst="straightConnector1">
            <a:avLst/>
          </a:prstGeom>
          <a:ln>
            <a:solidFill>
              <a:schemeClr val="accent1">
                <a:alpha val="28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>
            <a:stCxn id="8" idx="4"/>
          </p:cNvCxnSpPr>
          <p:nvPr/>
        </p:nvCxnSpPr>
        <p:spPr>
          <a:xfrm>
            <a:off x="4553988" y="1363429"/>
            <a:ext cx="0" cy="323890"/>
          </a:xfrm>
          <a:prstGeom prst="straightConnector1">
            <a:avLst/>
          </a:prstGeom>
          <a:ln>
            <a:solidFill>
              <a:schemeClr val="accent1">
                <a:alpha val="28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>
            <a:stCxn id="6" idx="4"/>
            <a:endCxn id="5" idx="7"/>
          </p:cNvCxnSpPr>
          <p:nvPr/>
        </p:nvCxnSpPr>
        <p:spPr>
          <a:xfrm flipH="1">
            <a:off x="2358121" y="2469794"/>
            <a:ext cx="489936" cy="5731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4021025" y="2928380"/>
            <a:ext cx="1218326" cy="782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FOS</a:t>
            </a:r>
            <a:endParaRPr lang="en-US" dirty="0"/>
          </a:p>
        </p:txBody>
      </p:sp>
      <p:cxnSp>
        <p:nvCxnSpPr>
          <p:cNvPr id="13" name="Straight Arrow Connector 12"/>
          <p:cNvCxnSpPr>
            <a:stCxn id="7" idx="4"/>
            <a:endCxn id="12" idx="0"/>
          </p:cNvCxnSpPr>
          <p:nvPr/>
        </p:nvCxnSpPr>
        <p:spPr>
          <a:xfrm>
            <a:off x="4553988" y="2469794"/>
            <a:ext cx="76200" cy="458586"/>
          </a:xfrm>
          <a:prstGeom prst="straightConnector1">
            <a:avLst/>
          </a:prstGeom>
          <a:ln>
            <a:solidFill>
              <a:schemeClr val="accent1">
                <a:alpha val="28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>
            <a:stCxn id="7" idx="3"/>
            <a:endCxn id="5" idx="7"/>
          </p:cNvCxnSpPr>
          <p:nvPr/>
        </p:nvCxnSpPr>
        <p:spPr>
          <a:xfrm flipH="1">
            <a:off x="2358121" y="2355203"/>
            <a:ext cx="1819005" cy="687768"/>
          </a:xfrm>
          <a:prstGeom prst="straightConnector1">
            <a:avLst/>
          </a:prstGeom>
          <a:ln>
            <a:solidFill>
              <a:schemeClr val="accent1">
                <a:alpha val="28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Oval 14"/>
          <p:cNvSpPr/>
          <p:nvPr/>
        </p:nvSpPr>
        <p:spPr>
          <a:xfrm>
            <a:off x="6225899" y="2875963"/>
            <a:ext cx="1266424" cy="91994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JUN</a:t>
            </a:r>
            <a:endParaRPr lang="en-US" dirty="0"/>
          </a:p>
        </p:txBody>
      </p:sp>
      <p:sp>
        <p:nvSpPr>
          <p:cNvPr id="16" name="Oval 15"/>
          <p:cNvSpPr/>
          <p:nvPr/>
        </p:nvSpPr>
        <p:spPr>
          <a:xfrm>
            <a:off x="2358121" y="580954"/>
            <a:ext cx="1065926" cy="782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BCLAF1</a:t>
            </a:r>
            <a:endParaRPr lang="en-US" dirty="0"/>
          </a:p>
        </p:txBody>
      </p:sp>
      <p:cxnSp>
        <p:nvCxnSpPr>
          <p:cNvPr id="17" name="Straight Arrow Connector 16"/>
          <p:cNvCxnSpPr>
            <a:stCxn id="16" idx="4"/>
            <a:endCxn id="6" idx="0"/>
          </p:cNvCxnSpPr>
          <p:nvPr/>
        </p:nvCxnSpPr>
        <p:spPr>
          <a:xfrm flipH="1">
            <a:off x="2848057" y="1363429"/>
            <a:ext cx="43027" cy="323890"/>
          </a:xfrm>
          <a:prstGeom prst="straightConnector1">
            <a:avLst/>
          </a:prstGeom>
          <a:ln>
            <a:solidFill>
              <a:schemeClr val="accent1">
                <a:alpha val="29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7" idx="5"/>
            <a:endCxn id="15" idx="1"/>
          </p:cNvCxnSpPr>
          <p:nvPr/>
        </p:nvCxnSpPr>
        <p:spPr>
          <a:xfrm>
            <a:off x="4930850" y="2355203"/>
            <a:ext cx="1480513" cy="655483"/>
          </a:xfrm>
          <a:prstGeom prst="straightConnector1">
            <a:avLst/>
          </a:prstGeom>
          <a:ln>
            <a:solidFill>
              <a:schemeClr val="accent1">
                <a:alpha val="28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9" name="Oval 18"/>
          <p:cNvSpPr/>
          <p:nvPr/>
        </p:nvSpPr>
        <p:spPr>
          <a:xfrm>
            <a:off x="7524973" y="1687319"/>
            <a:ext cx="1065926" cy="782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SIRT6</a:t>
            </a:r>
            <a:endParaRPr lang="en-US" dirty="0"/>
          </a:p>
        </p:txBody>
      </p:sp>
      <p:sp>
        <p:nvSpPr>
          <p:cNvPr id="20" name="Oval 19"/>
          <p:cNvSpPr/>
          <p:nvPr/>
        </p:nvSpPr>
        <p:spPr>
          <a:xfrm>
            <a:off x="5878400" y="1633911"/>
            <a:ext cx="1065926" cy="782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JUND</a:t>
            </a:r>
            <a:endParaRPr lang="en-US" dirty="0"/>
          </a:p>
        </p:txBody>
      </p:sp>
      <p:cxnSp>
        <p:nvCxnSpPr>
          <p:cNvPr id="21" name="Straight Arrow Connector 20"/>
          <p:cNvCxnSpPr>
            <a:stCxn id="20" idx="4"/>
            <a:endCxn id="15" idx="0"/>
          </p:cNvCxnSpPr>
          <p:nvPr/>
        </p:nvCxnSpPr>
        <p:spPr>
          <a:xfrm>
            <a:off x="6411363" y="2416386"/>
            <a:ext cx="447748" cy="459577"/>
          </a:xfrm>
          <a:prstGeom prst="straightConnector1">
            <a:avLst/>
          </a:prstGeom>
          <a:ln>
            <a:solidFill>
              <a:schemeClr val="accent1">
                <a:alpha val="28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19" idx="3"/>
            <a:endCxn id="15" idx="7"/>
          </p:cNvCxnSpPr>
          <p:nvPr/>
        </p:nvCxnSpPr>
        <p:spPr>
          <a:xfrm flipH="1">
            <a:off x="7306859" y="2355203"/>
            <a:ext cx="374215" cy="655483"/>
          </a:xfrm>
          <a:prstGeom prst="straightConnector1">
            <a:avLst/>
          </a:prstGeom>
          <a:ln>
            <a:solidFill>
              <a:schemeClr val="accent1">
                <a:alpha val="28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>
            <a:stCxn id="15" idx="2"/>
            <a:endCxn id="12" idx="6"/>
          </p:cNvCxnSpPr>
          <p:nvPr/>
        </p:nvCxnSpPr>
        <p:spPr>
          <a:xfrm flipH="1" flipV="1">
            <a:off x="5239351" y="3319618"/>
            <a:ext cx="986548" cy="16317"/>
          </a:xfrm>
          <a:prstGeom prst="straightConnector1">
            <a:avLst/>
          </a:prstGeom>
          <a:ln>
            <a:solidFill>
              <a:schemeClr val="accent1">
                <a:alpha val="28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Oval 23"/>
          <p:cNvSpPr/>
          <p:nvPr/>
        </p:nvSpPr>
        <p:spPr>
          <a:xfrm>
            <a:off x="1739951" y="4591531"/>
            <a:ext cx="1065926" cy="782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NFYA</a:t>
            </a:r>
            <a:endParaRPr lang="en-US" dirty="0"/>
          </a:p>
        </p:txBody>
      </p:sp>
      <p:sp>
        <p:nvSpPr>
          <p:cNvPr id="25" name="Oval 24"/>
          <p:cNvSpPr/>
          <p:nvPr/>
        </p:nvSpPr>
        <p:spPr>
          <a:xfrm>
            <a:off x="3944825" y="5780175"/>
            <a:ext cx="1266424" cy="919943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SP2</a:t>
            </a:r>
            <a:endParaRPr lang="en-US" dirty="0"/>
          </a:p>
        </p:txBody>
      </p:sp>
      <p:cxnSp>
        <p:nvCxnSpPr>
          <p:cNvPr id="26" name="Straight Arrow Connector 25"/>
          <p:cNvCxnSpPr>
            <a:stCxn id="24" idx="5"/>
            <a:endCxn id="25" idx="1"/>
          </p:cNvCxnSpPr>
          <p:nvPr/>
        </p:nvCxnSpPr>
        <p:spPr>
          <a:xfrm>
            <a:off x="2649776" y="5259415"/>
            <a:ext cx="1480513" cy="6554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Oval 26"/>
          <p:cNvSpPr/>
          <p:nvPr/>
        </p:nvSpPr>
        <p:spPr>
          <a:xfrm>
            <a:off x="5243899" y="4591531"/>
            <a:ext cx="1065926" cy="782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SP1</a:t>
            </a:r>
            <a:endParaRPr lang="en-US" dirty="0"/>
          </a:p>
        </p:txBody>
      </p:sp>
      <p:sp>
        <p:nvSpPr>
          <p:cNvPr id="28" name="Oval 27"/>
          <p:cNvSpPr/>
          <p:nvPr/>
        </p:nvSpPr>
        <p:spPr>
          <a:xfrm>
            <a:off x="3597326" y="4538123"/>
            <a:ext cx="1065926" cy="782475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PBX3</a:t>
            </a:r>
            <a:endParaRPr lang="en-US" dirty="0"/>
          </a:p>
        </p:txBody>
      </p:sp>
      <p:cxnSp>
        <p:nvCxnSpPr>
          <p:cNvPr id="29" name="Straight Arrow Connector 28"/>
          <p:cNvCxnSpPr>
            <a:stCxn id="28" idx="4"/>
            <a:endCxn id="25" idx="0"/>
          </p:cNvCxnSpPr>
          <p:nvPr/>
        </p:nvCxnSpPr>
        <p:spPr>
          <a:xfrm>
            <a:off x="4130289" y="5320598"/>
            <a:ext cx="447748" cy="459577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/>
          <p:cNvCxnSpPr>
            <a:stCxn id="27" idx="3"/>
            <a:endCxn id="25" idx="7"/>
          </p:cNvCxnSpPr>
          <p:nvPr/>
        </p:nvCxnSpPr>
        <p:spPr>
          <a:xfrm flipH="1">
            <a:off x="5025785" y="5259415"/>
            <a:ext cx="374215" cy="65548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28" idx="0"/>
            <a:endCxn id="12" idx="4"/>
          </p:cNvCxnSpPr>
          <p:nvPr/>
        </p:nvCxnSpPr>
        <p:spPr>
          <a:xfrm flipV="1">
            <a:off x="4130289" y="3710855"/>
            <a:ext cx="499899" cy="827268"/>
          </a:xfrm>
          <a:prstGeom prst="straightConnector1">
            <a:avLst/>
          </a:prstGeom>
          <a:ln>
            <a:solidFill>
              <a:schemeClr val="accent1">
                <a:alpha val="28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24" idx="0"/>
            <a:endCxn id="12" idx="3"/>
          </p:cNvCxnSpPr>
          <p:nvPr/>
        </p:nvCxnSpPr>
        <p:spPr>
          <a:xfrm flipV="1">
            <a:off x="2272914" y="3596264"/>
            <a:ext cx="1926531" cy="995267"/>
          </a:xfrm>
          <a:prstGeom prst="straightConnector1">
            <a:avLst/>
          </a:prstGeom>
          <a:ln>
            <a:solidFill>
              <a:schemeClr val="accent1">
                <a:alpha val="28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27" idx="1"/>
            <a:endCxn id="12" idx="5"/>
          </p:cNvCxnSpPr>
          <p:nvPr/>
        </p:nvCxnSpPr>
        <p:spPr>
          <a:xfrm flipH="1" flipV="1">
            <a:off x="5060931" y="3596264"/>
            <a:ext cx="339069" cy="1109858"/>
          </a:xfrm>
          <a:prstGeom prst="straightConnector1">
            <a:avLst/>
          </a:prstGeom>
          <a:ln>
            <a:solidFill>
              <a:schemeClr val="accent1">
                <a:alpha val="28000"/>
              </a:schemeClr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>
            <a:stCxn id="5" idx="6"/>
          </p:cNvCxnSpPr>
          <p:nvPr/>
        </p:nvCxnSpPr>
        <p:spPr>
          <a:xfrm flipV="1">
            <a:off x="2514222" y="2469794"/>
            <a:ext cx="1840199" cy="849824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5" idx="1"/>
            <a:endCxn id="20" idx="3"/>
          </p:cNvCxnSpPr>
          <p:nvPr/>
        </p:nvCxnSpPr>
        <p:spPr>
          <a:xfrm flipH="1" flipV="1">
            <a:off x="6034501" y="2301795"/>
            <a:ext cx="376862" cy="70889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25" idx="6"/>
            <a:endCxn id="27" idx="4"/>
          </p:cNvCxnSpPr>
          <p:nvPr/>
        </p:nvCxnSpPr>
        <p:spPr>
          <a:xfrm flipV="1">
            <a:off x="5211249" y="5374006"/>
            <a:ext cx="565613" cy="866141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Curved Connector 40"/>
          <p:cNvCxnSpPr>
            <a:stCxn id="24" idx="7"/>
            <a:endCxn id="27" idx="0"/>
          </p:cNvCxnSpPr>
          <p:nvPr/>
        </p:nvCxnSpPr>
        <p:spPr>
          <a:xfrm rot="5400000" flipH="1" flipV="1">
            <a:off x="4156024" y="3085284"/>
            <a:ext cx="114591" cy="3127086"/>
          </a:xfrm>
          <a:prstGeom prst="curvedConnector3">
            <a:avLst>
              <a:gd name="adj1" fmla="val 299492"/>
            </a:avLst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stCxn id="6" idx="6"/>
            <a:endCxn id="7" idx="2"/>
          </p:cNvCxnSpPr>
          <p:nvPr/>
        </p:nvCxnSpPr>
        <p:spPr>
          <a:xfrm>
            <a:off x="3381020" y="2078557"/>
            <a:ext cx="640005" cy="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414691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1410</TotalTime>
  <Words>508</Words>
  <Application>Microsoft Macintosh PowerPoint</Application>
  <PresentationFormat>On-screen Show (4:3)</PresentationFormat>
  <Paragraphs>112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Computational Analysis of TF Regulatory Networks Using ENCODE Data</vt:lpstr>
      <vt:lpstr>Conditional Association from Stanford</vt:lpstr>
      <vt:lpstr>Friedman’s Model</vt:lpstr>
      <vt:lpstr>Pros and Cons of Friedman’s Model on ENCODE</vt:lpstr>
      <vt:lpstr>Bayesian Network Analysis Is Better (Boltzmann Machine Models Physical Interactions Explicitly)</vt:lpstr>
      <vt:lpstr>Bayesian Network for TF Binding Profiles from ENCODE</vt:lpstr>
      <vt:lpstr>Real Binding for the Tiny Net</vt:lpstr>
      <vt:lpstr>Bayesian Network</vt:lpstr>
      <vt:lpstr>Real Interaction</vt:lpstr>
      <vt:lpstr>Systematic Analysis</vt:lpstr>
      <vt:lpstr>Discriminative Bayesian Network Learning for Classifying Gene Expression Profiles</vt:lpstr>
      <vt:lpstr>ncRNA motifs</vt:lpstr>
    </vt:vector>
  </TitlesOfParts>
  <Company>Min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Computational Analysis of TF Regulatory Networks Using ENCODE Data</dc:title>
  <dc:creator>Public-Min Min</dc:creator>
  <cp:lastModifiedBy>Public-Min Min</cp:lastModifiedBy>
  <cp:revision>46</cp:revision>
  <dcterms:created xsi:type="dcterms:W3CDTF">2011-08-24T00:03:00Z</dcterms:created>
  <dcterms:modified xsi:type="dcterms:W3CDTF">2011-08-24T23:33:16Z</dcterms:modified>
</cp:coreProperties>
</file>