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2352" y="-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543D-14DA-6143-A685-40FDBED520EE}" type="datetimeFigureOut">
              <a:rPr lang="en-US" smtClean="0"/>
              <a:t>8/23/11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EB96-9AA3-9346-AB24-764E3B07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3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543D-14DA-6143-A685-40FDBED520EE}" type="datetimeFigureOut">
              <a:rPr lang="en-US" smtClean="0"/>
              <a:t>8/23/11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EB96-9AA3-9346-AB24-764E3B07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5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543D-14DA-6143-A685-40FDBED520EE}" type="datetimeFigureOut">
              <a:rPr lang="en-US" smtClean="0"/>
              <a:t>8/23/11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EB96-9AA3-9346-AB24-764E3B07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1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543D-14DA-6143-A685-40FDBED520EE}" type="datetimeFigureOut">
              <a:rPr lang="en-US" smtClean="0"/>
              <a:t>8/23/11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EB96-9AA3-9346-AB24-764E3B07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4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543D-14DA-6143-A685-40FDBED520EE}" type="datetimeFigureOut">
              <a:rPr lang="en-US" smtClean="0"/>
              <a:t>8/23/11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EB96-9AA3-9346-AB24-764E3B07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2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543D-14DA-6143-A685-40FDBED520EE}" type="datetimeFigureOut">
              <a:rPr lang="en-US" smtClean="0"/>
              <a:t>8/23/11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EB96-9AA3-9346-AB24-764E3B07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543D-14DA-6143-A685-40FDBED520EE}" type="datetimeFigureOut">
              <a:rPr lang="en-US" smtClean="0"/>
              <a:t>8/23/11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EB96-9AA3-9346-AB24-764E3B07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543D-14DA-6143-A685-40FDBED520EE}" type="datetimeFigureOut">
              <a:rPr lang="en-US" smtClean="0"/>
              <a:t>8/23/11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EB96-9AA3-9346-AB24-764E3B07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4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543D-14DA-6143-A685-40FDBED520EE}" type="datetimeFigureOut">
              <a:rPr lang="en-US" smtClean="0"/>
              <a:t>8/23/11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EB96-9AA3-9346-AB24-764E3B07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9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543D-14DA-6143-A685-40FDBED520EE}" type="datetimeFigureOut">
              <a:rPr lang="en-US" smtClean="0"/>
              <a:t>8/23/11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EB96-9AA3-9346-AB24-764E3B07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3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543D-14DA-6143-A685-40FDBED520EE}" type="datetimeFigureOut">
              <a:rPr lang="en-US" smtClean="0"/>
              <a:t>8/23/11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EB96-9AA3-9346-AB24-764E3B07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6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A543D-14DA-6143-A685-40FDBED520EE}" type="datetimeFigureOut">
              <a:rPr lang="en-US" smtClean="0"/>
              <a:t>8/23/11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DEB96-9AA3-9346-AB24-764E3B07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0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tiff"/><Relationship Id="rId5" Type="http://schemas.openxmlformats.org/officeDocument/2006/relationships/image" Target="../media/image4.tiff"/><Relationship Id="rId6" Type="http://schemas.openxmlformats.org/officeDocument/2006/relationships/image" Target="../media/image5.tiff"/><Relationship Id="rId7" Type="http://schemas.openxmlformats.org/officeDocument/2006/relationships/image" Target="../media/image6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Computational Analysis of TF Regulatory Networks Using ENCODE Data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Renqiang</a:t>
            </a:r>
            <a:r>
              <a:rPr lang="en-US" dirty="0" smtClean="0">
                <a:solidFill>
                  <a:schemeClr val="tx1"/>
                </a:solidFill>
              </a:rPr>
              <a:t> Min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August 24, 2011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551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Systematic Analysis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a systematic complex analysis using Bio-grid database</a:t>
            </a:r>
          </a:p>
          <a:p>
            <a:r>
              <a:rPr lang="en-US" dirty="0" smtClean="0"/>
              <a:t>Interpret the interactions learned by Bayesian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100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Discriminative Bayesian Network Learning for Classifying Gene Expression Profiles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32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Instead of building a Bayesian network to directly model dependencies (interactions or associations) between TFs, predict pathway-specific or function-specific TF interactions</a:t>
            </a:r>
          </a:p>
          <a:p>
            <a:r>
              <a:rPr lang="en-US" dirty="0" smtClean="0"/>
              <a:t>Discriminatively learning a Bayesian network for classifying genes into GO categories or expression clusters</a:t>
            </a:r>
          </a:p>
          <a:p>
            <a:r>
              <a:rPr lang="en-US" dirty="0" smtClean="0"/>
              <a:t>Na</a:t>
            </a:r>
            <a:r>
              <a:rPr lang="fr-FR" dirty="0" err="1" smtClean="0"/>
              <a:t>ï</a:t>
            </a:r>
            <a:r>
              <a:rPr lang="en-US" dirty="0" err="1" smtClean="0"/>
              <a:t>ve</a:t>
            </a:r>
            <a:r>
              <a:rPr lang="en-US" dirty="0" smtClean="0"/>
              <a:t> Approach: Standard package, very easy to implement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98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05" y="111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ncRNA</a:t>
            </a:r>
            <a:r>
              <a:rPr lang="en-US" dirty="0" smtClean="0">
                <a:solidFill>
                  <a:srgbClr val="0000FF"/>
                </a:solidFill>
              </a:rPr>
              <a:t> motifs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86046" y="216793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TF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>
            <a:off x="1043246" y="3082335"/>
            <a:ext cx="7725" cy="4917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56138" y="3574122"/>
            <a:ext cx="844307" cy="7938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ncRNA</a:t>
            </a:r>
            <a:endParaRPr lang="en-US" dirty="0"/>
          </a:p>
        </p:txBody>
      </p:sp>
      <p:cxnSp>
        <p:nvCxnSpPr>
          <p:cNvPr id="11" name="Curved Connector 10"/>
          <p:cNvCxnSpPr>
            <a:stCxn id="4" idx="1"/>
            <a:endCxn id="4" idx="0"/>
          </p:cNvCxnSpPr>
          <p:nvPr/>
        </p:nvCxnSpPr>
        <p:spPr>
          <a:xfrm rot="5400000" flipH="1" flipV="1">
            <a:off x="814646" y="2073247"/>
            <a:ext cx="133911" cy="323289"/>
          </a:xfrm>
          <a:prstGeom prst="curvedConnector3">
            <a:avLst>
              <a:gd name="adj1" fmla="val 27071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>
            <a:off x="7242178" y="960894"/>
            <a:ext cx="1644247" cy="1138181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miRNA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602305" y="265972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TF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4"/>
          </p:cNvCxnSpPr>
          <p:nvPr/>
        </p:nvCxnSpPr>
        <p:spPr>
          <a:xfrm>
            <a:off x="8059505" y="3574122"/>
            <a:ext cx="7725" cy="4917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537538" y="4065909"/>
            <a:ext cx="1043934" cy="7938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lincRNA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2" idx="3"/>
            <a:endCxn id="13" idx="0"/>
          </p:cNvCxnSpPr>
          <p:nvPr/>
        </p:nvCxnSpPr>
        <p:spPr>
          <a:xfrm flipH="1">
            <a:off x="8059505" y="2099075"/>
            <a:ext cx="4797" cy="5606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" y="5213761"/>
            <a:ext cx="1814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pval</a:t>
            </a:r>
            <a:r>
              <a:rPr lang="en-US" dirty="0" smtClean="0"/>
              <a:t> = 0.00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537538" y="5160480"/>
            <a:ext cx="1814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pval</a:t>
            </a:r>
            <a:r>
              <a:rPr lang="en-US" dirty="0" smtClean="0"/>
              <a:t> = 0.07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140632" y="167614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TF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550017" y="3448051"/>
            <a:ext cx="1174387" cy="10073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snRNA</a:t>
            </a:r>
            <a:endParaRPr lang="en-US" dirty="0"/>
          </a:p>
        </p:txBody>
      </p:sp>
      <p:sp>
        <p:nvSpPr>
          <p:cNvPr id="24" name="Isosceles Triangle 23"/>
          <p:cNvSpPr/>
          <p:nvPr/>
        </p:nvSpPr>
        <p:spPr>
          <a:xfrm>
            <a:off x="2847383" y="3337927"/>
            <a:ext cx="1644247" cy="1138181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miRNA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1" idx="4"/>
            <a:endCxn id="24" idx="0"/>
          </p:cNvCxnSpPr>
          <p:nvPr/>
        </p:nvCxnSpPr>
        <p:spPr>
          <a:xfrm flipH="1">
            <a:off x="3669507" y="2590548"/>
            <a:ext cx="928325" cy="7473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1" idx="4"/>
          </p:cNvCxnSpPr>
          <p:nvPr/>
        </p:nvCxnSpPr>
        <p:spPr>
          <a:xfrm>
            <a:off x="4597832" y="2590548"/>
            <a:ext cx="952185" cy="8575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77288" y="4791148"/>
            <a:ext cx="1814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pval</a:t>
            </a:r>
            <a:r>
              <a:rPr lang="en-US" dirty="0" smtClean="0"/>
              <a:t> = 0.14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pval</a:t>
            </a:r>
            <a:r>
              <a:rPr lang="en-US" dirty="0" smtClean="0"/>
              <a:t> = 0.13</a:t>
            </a:r>
            <a:endParaRPr lang="en-US" dirty="0"/>
          </a:p>
        </p:txBody>
      </p:sp>
      <p:sp>
        <p:nvSpPr>
          <p:cNvPr id="30" name="Isosceles Triangle 29"/>
          <p:cNvSpPr/>
          <p:nvPr/>
        </p:nvSpPr>
        <p:spPr>
          <a:xfrm>
            <a:off x="5313069" y="4960721"/>
            <a:ext cx="1644247" cy="1138181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miRNA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5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Conditional Association from Stanford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Positive Data: based on the binding peaks of a TF of interest (GATA1), we have the binary (or continuous) binding profile of each TF in these regions </a:t>
            </a:r>
          </a:p>
          <a:p>
            <a:r>
              <a:rPr lang="en-US" dirty="0" smtClean="0"/>
              <a:t>Negative Data: shuffle the order of TFs, so each genomic loci has shuffled TF binding</a:t>
            </a:r>
          </a:p>
          <a:p>
            <a:r>
              <a:rPr lang="en-US" dirty="0" smtClean="0"/>
              <a:t>Approach: discriminative Ensemble learning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008000"/>
                </a:solidFill>
              </a:rPr>
              <a:t> - Base learners are decision trees learned on subsets of training data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- linear regression with lasso penalty with squared error loss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- importance of each rule captured by combination coefficient times training data support</a:t>
            </a:r>
          </a:p>
          <a:p>
            <a:r>
              <a:rPr lang="en-US" dirty="0" smtClean="0"/>
              <a:t>Complexity control: limit tree size</a:t>
            </a:r>
          </a:p>
          <a:p>
            <a:r>
              <a:rPr lang="en-US" dirty="0" smtClean="0"/>
              <a:t>Software: 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- Jerry Friedman’s software online </a:t>
            </a:r>
            <a:endParaRPr lang="en-US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     - implement it by yourself using gradient-descent and subroutines    for optimizing lasso  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96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93"/>
            <a:ext cx="8116203" cy="6098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Friedman’s Model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2" name="Picture 11" descr="RuleLearning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857" y="646392"/>
            <a:ext cx="6373153" cy="2393411"/>
          </a:xfrm>
          <a:prstGeom prst="rect">
            <a:avLst/>
          </a:prstGeom>
        </p:spPr>
      </p:pic>
      <p:pic>
        <p:nvPicPr>
          <p:cNvPr id="13" name="Picture 12" descr="DecisionTree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37" y="3039802"/>
            <a:ext cx="4223167" cy="3254021"/>
          </a:xfrm>
          <a:prstGeom prst="rect">
            <a:avLst/>
          </a:prstGeom>
        </p:spPr>
      </p:pic>
      <p:pic>
        <p:nvPicPr>
          <p:cNvPr id="14" name="Picture 13" descr="Rules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024" y="3094406"/>
            <a:ext cx="3406291" cy="1016951"/>
          </a:xfrm>
          <a:prstGeom prst="rect">
            <a:avLst/>
          </a:prstGeom>
        </p:spPr>
      </p:pic>
      <p:pic>
        <p:nvPicPr>
          <p:cNvPr id="15" name="Picture 14" descr="RuleSD.tif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089" y="4050314"/>
            <a:ext cx="4400911" cy="1445351"/>
          </a:xfrm>
          <a:prstGeom prst="rect">
            <a:avLst/>
          </a:prstGeom>
        </p:spPr>
      </p:pic>
      <p:pic>
        <p:nvPicPr>
          <p:cNvPr id="17" name="Picture 16" descr="RuleImportance.tif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976" y="5495665"/>
            <a:ext cx="3136900" cy="571500"/>
          </a:xfrm>
          <a:prstGeom prst="rect">
            <a:avLst/>
          </a:prstGeom>
        </p:spPr>
      </p:pic>
      <p:pic>
        <p:nvPicPr>
          <p:cNvPr id="18" name="Picture 17" descr="RuleNormalized.tif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076" y="4111357"/>
            <a:ext cx="1828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62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</a:t>
            </a:r>
            <a:r>
              <a:rPr lang="en-US" dirty="0" smtClean="0">
                <a:solidFill>
                  <a:srgbClr val="0000FF"/>
                </a:solidFill>
              </a:rPr>
              <a:t> and </a:t>
            </a:r>
            <a:r>
              <a:rPr lang="en-US" dirty="0" smtClean="0">
                <a:solidFill>
                  <a:srgbClr val="FF0000"/>
                </a:solidFill>
              </a:rPr>
              <a:t>Cons</a:t>
            </a:r>
            <a:r>
              <a:rPr lang="en-US" dirty="0" smtClean="0">
                <a:solidFill>
                  <a:srgbClr val="0000FF"/>
                </a:solidFill>
              </a:rPr>
              <a:t> of Friedman’s Model on ENCODE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Model interactions (possibly higher-order) between variables</a:t>
            </a:r>
          </a:p>
          <a:p>
            <a:r>
              <a:rPr lang="en-US" dirty="0" smtClean="0"/>
              <a:t>Lasso penalty encourages sparse coefficients which lead to a small set of rules</a:t>
            </a:r>
          </a:p>
          <a:p>
            <a:r>
              <a:rPr lang="en-US" dirty="0" smtClean="0"/>
              <a:t>Easy to interpret the importance of individual rules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Requires a random dataset as negative control and different randomizations might produce different rules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Time-consuming if a lot of trials are performed (strictly speaking, a lot of trials are required to get common real interactions)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Discriminative learning might lose some real interactions that appear in negative datasets, and I argue that generative models are more appropriate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18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9485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Bayesian Network Analysis Is Better (Boltzmann Machine Models Physical Interactions Explicitly)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9905"/>
            <a:ext cx="8229600" cy="36956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don’t require negative control data, and everything is nicely formulated in a generative learning setting</a:t>
            </a:r>
          </a:p>
          <a:p>
            <a:r>
              <a:rPr lang="en-US" dirty="0" smtClean="0"/>
              <a:t>We can even know the dependencies between the bindings of different TFs</a:t>
            </a:r>
          </a:p>
          <a:p>
            <a:r>
              <a:rPr lang="en-US" dirty="0" smtClean="0"/>
              <a:t>“Causality” can be elucidated by incorporating knockout and knockdown expression data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50917" y="4286604"/>
            <a:ext cx="44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Equivalent Graphs from Bayesian Network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61702" y="4955678"/>
            <a:ext cx="510284" cy="49896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957533" y="4955678"/>
            <a:ext cx="510284" cy="49896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870374" y="4955678"/>
            <a:ext cx="510284" cy="49896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50677" y="5240569"/>
            <a:ext cx="38554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67817" y="5240569"/>
            <a:ext cx="4025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061702" y="5475943"/>
            <a:ext cx="510284" cy="49896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957533" y="5475943"/>
            <a:ext cx="510284" cy="49896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870374" y="5475943"/>
            <a:ext cx="510284" cy="49896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061702" y="6042953"/>
            <a:ext cx="510284" cy="49896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957533" y="6042953"/>
            <a:ext cx="510284" cy="49896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4870374" y="6042953"/>
            <a:ext cx="510284" cy="49896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5" idx="2"/>
            <a:endCxn id="24" idx="6"/>
          </p:cNvCxnSpPr>
          <p:nvPr/>
        </p:nvCxnSpPr>
        <p:spPr>
          <a:xfrm flipH="1">
            <a:off x="3571986" y="5725428"/>
            <a:ext cx="38554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5" idx="6"/>
            <a:endCxn id="26" idx="2"/>
          </p:cNvCxnSpPr>
          <p:nvPr/>
        </p:nvCxnSpPr>
        <p:spPr>
          <a:xfrm>
            <a:off x="4467817" y="5725428"/>
            <a:ext cx="4025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1" idx="2"/>
            <a:endCxn id="30" idx="6"/>
          </p:cNvCxnSpPr>
          <p:nvPr/>
        </p:nvCxnSpPr>
        <p:spPr>
          <a:xfrm flipH="1">
            <a:off x="4467817" y="6292438"/>
            <a:ext cx="4025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2"/>
            <a:endCxn id="29" idx="6"/>
          </p:cNvCxnSpPr>
          <p:nvPr/>
        </p:nvCxnSpPr>
        <p:spPr>
          <a:xfrm flipH="1">
            <a:off x="3571986" y="6292438"/>
            <a:ext cx="38554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165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60" y="1080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Bayesian Network for TF Binding Profiles from ENCODE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315398" y="2177323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SIN3A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315398" y="3407045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MYC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154531" y="4648106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21329" y="3407045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USF1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4727260" y="3407045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USF2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727260" y="2300680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BRF1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727260" y="1251017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BRF2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" idx="4"/>
            <a:endCxn id="5" idx="0"/>
          </p:cNvCxnSpPr>
          <p:nvPr/>
        </p:nvCxnSpPr>
        <p:spPr>
          <a:xfrm>
            <a:off x="1848361" y="2959798"/>
            <a:ext cx="0" cy="4472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4"/>
            <a:endCxn id="6" idx="1"/>
          </p:cNvCxnSpPr>
          <p:nvPr/>
        </p:nvCxnSpPr>
        <p:spPr>
          <a:xfrm>
            <a:off x="1848361" y="4189520"/>
            <a:ext cx="462271" cy="5731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4"/>
          </p:cNvCxnSpPr>
          <p:nvPr/>
        </p:nvCxnSpPr>
        <p:spPr>
          <a:xfrm>
            <a:off x="5260223" y="3083155"/>
            <a:ext cx="0" cy="323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4"/>
            <a:endCxn id="9" idx="0"/>
          </p:cNvCxnSpPr>
          <p:nvPr/>
        </p:nvCxnSpPr>
        <p:spPr>
          <a:xfrm>
            <a:off x="5260223" y="2033492"/>
            <a:ext cx="0" cy="267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4"/>
            <a:endCxn id="6" idx="7"/>
          </p:cNvCxnSpPr>
          <p:nvPr/>
        </p:nvCxnSpPr>
        <p:spPr>
          <a:xfrm flipH="1">
            <a:off x="3064356" y="4189520"/>
            <a:ext cx="489936" cy="5731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6"/>
            <a:endCxn id="8" idx="2"/>
          </p:cNvCxnSpPr>
          <p:nvPr/>
        </p:nvCxnSpPr>
        <p:spPr>
          <a:xfrm>
            <a:off x="4087255" y="3798283"/>
            <a:ext cx="6400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727260" y="4648106"/>
            <a:ext cx="12183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RAD21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8" idx="4"/>
            <a:endCxn id="23" idx="0"/>
          </p:cNvCxnSpPr>
          <p:nvPr/>
        </p:nvCxnSpPr>
        <p:spPr>
          <a:xfrm>
            <a:off x="5260223" y="4189520"/>
            <a:ext cx="76200" cy="4585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3"/>
            <a:endCxn id="6" idx="7"/>
          </p:cNvCxnSpPr>
          <p:nvPr/>
        </p:nvCxnSpPr>
        <p:spPr>
          <a:xfrm flipH="1">
            <a:off x="3064356" y="4074929"/>
            <a:ext cx="1819005" cy="687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6455869" y="2300680"/>
            <a:ext cx="1266424" cy="9199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GTF2F1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4"/>
            <a:endCxn id="8" idx="6"/>
          </p:cNvCxnSpPr>
          <p:nvPr/>
        </p:nvCxnSpPr>
        <p:spPr>
          <a:xfrm flipH="1">
            <a:off x="5793186" y="3220623"/>
            <a:ext cx="1295895" cy="5776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82792" y="1447393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TBP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33" idx="3"/>
            <a:endCxn id="30" idx="0"/>
          </p:cNvCxnSpPr>
          <p:nvPr/>
        </p:nvCxnSpPr>
        <p:spPr>
          <a:xfrm flipH="1">
            <a:off x="7089081" y="2115277"/>
            <a:ext cx="549812" cy="1854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375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017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Real Binding for the Tiny Net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315398" y="2177323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SIN3A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315398" y="3407045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MYC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154531" y="4648106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21329" y="3407045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USF1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4727260" y="3407045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USF2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727260" y="2300680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BRF1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727260" y="1251017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BRF2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4"/>
            <a:endCxn id="5" idx="0"/>
          </p:cNvCxnSpPr>
          <p:nvPr/>
        </p:nvCxnSpPr>
        <p:spPr>
          <a:xfrm>
            <a:off x="1848361" y="2959798"/>
            <a:ext cx="0" cy="447247"/>
          </a:xfrm>
          <a:prstGeom prst="straightConnector1">
            <a:avLst/>
          </a:prstGeom>
          <a:ln>
            <a:solidFill>
              <a:schemeClr val="accent1">
                <a:alpha val="23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4"/>
            <a:endCxn id="6" idx="1"/>
          </p:cNvCxnSpPr>
          <p:nvPr/>
        </p:nvCxnSpPr>
        <p:spPr>
          <a:xfrm>
            <a:off x="1848361" y="4189520"/>
            <a:ext cx="462271" cy="573177"/>
          </a:xfrm>
          <a:prstGeom prst="straightConnector1">
            <a:avLst/>
          </a:prstGeom>
          <a:ln>
            <a:solidFill>
              <a:schemeClr val="accent1">
                <a:alpha val="28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4"/>
          </p:cNvCxnSpPr>
          <p:nvPr/>
        </p:nvCxnSpPr>
        <p:spPr>
          <a:xfrm>
            <a:off x="5260223" y="3083155"/>
            <a:ext cx="0" cy="323890"/>
          </a:xfrm>
          <a:prstGeom prst="straightConnector1">
            <a:avLst/>
          </a:prstGeom>
          <a:ln>
            <a:solidFill>
              <a:schemeClr val="accent1">
                <a:alpha val="28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4"/>
            <a:endCxn id="9" idx="0"/>
          </p:cNvCxnSpPr>
          <p:nvPr/>
        </p:nvCxnSpPr>
        <p:spPr>
          <a:xfrm>
            <a:off x="5260223" y="2033492"/>
            <a:ext cx="0" cy="267188"/>
          </a:xfrm>
          <a:prstGeom prst="straightConnector1">
            <a:avLst/>
          </a:prstGeom>
          <a:ln>
            <a:solidFill>
              <a:schemeClr val="accent1">
                <a:alpha val="28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4"/>
            <a:endCxn id="6" idx="7"/>
          </p:cNvCxnSpPr>
          <p:nvPr/>
        </p:nvCxnSpPr>
        <p:spPr>
          <a:xfrm flipH="1">
            <a:off x="3064356" y="4189520"/>
            <a:ext cx="489936" cy="5731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6"/>
            <a:endCxn id="8" idx="2"/>
          </p:cNvCxnSpPr>
          <p:nvPr/>
        </p:nvCxnSpPr>
        <p:spPr>
          <a:xfrm>
            <a:off x="4087255" y="3798283"/>
            <a:ext cx="640005" cy="0"/>
          </a:xfrm>
          <a:prstGeom prst="straightConnector1">
            <a:avLst/>
          </a:prstGeom>
          <a:ln>
            <a:solidFill>
              <a:schemeClr val="accent1">
                <a:alpha val="26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727260" y="4648106"/>
            <a:ext cx="12183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RAD21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8" idx="4"/>
            <a:endCxn id="17" idx="0"/>
          </p:cNvCxnSpPr>
          <p:nvPr/>
        </p:nvCxnSpPr>
        <p:spPr>
          <a:xfrm>
            <a:off x="5260223" y="4189520"/>
            <a:ext cx="76200" cy="458586"/>
          </a:xfrm>
          <a:prstGeom prst="straightConnector1">
            <a:avLst/>
          </a:prstGeom>
          <a:ln>
            <a:solidFill>
              <a:schemeClr val="accent1">
                <a:alpha val="28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6" idx="7"/>
          </p:cNvCxnSpPr>
          <p:nvPr/>
        </p:nvCxnSpPr>
        <p:spPr>
          <a:xfrm flipH="1">
            <a:off x="3064356" y="4074929"/>
            <a:ext cx="1819005" cy="687768"/>
          </a:xfrm>
          <a:prstGeom prst="straightConnector1">
            <a:avLst/>
          </a:prstGeom>
          <a:ln>
            <a:solidFill>
              <a:schemeClr val="accent1">
                <a:alpha val="28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455869" y="2300680"/>
            <a:ext cx="1266424" cy="9199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GTF2F1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20" idx="4"/>
            <a:endCxn id="8" idx="6"/>
          </p:cNvCxnSpPr>
          <p:nvPr/>
        </p:nvCxnSpPr>
        <p:spPr>
          <a:xfrm flipH="1">
            <a:off x="5793186" y="3220623"/>
            <a:ext cx="1295895" cy="577660"/>
          </a:xfrm>
          <a:prstGeom prst="straightConnector1">
            <a:avLst/>
          </a:prstGeom>
          <a:ln>
            <a:solidFill>
              <a:schemeClr val="accent1">
                <a:alpha val="28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7"/>
            <a:endCxn id="8" idx="1"/>
          </p:cNvCxnSpPr>
          <p:nvPr/>
        </p:nvCxnSpPr>
        <p:spPr>
          <a:xfrm>
            <a:off x="3931154" y="3521636"/>
            <a:ext cx="95220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52530" y="5692792"/>
            <a:ext cx="7563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USF1 and USF2 form complexes; </a:t>
            </a:r>
            <a:r>
              <a:rPr lang="en-US" b="1" dirty="0" smtClean="0"/>
              <a:t>Protein MAX </a:t>
            </a:r>
            <a:r>
              <a:rPr lang="en-US" dirty="0" smtClean="0"/>
              <a:t>also known as </a:t>
            </a:r>
            <a:r>
              <a:rPr lang="en-US" b="1" dirty="0" smtClean="0"/>
              <a:t>MYC-associated factor X, </a:t>
            </a:r>
            <a:r>
              <a:rPr lang="en-US" b="1" dirty="0" err="1" smtClean="0"/>
              <a:t>Myc</a:t>
            </a:r>
            <a:r>
              <a:rPr lang="en-US" b="1" dirty="0"/>
              <a:t> </a:t>
            </a:r>
            <a:r>
              <a:rPr lang="en-US" b="1" dirty="0" smtClean="0"/>
              <a:t>and Max always interact</a:t>
            </a:r>
            <a:endParaRPr lang="en-US" dirty="0"/>
          </a:p>
        </p:txBody>
      </p:sp>
      <p:cxnSp>
        <p:nvCxnSpPr>
          <p:cNvPr id="30" name="Straight Connector 29"/>
          <p:cNvCxnSpPr>
            <a:stCxn id="5" idx="5"/>
            <a:endCxn id="6" idx="0"/>
          </p:cNvCxnSpPr>
          <p:nvPr/>
        </p:nvCxnSpPr>
        <p:spPr>
          <a:xfrm>
            <a:off x="2225223" y="4074929"/>
            <a:ext cx="462271" cy="5731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7482792" y="1447393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TBP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1" idx="3"/>
            <a:endCxn id="20" idx="0"/>
          </p:cNvCxnSpPr>
          <p:nvPr/>
        </p:nvCxnSpPr>
        <p:spPr>
          <a:xfrm flipH="1">
            <a:off x="7089081" y="2115277"/>
            <a:ext cx="549812" cy="185403"/>
          </a:xfrm>
          <a:prstGeom prst="straightConnector1">
            <a:avLst/>
          </a:prstGeom>
          <a:ln>
            <a:solidFill>
              <a:schemeClr val="accent1">
                <a:alpha val="26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6"/>
            <a:endCxn id="31" idx="2"/>
          </p:cNvCxnSpPr>
          <p:nvPr/>
        </p:nvCxnSpPr>
        <p:spPr>
          <a:xfrm>
            <a:off x="5793186" y="1642255"/>
            <a:ext cx="1689606" cy="1963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792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04" y="-35356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Bayesian Network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09163" y="1687319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HMGN3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448296" y="2928380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GATA1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15094" y="1687319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TAL1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4021025" y="1687319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GATA2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021025" y="580954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XRCC4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4"/>
            <a:endCxn id="6" idx="1"/>
          </p:cNvCxnSpPr>
          <p:nvPr/>
        </p:nvCxnSpPr>
        <p:spPr>
          <a:xfrm>
            <a:off x="1142126" y="2469794"/>
            <a:ext cx="462271" cy="5731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4"/>
          </p:cNvCxnSpPr>
          <p:nvPr/>
        </p:nvCxnSpPr>
        <p:spPr>
          <a:xfrm>
            <a:off x="4553988" y="1363429"/>
            <a:ext cx="0" cy="323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4"/>
            <a:endCxn id="6" idx="7"/>
          </p:cNvCxnSpPr>
          <p:nvPr/>
        </p:nvCxnSpPr>
        <p:spPr>
          <a:xfrm flipH="1">
            <a:off x="2358121" y="2469794"/>
            <a:ext cx="489936" cy="5731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021025" y="2928380"/>
            <a:ext cx="12183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FOS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8" idx="4"/>
            <a:endCxn id="17" idx="0"/>
          </p:cNvCxnSpPr>
          <p:nvPr/>
        </p:nvCxnSpPr>
        <p:spPr>
          <a:xfrm>
            <a:off x="4553988" y="2469794"/>
            <a:ext cx="76200" cy="4585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6" idx="7"/>
          </p:cNvCxnSpPr>
          <p:nvPr/>
        </p:nvCxnSpPr>
        <p:spPr>
          <a:xfrm flipH="1">
            <a:off x="2358121" y="2355203"/>
            <a:ext cx="1819005" cy="687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225899" y="2875963"/>
            <a:ext cx="1266424" cy="9199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358121" y="580954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BCLAF1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2" idx="4"/>
            <a:endCxn id="7" idx="0"/>
          </p:cNvCxnSpPr>
          <p:nvPr/>
        </p:nvCxnSpPr>
        <p:spPr>
          <a:xfrm flipH="1">
            <a:off x="2848057" y="1363429"/>
            <a:ext cx="43027" cy="323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5"/>
            <a:endCxn id="20" idx="1"/>
          </p:cNvCxnSpPr>
          <p:nvPr/>
        </p:nvCxnSpPr>
        <p:spPr>
          <a:xfrm>
            <a:off x="4930850" y="2355203"/>
            <a:ext cx="1480513" cy="655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7524973" y="1687319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SIRT6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878400" y="1633911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JUND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9" idx="4"/>
            <a:endCxn id="20" idx="0"/>
          </p:cNvCxnSpPr>
          <p:nvPr/>
        </p:nvCxnSpPr>
        <p:spPr>
          <a:xfrm>
            <a:off x="6411363" y="2416386"/>
            <a:ext cx="447748" cy="4595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8" idx="3"/>
            <a:endCxn id="20" idx="7"/>
          </p:cNvCxnSpPr>
          <p:nvPr/>
        </p:nvCxnSpPr>
        <p:spPr>
          <a:xfrm flipH="1">
            <a:off x="7306859" y="2355203"/>
            <a:ext cx="374215" cy="655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2"/>
            <a:endCxn id="17" idx="6"/>
          </p:cNvCxnSpPr>
          <p:nvPr/>
        </p:nvCxnSpPr>
        <p:spPr>
          <a:xfrm flipH="1" flipV="1">
            <a:off x="5239351" y="3319618"/>
            <a:ext cx="986548" cy="16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1739951" y="4591531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NFYA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3944825" y="5780175"/>
            <a:ext cx="1266424" cy="9199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SP2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6" idx="5"/>
            <a:endCxn id="39" idx="1"/>
          </p:cNvCxnSpPr>
          <p:nvPr/>
        </p:nvCxnSpPr>
        <p:spPr>
          <a:xfrm>
            <a:off x="2649776" y="5259415"/>
            <a:ext cx="1480513" cy="655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243899" y="4591531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3597326" y="4538123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PBX3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2" idx="4"/>
            <a:endCxn id="39" idx="0"/>
          </p:cNvCxnSpPr>
          <p:nvPr/>
        </p:nvCxnSpPr>
        <p:spPr>
          <a:xfrm>
            <a:off x="4130289" y="5320598"/>
            <a:ext cx="447748" cy="4595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1" idx="3"/>
            <a:endCxn id="39" idx="7"/>
          </p:cNvCxnSpPr>
          <p:nvPr/>
        </p:nvCxnSpPr>
        <p:spPr>
          <a:xfrm flipH="1">
            <a:off x="5025785" y="5259415"/>
            <a:ext cx="374215" cy="655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2" idx="0"/>
            <a:endCxn id="17" idx="4"/>
          </p:cNvCxnSpPr>
          <p:nvPr/>
        </p:nvCxnSpPr>
        <p:spPr>
          <a:xfrm flipV="1">
            <a:off x="4130289" y="3710855"/>
            <a:ext cx="499899" cy="827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6" idx="0"/>
            <a:endCxn id="17" idx="3"/>
          </p:cNvCxnSpPr>
          <p:nvPr/>
        </p:nvCxnSpPr>
        <p:spPr>
          <a:xfrm flipV="1">
            <a:off x="2272914" y="3596264"/>
            <a:ext cx="1926531" cy="9952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1" idx="1"/>
            <a:endCxn id="17" idx="5"/>
          </p:cNvCxnSpPr>
          <p:nvPr/>
        </p:nvCxnSpPr>
        <p:spPr>
          <a:xfrm flipH="1" flipV="1">
            <a:off x="5060931" y="3596264"/>
            <a:ext cx="339069" cy="11098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467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001" y="-30371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Real Interaction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09163" y="1687319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HMGN3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48296" y="2928380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GATA1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315094" y="1687319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TAL1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4021025" y="1687319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GATA2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021025" y="580954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XRCC4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4"/>
            <a:endCxn id="5" idx="1"/>
          </p:cNvCxnSpPr>
          <p:nvPr/>
        </p:nvCxnSpPr>
        <p:spPr>
          <a:xfrm>
            <a:off x="1142126" y="2469794"/>
            <a:ext cx="462271" cy="573177"/>
          </a:xfrm>
          <a:prstGeom prst="straightConnector1">
            <a:avLst/>
          </a:prstGeom>
          <a:ln>
            <a:solidFill>
              <a:schemeClr val="accent1">
                <a:alpha val="28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4"/>
          </p:cNvCxnSpPr>
          <p:nvPr/>
        </p:nvCxnSpPr>
        <p:spPr>
          <a:xfrm>
            <a:off x="4553988" y="1363429"/>
            <a:ext cx="0" cy="323890"/>
          </a:xfrm>
          <a:prstGeom prst="straightConnector1">
            <a:avLst/>
          </a:prstGeom>
          <a:ln>
            <a:solidFill>
              <a:schemeClr val="accent1">
                <a:alpha val="28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4"/>
            <a:endCxn id="5" idx="7"/>
          </p:cNvCxnSpPr>
          <p:nvPr/>
        </p:nvCxnSpPr>
        <p:spPr>
          <a:xfrm flipH="1">
            <a:off x="2358121" y="2469794"/>
            <a:ext cx="489936" cy="5731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021025" y="2928380"/>
            <a:ext cx="12183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FOS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7" idx="4"/>
            <a:endCxn id="12" idx="0"/>
          </p:cNvCxnSpPr>
          <p:nvPr/>
        </p:nvCxnSpPr>
        <p:spPr>
          <a:xfrm>
            <a:off x="4553988" y="2469794"/>
            <a:ext cx="76200" cy="458586"/>
          </a:xfrm>
          <a:prstGeom prst="straightConnector1">
            <a:avLst/>
          </a:prstGeom>
          <a:ln>
            <a:solidFill>
              <a:schemeClr val="accent1">
                <a:alpha val="28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5" idx="7"/>
          </p:cNvCxnSpPr>
          <p:nvPr/>
        </p:nvCxnSpPr>
        <p:spPr>
          <a:xfrm flipH="1">
            <a:off x="2358121" y="2355203"/>
            <a:ext cx="1819005" cy="687768"/>
          </a:xfrm>
          <a:prstGeom prst="straightConnector1">
            <a:avLst/>
          </a:prstGeom>
          <a:ln>
            <a:solidFill>
              <a:schemeClr val="accent1">
                <a:alpha val="28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225899" y="2875963"/>
            <a:ext cx="1266424" cy="9199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JUN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358121" y="580954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BCLAF1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6" idx="4"/>
            <a:endCxn id="6" idx="0"/>
          </p:cNvCxnSpPr>
          <p:nvPr/>
        </p:nvCxnSpPr>
        <p:spPr>
          <a:xfrm flipH="1">
            <a:off x="2848057" y="1363429"/>
            <a:ext cx="43027" cy="323890"/>
          </a:xfrm>
          <a:prstGeom prst="straightConnector1">
            <a:avLst/>
          </a:prstGeom>
          <a:ln>
            <a:solidFill>
              <a:schemeClr val="accent1">
                <a:alpha val="29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5"/>
            <a:endCxn id="15" idx="1"/>
          </p:cNvCxnSpPr>
          <p:nvPr/>
        </p:nvCxnSpPr>
        <p:spPr>
          <a:xfrm>
            <a:off x="4930850" y="2355203"/>
            <a:ext cx="1480513" cy="655483"/>
          </a:xfrm>
          <a:prstGeom prst="straightConnector1">
            <a:avLst/>
          </a:prstGeom>
          <a:ln>
            <a:solidFill>
              <a:schemeClr val="accent1">
                <a:alpha val="28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524973" y="1687319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SIRT6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878400" y="1633911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JUND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20" idx="4"/>
            <a:endCxn id="15" idx="0"/>
          </p:cNvCxnSpPr>
          <p:nvPr/>
        </p:nvCxnSpPr>
        <p:spPr>
          <a:xfrm>
            <a:off x="6411363" y="2416386"/>
            <a:ext cx="447748" cy="459577"/>
          </a:xfrm>
          <a:prstGeom prst="straightConnector1">
            <a:avLst/>
          </a:prstGeom>
          <a:ln>
            <a:solidFill>
              <a:schemeClr val="accent1">
                <a:alpha val="28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9" idx="3"/>
            <a:endCxn id="15" idx="7"/>
          </p:cNvCxnSpPr>
          <p:nvPr/>
        </p:nvCxnSpPr>
        <p:spPr>
          <a:xfrm flipH="1">
            <a:off x="7306859" y="2355203"/>
            <a:ext cx="374215" cy="655483"/>
          </a:xfrm>
          <a:prstGeom prst="straightConnector1">
            <a:avLst/>
          </a:prstGeom>
          <a:ln>
            <a:solidFill>
              <a:schemeClr val="accent1">
                <a:alpha val="28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2"/>
            <a:endCxn id="12" idx="6"/>
          </p:cNvCxnSpPr>
          <p:nvPr/>
        </p:nvCxnSpPr>
        <p:spPr>
          <a:xfrm flipH="1" flipV="1">
            <a:off x="5239351" y="3319618"/>
            <a:ext cx="986548" cy="16317"/>
          </a:xfrm>
          <a:prstGeom prst="straightConnector1">
            <a:avLst/>
          </a:prstGeom>
          <a:ln>
            <a:solidFill>
              <a:schemeClr val="accent1">
                <a:alpha val="28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739951" y="4591531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NFYA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944825" y="5780175"/>
            <a:ext cx="1266424" cy="9199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SP2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4" idx="5"/>
            <a:endCxn id="25" idx="1"/>
          </p:cNvCxnSpPr>
          <p:nvPr/>
        </p:nvCxnSpPr>
        <p:spPr>
          <a:xfrm>
            <a:off x="2649776" y="5259415"/>
            <a:ext cx="1480513" cy="655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243899" y="4591531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597326" y="4538123"/>
            <a:ext cx="1065926" cy="7824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PBX3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8" idx="4"/>
            <a:endCxn id="25" idx="0"/>
          </p:cNvCxnSpPr>
          <p:nvPr/>
        </p:nvCxnSpPr>
        <p:spPr>
          <a:xfrm>
            <a:off x="4130289" y="5320598"/>
            <a:ext cx="447748" cy="4595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7" idx="3"/>
            <a:endCxn id="25" idx="7"/>
          </p:cNvCxnSpPr>
          <p:nvPr/>
        </p:nvCxnSpPr>
        <p:spPr>
          <a:xfrm flipH="1">
            <a:off x="5025785" y="5259415"/>
            <a:ext cx="374215" cy="655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8" idx="0"/>
            <a:endCxn id="12" idx="4"/>
          </p:cNvCxnSpPr>
          <p:nvPr/>
        </p:nvCxnSpPr>
        <p:spPr>
          <a:xfrm flipV="1">
            <a:off x="4130289" y="3710855"/>
            <a:ext cx="499899" cy="827268"/>
          </a:xfrm>
          <a:prstGeom prst="straightConnector1">
            <a:avLst/>
          </a:prstGeom>
          <a:ln>
            <a:solidFill>
              <a:schemeClr val="accent1">
                <a:alpha val="28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4" idx="0"/>
            <a:endCxn id="12" idx="3"/>
          </p:cNvCxnSpPr>
          <p:nvPr/>
        </p:nvCxnSpPr>
        <p:spPr>
          <a:xfrm flipV="1">
            <a:off x="2272914" y="3596264"/>
            <a:ext cx="1926531" cy="995267"/>
          </a:xfrm>
          <a:prstGeom prst="straightConnector1">
            <a:avLst/>
          </a:prstGeom>
          <a:ln>
            <a:solidFill>
              <a:schemeClr val="accent1">
                <a:alpha val="28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1"/>
            <a:endCxn id="12" idx="5"/>
          </p:cNvCxnSpPr>
          <p:nvPr/>
        </p:nvCxnSpPr>
        <p:spPr>
          <a:xfrm flipH="1" flipV="1">
            <a:off x="5060931" y="3596264"/>
            <a:ext cx="339069" cy="1109858"/>
          </a:xfrm>
          <a:prstGeom prst="straightConnector1">
            <a:avLst/>
          </a:prstGeom>
          <a:ln>
            <a:solidFill>
              <a:schemeClr val="accent1">
                <a:alpha val="28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5" idx="6"/>
          </p:cNvCxnSpPr>
          <p:nvPr/>
        </p:nvCxnSpPr>
        <p:spPr>
          <a:xfrm flipV="1">
            <a:off x="2514222" y="2469794"/>
            <a:ext cx="1840199" cy="8498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5" idx="1"/>
            <a:endCxn id="20" idx="3"/>
          </p:cNvCxnSpPr>
          <p:nvPr/>
        </p:nvCxnSpPr>
        <p:spPr>
          <a:xfrm flipH="1" flipV="1">
            <a:off x="6034501" y="2301795"/>
            <a:ext cx="376862" cy="7088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5" idx="6"/>
            <a:endCxn id="27" idx="4"/>
          </p:cNvCxnSpPr>
          <p:nvPr/>
        </p:nvCxnSpPr>
        <p:spPr>
          <a:xfrm flipV="1">
            <a:off x="5211249" y="5374006"/>
            <a:ext cx="565613" cy="8661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24" idx="7"/>
            <a:endCxn id="27" idx="0"/>
          </p:cNvCxnSpPr>
          <p:nvPr/>
        </p:nvCxnSpPr>
        <p:spPr>
          <a:xfrm rot="5400000" flipH="1" flipV="1">
            <a:off x="4156024" y="3085284"/>
            <a:ext cx="114591" cy="3127086"/>
          </a:xfrm>
          <a:prstGeom prst="curvedConnector3">
            <a:avLst>
              <a:gd name="adj1" fmla="val 299492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6" idx="6"/>
            <a:endCxn id="7" idx="2"/>
          </p:cNvCxnSpPr>
          <p:nvPr/>
        </p:nvCxnSpPr>
        <p:spPr>
          <a:xfrm>
            <a:off x="3381020" y="2078557"/>
            <a:ext cx="6400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469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508</Words>
  <Application>Microsoft Macintosh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Computational Analysis of TF Regulatory Networks Using ENCODE Data</vt:lpstr>
      <vt:lpstr>Conditional Association from Stanford</vt:lpstr>
      <vt:lpstr>Friedman’s Model</vt:lpstr>
      <vt:lpstr>Pros and Cons of Friedman’s Model on ENCODE</vt:lpstr>
      <vt:lpstr>Bayesian Network Analysis Is Better (Boltzmann Machine Models Physical Interactions Explicitly)</vt:lpstr>
      <vt:lpstr>Bayesian Network for TF Binding Profiles from ENCODE</vt:lpstr>
      <vt:lpstr>Real Binding for the Tiny Net</vt:lpstr>
      <vt:lpstr>Bayesian Network</vt:lpstr>
      <vt:lpstr>Real Interaction</vt:lpstr>
      <vt:lpstr>Systematic Analysis</vt:lpstr>
      <vt:lpstr>Discriminative Bayesian Network Learning for Classifying Gene Expression Profiles</vt:lpstr>
      <vt:lpstr>ncRNA motifs</vt:lpstr>
    </vt:vector>
  </TitlesOfParts>
  <Company>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Analysis of TF Regulatory Networks Using ENCODE Data</dc:title>
  <dc:creator>Public-Min Min</dc:creator>
  <cp:lastModifiedBy>Public-Min Min</cp:lastModifiedBy>
  <cp:revision>46</cp:revision>
  <dcterms:created xsi:type="dcterms:W3CDTF">2011-08-24T00:03:00Z</dcterms:created>
  <dcterms:modified xsi:type="dcterms:W3CDTF">2011-08-24T23:33:16Z</dcterms:modified>
</cp:coreProperties>
</file>