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56" r:id="rId2"/>
    <p:sldId id="257" r:id="rId3"/>
    <p:sldId id="261" r:id="rId4"/>
    <p:sldId id="259" r:id="rId5"/>
    <p:sldId id="260" r:id="rId6"/>
    <p:sldId id="258" r:id="rId7"/>
    <p:sldId id="262" r:id="rId8"/>
    <p:sldId id="263" r:id="rId9"/>
  </p:sldIdLst>
  <p:sldSz cx="9144000" cy="6858000" type="screen4x3"/>
  <p:notesSz cx="6858000" cy="9144000"/>
  <p:defaultTextStyle>
    <a:defPPr>
      <a:defRPr lang="zh-TW"/>
    </a:defPPr>
    <a:lvl1pPr algn="l" rtl="0" fontAlgn="base">
      <a:spcBef>
        <a:spcPct val="0"/>
      </a:spcBef>
      <a:spcAft>
        <a:spcPct val="0"/>
      </a:spcAft>
      <a:defRPr kern="1200">
        <a:solidFill>
          <a:schemeClr val="tx1"/>
        </a:solidFill>
        <a:latin typeface="Arial" charset="0"/>
        <a:ea typeface="新細明體" pitchFamily="18" charset="-120"/>
        <a:cs typeface="+mn-cs"/>
      </a:defRPr>
    </a:lvl1pPr>
    <a:lvl2pPr marL="457200" algn="l" rtl="0" fontAlgn="base">
      <a:spcBef>
        <a:spcPct val="0"/>
      </a:spcBef>
      <a:spcAft>
        <a:spcPct val="0"/>
      </a:spcAft>
      <a:defRPr kern="1200">
        <a:solidFill>
          <a:schemeClr val="tx1"/>
        </a:solidFill>
        <a:latin typeface="Arial" charset="0"/>
        <a:ea typeface="新細明體" pitchFamily="18" charset="-120"/>
        <a:cs typeface="+mn-cs"/>
      </a:defRPr>
    </a:lvl2pPr>
    <a:lvl3pPr marL="914400" algn="l" rtl="0" fontAlgn="base">
      <a:spcBef>
        <a:spcPct val="0"/>
      </a:spcBef>
      <a:spcAft>
        <a:spcPct val="0"/>
      </a:spcAft>
      <a:defRPr kern="1200">
        <a:solidFill>
          <a:schemeClr val="tx1"/>
        </a:solidFill>
        <a:latin typeface="Arial" charset="0"/>
        <a:ea typeface="新細明體" pitchFamily="18" charset="-120"/>
        <a:cs typeface="+mn-cs"/>
      </a:defRPr>
    </a:lvl3pPr>
    <a:lvl4pPr marL="1371600" algn="l" rtl="0" fontAlgn="base">
      <a:spcBef>
        <a:spcPct val="0"/>
      </a:spcBef>
      <a:spcAft>
        <a:spcPct val="0"/>
      </a:spcAft>
      <a:defRPr kern="1200">
        <a:solidFill>
          <a:schemeClr val="tx1"/>
        </a:solidFill>
        <a:latin typeface="Arial" charset="0"/>
        <a:ea typeface="新細明體" pitchFamily="18" charset="-120"/>
        <a:cs typeface="+mn-cs"/>
      </a:defRPr>
    </a:lvl4pPr>
    <a:lvl5pPr marL="1828800" algn="l" rtl="0" fontAlgn="base">
      <a:spcBef>
        <a:spcPct val="0"/>
      </a:spcBef>
      <a:spcAft>
        <a:spcPct val="0"/>
      </a:spcAft>
      <a:defRPr kern="1200">
        <a:solidFill>
          <a:schemeClr val="tx1"/>
        </a:solidFill>
        <a:latin typeface="Arial" charset="0"/>
        <a:ea typeface="新細明體" pitchFamily="18" charset="-120"/>
        <a:cs typeface="+mn-cs"/>
      </a:defRPr>
    </a:lvl5pPr>
    <a:lvl6pPr marL="2286000" algn="l" defTabSz="914400" rtl="0" eaLnBrk="1" latinLnBrk="0" hangingPunct="1">
      <a:defRPr kern="1200">
        <a:solidFill>
          <a:schemeClr val="tx1"/>
        </a:solidFill>
        <a:latin typeface="Arial" charset="0"/>
        <a:ea typeface="新細明體" pitchFamily="18" charset="-120"/>
        <a:cs typeface="+mn-cs"/>
      </a:defRPr>
    </a:lvl6pPr>
    <a:lvl7pPr marL="2743200" algn="l" defTabSz="914400" rtl="0" eaLnBrk="1" latinLnBrk="0" hangingPunct="1">
      <a:defRPr kern="1200">
        <a:solidFill>
          <a:schemeClr val="tx1"/>
        </a:solidFill>
        <a:latin typeface="Arial" charset="0"/>
        <a:ea typeface="新細明體" pitchFamily="18" charset="-120"/>
        <a:cs typeface="+mn-cs"/>
      </a:defRPr>
    </a:lvl7pPr>
    <a:lvl8pPr marL="3200400" algn="l" defTabSz="914400" rtl="0" eaLnBrk="1" latinLnBrk="0" hangingPunct="1">
      <a:defRPr kern="1200">
        <a:solidFill>
          <a:schemeClr val="tx1"/>
        </a:solidFill>
        <a:latin typeface="Arial" charset="0"/>
        <a:ea typeface="新細明體" pitchFamily="18" charset="-120"/>
        <a:cs typeface="+mn-cs"/>
      </a:defRPr>
    </a:lvl8pPr>
    <a:lvl9pPr marL="3657600" algn="l" defTabSz="914400" rtl="0" eaLnBrk="1" latinLnBrk="0" hangingPunct="1">
      <a:defRPr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0" autoAdjust="0"/>
    <p:restoredTop sz="94660"/>
  </p:normalViewPr>
  <p:slideViewPr>
    <p:cSldViewPr>
      <p:cViewPr>
        <p:scale>
          <a:sx n="85" d="100"/>
          <a:sy n="85" d="100"/>
        </p:scale>
        <p:origin x="-78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9CDBE1E-4A13-45FD-8D63-118A4EF83DC2}" type="datetimeFigureOut">
              <a:rPr lang="zh-TW" altLang="en-US"/>
              <a:pPr>
                <a:defRPr/>
              </a:pPr>
              <a:t>2011/8/17</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zh-TW" alt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FEE45A6-F182-4720-9C33-DBF55BC2C4F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Date Placeholder 3"/>
          <p:cNvSpPr>
            <a:spLocks noGrp="1"/>
          </p:cNvSpPr>
          <p:nvPr>
            <p:ph type="dt" sz="half" idx="10"/>
          </p:nvPr>
        </p:nvSpPr>
        <p:spPr/>
        <p:txBody>
          <a:bodyPr/>
          <a:lstStyle>
            <a:lvl1pPr>
              <a:defRPr/>
            </a:lvl1pPr>
          </a:lstStyle>
          <a:p>
            <a:pPr>
              <a:defRPr/>
            </a:pPr>
            <a:fld id="{67D3BE20-9FDA-43A8-97D0-A3D802938BAC}" type="datetime1">
              <a:rPr lang="zh-TW" altLang="en-US"/>
              <a:pPr>
                <a:defRPr/>
              </a:pPr>
              <a:t>2011/8/17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54B8809-55C9-4DC3-A262-21EBC7252842}"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59DFB6BA-E4BF-4CBD-A383-D19964D0DD39}" type="datetime1">
              <a:rPr lang="zh-TW" altLang="en-US"/>
              <a:pPr>
                <a:defRPr/>
              </a:pPr>
              <a:t>2011/8/17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8B70B0A4-D745-412A-A375-80ACB9017D9F}"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2FA2EF3D-8B2F-429A-9E9E-429F1191A0E7}" type="datetime1">
              <a:rPr lang="zh-TW" altLang="en-US"/>
              <a:pPr>
                <a:defRPr/>
              </a:pPr>
              <a:t>2011/8/17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125B7D5-607B-41B4-BA43-4B160A44A7BA}"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Date Placeholder 3"/>
          <p:cNvSpPr>
            <a:spLocks noGrp="1"/>
          </p:cNvSpPr>
          <p:nvPr>
            <p:ph type="dt" sz="half" idx="10"/>
          </p:nvPr>
        </p:nvSpPr>
        <p:spPr/>
        <p:txBody>
          <a:bodyPr/>
          <a:lstStyle>
            <a:lvl1pPr>
              <a:defRPr/>
            </a:lvl1pPr>
          </a:lstStyle>
          <a:p>
            <a:pPr>
              <a:defRPr/>
            </a:pPr>
            <a:fld id="{EDAD1979-F3F3-4782-94CB-94DF61660E09}" type="datetime1">
              <a:rPr lang="zh-TW" altLang="en-US"/>
              <a:pPr>
                <a:defRPr/>
              </a:pPr>
              <a:t>2011/8/17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a:xfrm>
            <a:off x="6553200" y="6524625"/>
            <a:ext cx="2590800" cy="333375"/>
          </a:xfrm>
        </p:spPr>
        <p:txBody>
          <a:bodyPr/>
          <a:lstStyle>
            <a:lvl1pPr>
              <a:defRPr/>
            </a:lvl1pPr>
          </a:lstStyle>
          <a:p>
            <a:pPr>
              <a:defRPr/>
            </a:pPr>
            <a:fld id="{B57A7AEA-D106-43A1-9AA9-2AE8D548B92F}"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0F0A16-5D72-4B55-A503-B351906F62DA}" type="datetime1">
              <a:rPr lang="zh-TW" altLang="en-US"/>
              <a:pPr>
                <a:defRPr/>
              </a:pPr>
              <a:t>2011/8/17</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51477D5-4A23-4E27-A904-E122EDEE5E03}"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Date Placeholder 3"/>
          <p:cNvSpPr>
            <a:spLocks noGrp="1"/>
          </p:cNvSpPr>
          <p:nvPr>
            <p:ph type="dt" sz="half" idx="10"/>
          </p:nvPr>
        </p:nvSpPr>
        <p:spPr/>
        <p:txBody>
          <a:bodyPr/>
          <a:lstStyle>
            <a:lvl1pPr>
              <a:defRPr/>
            </a:lvl1pPr>
          </a:lstStyle>
          <a:p>
            <a:pPr>
              <a:defRPr/>
            </a:pPr>
            <a:fld id="{DFD56731-DAA9-4AEB-AAE9-EC30FAE260F2}" type="datetime1">
              <a:rPr lang="zh-TW" altLang="en-US"/>
              <a:pPr>
                <a:defRPr/>
              </a:pPr>
              <a:t>2011/8/17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0AE366BD-B0E6-41E3-B3AA-AA7F6FE0B297}"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Date Placeholder 3"/>
          <p:cNvSpPr>
            <a:spLocks noGrp="1"/>
          </p:cNvSpPr>
          <p:nvPr>
            <p:ph type="dt" sz="half" idx="10"/>
          </p:nvPr>
        </p:nvSpPr>
        <p:spPr/>
        <p:txBody>
          <a:bodyPr/>
          <a:lstStyle>
            <a:lvl1pPr>
              <a:defRPr/>
            </a:lvl1pPr>
          </a:lstStyle>
          <a:p>
            <a:pPr>
              <a:defRPr/>
            </a:pPr>
            <a:fld id="{2652C97A-F185-4446-9FE0-F979AEC9B0BA}" type="datetime1">
              <a:rPr lang="zh-TW" altLang="en-US"/>
              <a:pPr>
                <a:defRPr/>
              </a:pPr>
              <a:t>2011/8/17</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52EDC9FC-1F89-4A24-A2E4-A330EA3D12DD}"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zh-TW" altLang="en-US"/>
          </a:p>
        </p:txBody>
      </p:sp>
      <p:sp>
        <p:nvSpPr>
          <p:cNvPr id="3" name="Date Placeholder 3"/>
          <p:cNvSpPr>
            <a:spLocks noGrp="1"/>
          </p:cNvSpPr>
          <p:nvPr>
            <p:ph type="dt" sz="half" idx="10"/>
          </p:nvPr>
        </p:nvSpPr>
        <p:spPr/>
        <p:txBody>
          <a:bodyPr/>
          <a:lstStyle>
            <a:lvl1pPr>
              <a:defRPr/>
            </a:lvl1pPr>
          </a:lstStyle>
          <a:p>
            <a:pPr>
              <a:defRPr/>
            </a:pPr>
            <a:fld id="{216F5588-E07B-4002-86D6-DC575869E8A4}" type="datetime1">
              <a:rPr lang="zh-TW" altLang="en-US"/>
              <a:pPr>
                <a:defRPr/>
              </a:pPr>
              <a:t>2011/8/17</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CECD3631-4D34-48C5-AEAE-93BE21F7FEBC}"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F67922-0D82-4F28-8C87-22FFC7984668}" type="datetime1">
              <a:rPr lang="zh-TW" altLang="en-US"/>
              <a:pPr>
                <a:defRPr/>
              </a:pPr>
              <a:t>2011/8/17</a:t>
            </a:fld>
            <a:endParaRPr lang="zh-TW" altLang="en-US"/>
          </a:p>
        </p:txBody>
      </p:sp>
      <p:sp>
        <p:nvSpPr>
          <p:cNvPr id="3" name="Footer Placeholder 4"/>
          <p:cNvSpPr>
            <a:spLocks noGrp="1"/>
          </p:cNvSpPr>
          <p:nvPr>
            <p:ph type="ftr" sz="quarter" idx="11"/>
          </p:nvPr>
        </p:nvSpPr>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A54D7D11-57E8-481C-A0C9-019C56594CE5}"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zh-TW"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B40CD63-0CAD-4E2F-A840-C63CBEB54242}" type="datetime1">
              <a:rPr lang="zh-TW" altLang="en-US"/>
              <a:pPr>
                <a:defRPr/>
              </a:pPr>
              <a:t>2011/8/17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D3CEEAE5-96FE-4472-85C6-4C4CA4FF50D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1A2B2B-602D-4054-8035-957357748871}" type="datetime1">
              <a:rPr lang="zh-TW" altLang="en-US"/>
              <a:pPr>
                <a:defRPr/>
              </a:pPr>
              <a:t>2011/8/17</a:t>
            </a:fld>
            <a:endParaRPr lang="zh-TW" altLang="en-US"/>
          </a:p>
        </p:txBody>
      </p:sp>
      <p:sp>
        <p:nvSpPr>
          <p:cNvPr id="6" name="Footer Placeholder 4"/>
          <p:cNvSpPr>
            <a:spLocks noGrp="1"/>
          </p:cNvSpPr>
          <p:nvPr>
            <p:ph type="ftr" sz="quarter" idx="11"/>
          </p:nvPr>
        </p:nvSpPr>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3E1B6B9C-86DA-443D-9639-8121E029D613}"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endParaRPr lang="zh-TW"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83DFE098-176E-4A4C-B8BE-D15B2114CBCE}" type="datetime1">
              <a:rPr lang="zh-TW" altLang="en-US"/>
              <a:pPr>
                <a:defRPr/>
              </a:pPr>
              <a:t>2011/8/17</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11727B5-F754-4222-99BF-227B908F458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pitchFamily="18" charset="-120"/>
        </a:defRPr>
      </a:lvl2pPr>
      <a:lvl3pPr algn="ctr" rtl="0" fontAlgn="base">
        <a:spcBef>
          <a:spcPct val="0"/>
        </a:spcBef>
        <a:spcAft>
          <a:spcPct val="0"/>
        </a:spcAft>
        <a:defRPr sz="4400">
          <a:solidFill>
            <a:schemeClr val="tx1"/>
          </a:solidFill>
          <a:latin typeface="Calibri" pitchFamily="34" charset="0"/>
          <a:ea typeface="新細明體" pitchFamily="18" charset="-120"/>
        </a:defRPr>
      </a:lvl3pPr>
      <a:lvl4pPr algn="ctr" rtl="0" fontAlgn="base">
        <a:spcBef>
          <a:spcPct val="0"/>
        </a:spcBef>
        <a:spcAft>
          <a:spcPct val="0"/>
        </a:spcAft>
        <a:defRPr sz="4400">
          <a:solidFill>
            <a:schemeClr val="tx1"/>
          </a:solidFill>
          <a:latin typeface="Calibri" pitchFamily="34" charset="0"/>
          <a:ea typeface="新細明體" pitchFamily="18" charset="-120"/>
        </a:defRPr>
      </a:lvl4pPr>
      <a:lvl5pPr algn="ctr" rtl="0" fontAlgn="base">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r>
              <a:rPr lang="en-US" altLang="zh-TW" smtClean="0"/>
              <a:t>Figure pack (TF co-association)</a:t>
            </a:r>
            <a:endParaRPr lang="zh-TW" altLang="en-US" smtClean="0"/>
          </a:p>
        </p:txBody>
      </p:sp>
      <p:sp>
        <p:nvSpPr>
          <p:cNvPr id="3" name="Subtitle 2"/>
          <p:cNvSpPr>
            <a:spLocks noGrp="1"/>
          </p:cNvSpPr>
          <p:nvPr>
            <p:ph type="subTitle" idx="1"/>
          </p:nvPr>
        </p:nvSpPr>
        <p:spPr/>
        <p:txBody>
          <a:bodyPr>
            <a:normAutofit/>
          </a:bodyPr>
          <a:lstStyle/>
          <a:p>
            <a:r>
              <a:rPr lang="en-US" altLang="zh-TW" smtClean="0">
                <a:solidFill>
                  <a:srgbClr val="898989"/>
                </a:solidFill>
              </a:rPr>
              <a:t>Kevin and Nitin</a:t>
            </a:r>
          </a:p>
          <a:p>
            <a:r>
              <a:rPr lang="en-US" altLang="zh-TW" smtClean="0">
                <a:solidFill>
                  <a:srgbClr val="898989"/>
                </a:solidFill>
              </a:rPr>
              <a:t>… but mostly Kevin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A84B49D-D0F8-440D-9026-1B934569036D}" type="slidenum">
              <a:rPr lang="zh-TW" altLang="en-US"/>
              <a:pPr>
                <a:defRPr/>
              </a:pPr>
              <a:t>2</a:t>
            </a:fld>
            <a:endParaRPr lang="zh-TW" altLang="en-US"/>
          </a:p>
        </p:txBody>
      </p:sp>
      <p:sp>
        <p:nvSpPr>
          <p:cNvPr id="7" name="Rectangle 6"/>
          <p:cNvSpPr/>
          <p:nvPr/>
        </p:nvSpPr>
        <p:spPr>
          <a:xfrm>
            <a:off x="0" y="3860800"/>
            <a:ext cx="9144000" cy="299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TW">
                <a:solidFill>
                  <a:schemeClr val="tx1"/>
                </a:solidFill>
              </a:rPr>
              <a:t>Base overlap ratios of TF binding peaks between all pairs of TF datasets in the whole genome (left), promoter regions (within 2kb upstream of an annotated transcription start site, middle) and intergenic regions (at least 10kb away from annotated transcripts, right). Each row and each column represents a TF dataset. The color represents the base overlap ratio, defined as |R</a:t>
            </a:r>
            <a:r>
              <a:rPr lang="en-US" altLang="zh-TW">
                <a:solidFill>
                  <a:schemeClr val="tx1"/>
                </a:solidFill>
                <a:sym typeface="Symbol" pitchFamily="18" charset="2"/>
              </a:rPr>
              <a:t>C|/|C|, where R and C denote the sets of bases covered by the TF binding peaks from the datasets represented by the row and the column, respectively, and |X| denotes the size of any set X. The datasets are ordered according to a clustering based on the whole-genome data. A: cluster of CTCF, RAD21 and SMC3. B: a cluster with higher base overlap ratios at promoter regions than intergenic regions.</a:t>
            </a:r>
          </a:p>
          <a:p>
            <a:r>
              <a:rPr lang="en-US" altLang="zh-TW">
                <a:solidFill>
                  <a:schemeClr val="tx1"/>
                </a:solidFill>
                <a:sym typeface="Symbol" pitchFamily="18" charset="2"/>
              </a:rPr>
              <a:t>Suggested use: Main figure of integrative paper</a:t>
            </a:r>
          </a:p>
        </p:txBody>
      </p:sp>
      <p:grpSp>
        <p:nvGrpSpPr>
          <p:cNvPr id="15363" name="Group 23"/>
          <p:cNvGrpSpPr>
            <a:grpSpLocks/>
          </p:cNvGrpSpPr>
          <p:nvPr/>
        </p:nvGrpSpPr>
        <p:grpSpPr bwMode="auto">
          <a:xfrm>
            <a:off x="395288" y="188913"/>
            <a:ext cx="8782050" cy="3651250"/>
            <a:chOff x="395536" y="495056"/>
            <a:chExt cx="8781801" cy="3650849"/>
          </a:xfrm>
        </p:grpSpPr>
        <p:sp>
          <p:nvSpPr>
            <p:cNvPr id="15364" name="TextBox 12"/>
            <p:cNvSpPr txBox="1">
              <a:spLocks noChangeArrowheads="1"/>
            </p:cNvSpPr>
            <p:nvPr/>
          </p:nvSpPr>
          <p:spPr bwMode="auto">
            <a:xfrm>
              <a:off x="8702688" y="971254"/>
              <a:ext cx="474649" cy="260321"/>
            </a:xfrm>
            <a:prstGeom prst="rect">
              <a:avLst/>
            </a:prstGeom>
            <a:noFill/>
            <a:ln w="9525">
              <a:noFill/>
              <a:miter lim="800000"/>
              <a:headEnd/>
              <a:tailEnd/>
            </a:ln>
          </p:spPr>
          <p:txBody>
            <a:bodyPr wrap="none">
              <a:spAutoFit/>
            </a:bodyPr>
            <a:lstStyle/>
            <a:p>
              <a:r>
                <a:rPr lang="en-US" altLang="zh-TW" sz="1100">
                  <a:latin typeface="Calibri" pitchFamily="34" charset="0"/>
                </a:rPr>
                <a:t>Scale</a:t>
              </a:r>
              <a:endParaRPr lang="zh-TW" altLang="en-US" sz="1100">
                <a:latin typeface="Calibri" pitchFamily="34" charset="0"/>
              </a:endParaRPr>
            </a:p>
          </p:txBody>
        </p:sp>
        <p:pic>
          <p:nvPicPr>
            <p:cNvPr id="15365" name="Picture 2"/>
            <p:cNvPicPr>
              <a:picLocks noChangeArrowheads="1"/>
            </p:cNvPicPr>
            <p:nvPr/>
          </p:nvPicPr>
          <p:blipFill>
            <a:blip r:embed="rId2"/>
            <a:srcRect l="2132" t="18898" r="39165" b="34052"/>
            <a:stretch>
              <a:fillRect/>
            </a:stretch>
          </p:blipFill>
          <p:spPr bwMode="auto">
            <a:xfrm>
              <a:off x="401148" y="495056"/>
              <a:ext cx="2730692" cy="3293984"/>
            </a:xfrm>
            <a:prstGeom prst="rect">
              <a:avLst/>
            </a:prstGeom>
            <a:noFill/>
            <a:ln w="9525">
              <a:noFill/>
              <a:miter lim="800000"/>
              <a:headEnd/>
              <a:tailEnd/>
            </a:ln>
          </p:spPr>
        </p:pic>
        <p:pic>
          <p:nvPicPr>
            <p:cNvPr id="15366" name="Picture 3"/>
            <p:cNvPicPr>
              <a:picLocks noChangeArrowheads="1"/>
            </p:cNvPicPr>
            <p:nvPr/>
          </p:nvPicPr>
          <p:blipFill>
            <a:blip r:embed="rId3"/>
            <a:srcRect l="2132" t="18898" r="39165" b="34052"/>
            <a:stretch>
              <a:fillRect/>
            </a:stretch>
          </p:blipFill>
          <p:spPr bwMode="auto">
            <a:xfrm>
              <a:off x="3209460" y="495078"/>
              <a:ext cx="2730692" cy="3293962"/>
            </a:xfrm>
            <a:prstGeom prst="rect">
              <a:avLst/>
            </a:prstGeom>
            <a:noFill/>
            <a:ln w="9525">
              <a:noFill/>
              <a:miter lim="800000"/>
              <a:headEnd/>
              <a:tailEnd/>
            </a:ln>
          </p:spPr>
        </p:pic>
        <p:pic>
          <p:nvPicPr>
            <p:cNvPr id="15367" name="Picture 4"/>
            <p:cNvPicPr>
              <a:picLocks noChangeArrowheads="1"/>
            </p:cNvPicPr>
            <p:nvPr/>
          </p:nvPicPr>
          <p:blipFill>
            <a:blip r:embed="rId4"/>
            <a:srcRect l="2132" t="18898" r="39165" b="34052"/>
            <a:stretch>
              <a:fillRect/>
            </a:stretch>
          </p:blipFill>
          <p:spPr bwMode="auto">
            <a:xfrm>
              <a:off x="6017772" y="495078"/>
              <a:ext cx="2730692" cy="3293962"/>
            </a:xfrm>
            <a:prstGeom prst="rect">
              <a:avLst/>
            </a:prstGeom>
            <a:noFill/>
            <a:ln w="9525">
              <a:noFill/>
              <a:miter lim="800000"/>
              <a:headEnd/>
              <a:tailEnd/>
            </a:ln>
          </p:spPr>
        </p:pic>
        <p:pic>
          <p:nvPicPr>
            <p:cNvPr id="15368" name="Picture 5"/>
            <p:cNvPicPr>
              <a:picLocks noChangeAspect="1" noChangeArrowheads="1"/>
            </p:cNvPicPr>
            <p:nvPr/>
          </p:nvPicPr>
          <p:blipFill>
            <a:blip r:embed="rId5"/>
            <a:srcRect/>
            <a:stretch>
              <a:fillRect/>
            </a:stretch>
          </p:blipFill>
          <p:spPr bwMode="auto">
            <a:xfrm>
              <a:off x="8789494" y="1169898"/>
              <a:ext cx="276225" cy="2609850"/>
            </a:xfrm>
            <a:prstGeom prst="rect">
              <a:avLst/>
            </a:prstGeom>
            <a:noFill/>
            <a:ln w="9525">
              <a:noFill/>
              <a:miter lim="800000"/>
              <a:headEnd/>
              <a:tailEnd/>
            </a:ln>
          </p:spPr>
        </p:pic>
        <p:sp>
          <p:nvSpPr>
            <p:cNvPr id="15369" name="TextBox 10"/>
            <p:cNvSpPr txBox="1">
              <a:spLocks noChangeArrowheads="1"/>
            </p:cNvSpPr>
            <p:nvPr/>
          </p:nvSpPr>
          <p:spPr bwMode="auto">
            <a:xfrm>
              <a:off x="395536" y="3779233"/>
              <a:ext cx="2736772" cy="366672"/>
            </a:xfrm>
            <a:prstGeom prst="rect">
              <a:avLst/>
            </a:prstGeom>
            <a:noFill/>
            <a:ln w="9525">
              <a:noFill/>
              <a:miter lim="800000"/>
              <a:headEnd/>
              <a:tailEnd/>
            </a:ln>
          </p:spPr>
          <p:txBody>
            <a:bodyPr>
              <a:spAutoFit/>
            </a:bodyPr>
            <a:lstStyle/>
            <a:p>
              <a:pPr algn="ctr"/>
              <a:r>
                <a:rPr lang="en-US" altLang="zh-TW">
                  <a:latin typeface="Calibri" pitchFamily="34" charset="0"/>
                </a:rPr>
                <a:t>Whole genome</a:t>
              </a:r>
              <a:endParaRPr lang="zh-TW" altLang="en-US">
                <a:latin typeface="Calibri" pitchFamily="34" charset="0"/>
              </a:endParaRPr>
            </a:p>
          </p:txBody>
        </p:sp>
        <p:sp>
          <p:nvSpPr>
            <p:cNvPr id="15370" name="TextBox 11"/>
            <p:cNvSpPr txBox="1">
              <a:spLocks noChangeArrowheads="1"/>
            </p:cNvSpPr>
            <p:nvPr/>
          </p:nvSpPr>
          <p:spPr bwMode="auto">
            <a:xfrm>
              <a:off x="3203744" y="3779233"/>
              <a:ext cx="2736772" cy="366672"/>
            </a:xfrm>
            <a:prstGeom prst="rect">
              <a:avLst/>
            </a:prstGeom>
            <a:noFill/>
            <a:ln w="9525">
              <a:noFill/>
              <a:miter lim="800000"/>
              <a:headEnd/>
              <a:tailEnd/>
            </a:ln>
          </p:spPr>
          <p:txBody>
            <a:bodyPr>
              <a:spAutoFit/>
            </a:bodyPr>
            <a:lstStyle/>
            <a:p>
              <a:pPr algn="ctr"/>
              <a:r>
                <a:rPr lang="en-US" altLang="zh-TW">
                  <a:latin typeface="Calibri" pitchFamily="34" charset="0"/>
                </a:rPr>
                <a:t>Promoter regions</a:t>
              </a:r>
              <a:endParaRPr lang="zh-TW" altLang="en-US">
                <a:latin typeface="Calibri" pitchFamily="34" charset="0"/>
              </a:endParaRPr>
            </a:p>
          </p:txBody>
        </p:sp>
        <p:sp>
          <p:nvSpPr>
            <p:cNvPr id="15371" name="TextBox 13"/>
            <p:cNvSpPr txBox="1">
              <a:spLocks noChangeArrowheads="1"/>
            </p:cNvSpPr>
            <p:nvPr/>
          </p:nvSpPr>
          <p:spPr bwMode="auto">
            <a:xfrm>
              <a:off x="6011952" y="3779233"/>
              <a:ext cx="2736772" cy="366672"/>
            </a:xfrm>
            <a:prstGeom prst="rect">
              <a:avLst/>
            </a:prstGeom>
            <a:noFill/>
            <a:ln w="9525">
              <a:noFill/>
              <a:miter lim="800000"/>
              <a:headEnd/>
              <a:tailEnd/>
            </a:ln>
          </p:spPr>
          <p:txBody>
            <a:bodyPr>
              <a:spAutoFit/>
            </a:bodyPr>
            <a:lstStyle/>
            <a:p>
              <a:pPr algn="ctr"/>
              <a:r>
                <a:rPr lang="en-US" altLang="zh-TW">
                  <a:latin typeface="Calibri" pitchFamily="34" charset="0"/>
                </a:rPr>
                <a:t>Intergenic regions</a:t>
              </a:r>
              <a:endParaRPr lang="zh-TW" altLang="en-US">
                <a:latin typeface="Calibri" pitchFamily="34" charset="0"/>
              </a:endParaRPr>
            </a:p>
          </p:txBody>
        </p:sp>
        <p:sp>
          <p:nvSpPr>
            <p:cNvPr id="15" name="Rectangle 14"/>
            <p:cNvSpPr/>
            <p:nvPr/>
          </p:nvSpPr>
          <p:spPr>
            <a:xfrm>
              <a:off x="1908380" y="3203034"/>
              <a:ext cx="431788" cy="5761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solidFill>
                  <a:schemeClr val="tx1"/>
                </a:solidFill>
              </a:endParaRPr>
            </a:p>
          </p:txBody>
        </p:sp>
        <p:sp>
          <p:nvSpPr>
            <p:cNvPr id="16" name="Rectangle 15"/>
            <p:cNvSpPr/>
            <p:nvPr/>
          </p:nvSpPr>
          <p:spPr>
            <a:xfrm>
              <a:off x="5148376" y="2361751"/>
              <a:ext cx="792140" cy="1431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TW" altLang="en-US" dirty="0">
                <a:solidFill>
                  <a:schemeClr val="tx1"/>
                </a:solidFill>
              </a:endParaRPr>
            </a:p>
          </p:txBody>
        </p:sp>
        <p:sp>
          <p:nvSpPr>
            <p:cNvPr id="15374" name="TextBox 18"/>
            <p:cNvSpPr txBox="1">
              <a:spLocks noChangeArrowheads="1"/>
            </p:cNvSpPr>
            <p:nvPr/>
          </p:nvSpPr>
          <p:spPr bwMode="auto">
            <a:xfrm>
              <a:off x="1907704" y="2843644"/>
              <a:ext cx="432048" cy="369332"/>
            </a:xfrm>
            <a:prstGeom prst="rect">
              <a:avLst/>
            </a:prstGeom>
            <a:noFill/>
            <a:ln w="9525">
              <a:noFill/>
              <a:miter lim="800000"/>
              <a:headEnd/>
              <a:tailEnd/>
            </a:ln>
          </p:spPr>
          <p:txBody>
            <a:bodyPr>
              <a:spAutoFit/>
            </a:bodyPr>
            <a:lstStyle/>
            <a:p>
              <a:pPr algn="ctr"/>
              <a:r>
                <a:rPr lang="en-US" altLang="zh-TW">
                  <a:latin typeface="Calibri" pitchFamily="34" charset="0"/>
                </a:rPr>
                <a:t>A</a:t>
              </a:r>
              <a:endParaRPr lang="zh-TW" altLang="en-US">
                <a:latin typeface="Calibri" pitchFamily="34" charset="0"/>
              </a:endParaRPr>
            </a:p>
          </p:txBody>
        </p:sp>
        <p:sp>
          <p:nvSpPr>
            <p:cNvPr id="15375" name="TextBox 19"/>
            <p:cNvSpPr txBox="1">
              <a:spLocks noChangeArrowheads="1"/>
            </p:cNvSpPr>
            <p:nvPr/>
          </p:nvSpPr>
          <p:spPr bwMode="auto">
            <a:xfrm>
              <a:off x="5148376" y="1979206"/>
              <a:ext cx="792140" cy="366672"/>
            </a:xfrm>
            <a:prstGeom prst="rect">
              <a:avLst/>
            </a:prstGeom>
            <a:noFill/>
            <a:ln w="9525">
              <a:noFill/>
              <a:miter lim="800000"/>
              <a:headEnd/>
              <a:tailEnd/>
            </a:ln>
          </p:spPr>
          <p:txBody>
            <a:bodyPr>
              <a:spAutoFit/>
            </a:bodyPr>
            <a:lstStyle/>
            <a:p>
              <a:pPr algn="ctr"/>
              <a:r>
                <a:rPr lang="en-US" altLang="zh-TW">
                  <a:latin typeface="Calibri" pitchFamily="34" charset="0"/>
                </a:rPr>
                <a:t>B</a:t>
              </a:r>
              <a:endParaRPr lang="zh-TW" altLang="en-US">
                <a:latin typeface="Calibri"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8548C67-E27E-4ADB-9A1C-F7D4B6DE74C1}" type="slidenum">
              <a:rPr lang="zh-TW" altLang="en-US"/>
              <a:pPr>
                <a:defRPr/>
              </a:pPr>
              <a:t>3</a:t>
            </a:fld>
            <a:endParaRPr lang="zh-TW" altLang="en-US"/>
          </a:p>
        </p:txBody>
      </p:sp>
      <p:sp>
        <p:nvSpPr>
          <p:cNvPr id="7" name="Rectangle 6"/>
          <p:cNvSpPr/>
          <p:nvPr/>
        </p:nvSpPr>
        <p:spPr>
          <a:xfrm>
            <a:off x="0" y="4581525"/>
            <a:ext cx="9144000"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TW">
                <a:solidFill>
                  <a:schemeClr val="tx1"/>
                </a:solidFill>
                <a:sym typeface="Symbol" pitchFamily="18" charset="2"/>
              </a:rPr>
              <a:t>Clusters of significantly co-associating TFs. Three example clusters are shown, in which the TFs co-associate with similar significant in both promoters and intergenic regions (left), more significantly in promoters (middle) and more significantly in intergenic regions (right). Significant values are represented by the z-scores of the observed base overlap ratios in a sample distribution from random regions with genome structure corrections.</a:t>
            </a:r>
          </a:p>
          <a:p>
            <a:endParaRPr lang="en-US" altLang="zh-TW">
              <a:solidFill>
                <a:schemeClr val="tx1"/>
              </a:solidFill>
              <a:sym typeface="Symbol" pitchFamily="18" charset="2"/>
            </a:endParaRPr>
          </a:p>
          <a:p>
            <a:r>
              <a:rPr lang="en-US" altLang="zh-TW">
                <a:solidFill>
                  <a:schemeClr val="tx1"/>
                </a:solidFill>
                <a:sym typeface="Symbol" pitchFamily="18" charset="2"/>
              </a:rPr>
              <a:t>Suggested use: Main figure of integrative paper</a:t>
            </a:r>
          </a:p>
        </p:txBody>
      </p:sp>
      <p:pic>
        <p:nvPicPr>
          <p:cNvPr id="16387" name="Picture 4"/>
          <p:cNvPicPr>
            <a:picLocks noChangeAspect="1" noChangeArrowheads="1"/>
          </p:cNvPicPr>
          <p:nvPr/>
        </p:nvPicPr>
        <p:blipFill>
          <a:blip r:embed="rId2"/>
          <a:srcRect/>
          <a:stretch>
            <a:fillRect/>
          </a:stretch>
        </p:blipFill>
        <p:spPr bwMode="auto">
          <a:xfrm>
            <a:off x="1422400" y="476250"/>
            <a:ext cx="2286000" cy="1200150"/>
          </a:xfrm>
          <a:prstGeom prst="rect">
            <a:avLst/>
          </a:prstGeom>
          <a:noFill/>
          <a:ln w="9525">
            <a:noFill/>
            <a:miter lim="800000"/>
            <a:headEnd/>
            <a:tailEnd/>
          </a:ln>
        </p:spPr>
      </p:pic>
      <p:pic>
        <p:nvPicPr>
          <p:cNvPr id="16388" name="Picture 5"/>
          <p:cNvPicPr>
            <a:picLocks noChangeAspect="1" noChangeArrowheads="1"/>
          </p:cNvPicPr>
          <p:nvPr/>
        </p:nvPicPr>
        <p:blipFill>
          <a:blip r:embed="rId3"/>
          <a:srcRect/>
          <a:stretch>
            <a:fillRect/>
          </a:stretch>
        </p:blipFill>
        <p:spPr bwMode="auto">
          <a:xfrm>
            <a:off x="1422400" y="1965325"/>
            <a:ext cx="2286000" cy="1200150"/>
          </a:xfrm>
          <a:prstGeom prst="rect">
            <a:avLst/>
          </a:prstGeom>
          <a:noFill/>
          <a:ln w="9525">
            <a:noFill/>
            <a:miter lim="800000"/>
            <a:headEnd/>
            <a:tailEnd/>
          </a:ln>
        </p:spPr>
      </p:pic>
      <p:sp>
        <p:nvSpPr>
          <p:cNvPr id="16389" name="TextBox 20"/>
          <p:cNvSpPr txBox="1">
            <a:spLocks noChangeArrowheads="1"/>
          </p:cNvSpPr>
          <p:nvPr/>
        </p:nvSpPr>
        <p:spPr bwMode="auto">
          <a:xfrm>
            <a:off x="107950" y="1028700"/>
            <a:ext cx="1295400" cy="369888"/>
          </a:xfrm>
          <a:prstGeom prst="rect">
            <a:avLst/>
          </a:prstGeom>
          <a:noFill/>
          <a:ln w="9525">
            <a:noFill/>
            <a:miter lim="800000"/>
            <a:headEnd/>
            <a:tailEnd/>
          </a:ln>
        </p:spPr>
        <p:txBody>
          <a:bodyPr>
            <a:spAutoFit/>
          </a:bodyPr>
          <a:lstStyle/>
          <a:p>
            <a:r>
              <a:rPr lang="en-US" altLang="zh-TW">
                <a:latin typeface="Calibri" pitchFamily="34" charset="0"/>
              </a:rPr>
              <a:t>Promoters</a:t>
            </a:r>
            <a:endParaRPr lang="zh-TW" altLang="en-US">
              <a:latin typeface="Calibri" pitchFamily="34" charset="0"/>
            </a:endParaRPr>
          </a:p>
        </p:txBody>
      </p:sp>
      <p:sp>
        <p:nvSpPr>
          <p:cNvPr id="16390" name="TextBox 21"/>
          <p:cNvSpPr txBox="1">
            <a:spLocks noChangeArrowheads="1"/>
          </p:cNvSpPr>
          <p:nvPr/>
        </p:nvSpPr>
        <p:spPr bwMode="auto">
          <a:xfrm>
            <a:off x="107950" y="2397125"/>
            <a:ext cx="1295400" cy="646113"/>
          </a:xfrm>
          <a:prstGeom prst="rect">
            <a:avLst/>
          </a:prstGeom>
          <a:noFill/>
          <a:ln w="9525">
            <a:noFill/>
            <a:miter lim="800000"/>
            <a:headEnd/>
            <a:tailEnd/>
          </a:ln>
        </p:spPr>
        <p:txBody>
          <a:bodyPr>
            <a:spAutoFit/>
          </a:bodyPr>
          <a:lstStyle/>
          <a:p>
            <a:r>
              <a:rPr lang="en-US" altLang="zh-TW">
                <a:latin typeface="Calibri" pitchFamily="34" charset="0"/>
              </a:rPr>
              <a:t>Intergenic regions</a:t>
            </a:r>
            <a:endParaRPr lang="zh-TW" altLang="en-US">
              <a:latin typeface="Calibri" pitchFamily="34" charset="0"/>
            </a:endParaRPr>
          </a:p>
        </p:txBody>
      </p:sp>
      <p:pic>
        <p:nvPicPr>
          <p:cNvPr id="16391" name="Picture 6"/>
          <p:cNvPicPr>
            <a:picLocks noChangeAspect="1" noChangeArrowheads="1"/>
          </p:cNvPicPr>
          <p:nvPr/>
        </p:nvPicPr>
        <p:blipFill>
          <a:blip r:embed="rId4"/>
          <a:srcRect/>
          <a:stretch>
            <a:fillRect/>
          </a:stretch>
        </p:blipFill>
        <p:spPr bwMode="auto">
          <a:xfrm>
            <a:off x="4014788" y="523875"/>
            <a:ext cx="2286000" cy="1152525"/>
          </a:xfrm>
          <a:prstGeom prst="rect">
            <a:avLst/>
          </a:prstGeom>
          <a:noFill/>
          <a:ln w="9525">
            <a:noFill/>
            <a:miter lim="800000"/>
            <a:headEnd/>
            <a:tailEnd/>
          </a:ln>
        </p:spPr>
      </p:pic>
      <p:pic>
        <p:nvPicPr>
          <p:cNvPr id="16392" name="Picture 7"/>
          <p:cNvPicPr>
            <a:picLocks noChangeAspect="1" noChangeArrowheads="1"/>
          </p:cNvPicPr>
          <p:nvPr/>
        </p:nvPicPr>
        <p:blipFill>
          <a:blip r:embed="rId5"/>
          <a:srcRect/>
          <a:stretch>
            <a:fillRect/>
          </a:stretch>
        </p:blipFill>
        <p:spPr bwMode="auto">
          <a:xfrm>
            <a:off x="4014788" y="2036763"/>
            <a:ext cx="2286000" cy="1152525"/>
          </a:xfrm>
          <a:prstGeom prst="rect">
            <a:avLst/>
          </a:prstGeom>
          <a:noFill/>
          <a:ln w="9525">
            <a:noFill/>
            <a:miter lim="800000"/>
            <a:headEnd/>
            <a:tailEnd/>
          </a:ln>
        </p:spPr>
      </p:pic>
      <p:pic>
        <p:nvPicPr>
          <p:cNvPr id="16393" name="Picture 8"/>
          <p:cNvPicPr>
            <a:picLocks noChangeAspect="1" noChangeArrowheads="1"/>
          </p:cNvPicPr>
          <p:nvPr/>
        </p:nvPicPr>
        <p:blipFill>
          <a:blip r:embed="rId6"/>
          <a:srcRect/>
          <a:stretch>
            <a:fillRect/>
          </a:stretch>
        </p:blipFill>
        <p:spPr bwMode="auto">
          <a:xfrm>
            <a:off x="6588125" y="581025"/>
            <a:ext cx="1933575" cy="1095375"/>
          </a:xfrm>
          <a:prstGeom prst="rect">
            <a:avLst/>
          </a:prstGeom>
          <a:noFill/>
          <a:ln w="9525">
            <a:noFill/>
            <a:miter lim="800000"/>
            <a:headEnd/>
            <a:tailEnd/>
          </a:ln>
        </p:spPr>
      </p:pic>
      <p:pic>
        <p:nvPicPr>
          <p:cNvPr id="16394" name="Picture 9"/>
          <p:cNvPicPr>
            <a:picLocks noChangeAspect="1" noChangeArrowheads="1"/>
          </p:cNvPicPr>
          <p:nvPr/>
        </p:nvPicPr>
        <p:blipFill>
          <a:blip r:embed="rId7"/>
          <a:srcRect/>
          <a:stretch>
            <a:fillRect/>
          </a:stretch>
        </p:blipFill>
        <p:spPr bwMode="auto">
          <a:xfrm>
            <a:off x="6599238" y="2093913"/>
            <a:ext cx="1933575" cy="1095375"/>
          </a:xfrm>
          <a:prstGeom prst="rect">
            <a:avLst/>
          </a:prstGeom>
          <a:noFill/>
          <a:ln w="9525">
            <a:noFill/>
            <a:miter lim="800000"/>
            <a:headEnd/>
            <a:tailEnd/>
          </a:ln>
        </p:spPr>
      </p:pic>
      <p:pic>
        <p:nvPicPr>
          <p:cNvPr id="16395" name="Picture 10"/>
          <p:cNvPicPr>
            <a:picLocks noChangeAspect="1" noChangeArrowheads="1"/>
          </p:cNvPicPr>
          <p:nvPr/>
        </p:nvPicPr>
        <p:blipFill>
          <a:blip r:embed="rId8"/>
          <a:srcRect/>
          <a:stretch>
            <a:fillRect/>
          </a:stretch>
        </p:blipFill>
        <p:spPr bwMode="auto">
          <a:xfrm>
            <a:off x="8775700" y="1203325"/>
            <a:ext cx="304800" cy="2009775"/>
          </a:xfrm>
          <a:prstGeom prst="rect">
            <a:avLst/>
          </a:prstGeom>
          <a:noFill/>
          <a:ln w="9525">
            <a:noFill/>
            <a:miter lim="800000"/>
            <a:headEnd/>
            <a:tailEnd/>
          </a:ln>
        </p:spPr>
      </p:pic>
      <p:sp>
        <p:nvSpPr>
          <p:cNvPr id="16396" name="TextBox 27"/>
          <p:cNvSpPr txBox="1">
            <a:spLocks noChangeArrowheads="1"/>
          </p:cNvSpPr>
          <p:nvPr/>
        </p:nvSpPr>
        <p:spPr bwMode="auto">
          <a:xfrm>
            <a:off x="8702675" y="971550"/>
            <a:ext cx="477838" cy="261938"/>
          </a:xfrm>
          <a:prstGeom prst="rect">
            <a:avLst/>
          </a:prstGeom>
          <a:noFill/>
          <a:ln w="9525">
            <a:noFill/>
            <a:miter lim="800000"/>
            <a:headEnd/>
            <a:tailEnd/>
          </a:ln>
        </p:spPr>
        <p:txBody>
          <a:bodyPr wrap="none">
            <a:spAutoFit/>
          </a:bodyPr>
          <a:lstStyle/>
          <a:p>
            <a:r>
              <a:rPr lang="en-US" altLang="zh-TW" sz="1100">
                <a:latin typeface="Calibri" pitchFamily="34" charset="0"/>
              </a:rPr>
              <a:t>Scale</a:t>
            </a:r>
            <a:endParaRPr lang="zh-TW" altLang="en-US" sz="1100">
              <a:latin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C291C83-D35A-41AA-AF2E-C4A9FB9AD6AD}" type="slidenum">
              <a:rPr lang="zh-TW" altLang="en-US"/>
              <a:pPr>
                <a:defRPr/>
              </a:pPr>
              <a:t>4</a:t>
            </a:fld>
            <a:endParaRPr lang="zh-TW" altLang="en-US"/>
          </a:p>
        </p:txBody>
      </p:sp>
      <p:sp>
        <p:nvSpPr>
          <p:cNvPr id="7" name="Rectangle 6"/>
          <p:cNvSpPr/>
          <p:nvPr/>
        </p:nvSpPr>
        <p:spPr>
          <a:xfrm>
            <a:off x="0" y="4581525"/>
            <a:ext cx="9144000"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TW">
                <a:solidFill>
                  <a:schemeClr val="tx1"/>
                </a:solidFill>
              </a:rPr>
              <a:t>Tracks showing the correlation of transcription factor binding peaks and DNase I hypersensitivity across chromosome 1 in the cell line K562. The first two tracks show the DNaseI hypersensitivity signals from two different experiments. The third track shows the binding peaks of RNA polymerase II. The fourth track shows the binding peaks of the transcription factor MYC.</a:t>
            </a:r>
          </a:p>
          <a:p>
            <a:endParaRPr lang="en-US" altLang="zh-TW">
              <a:solidFill>
                <a:schemeClr val="tx1"/>
              </a:solidFill>
              <a:sym typeface="Symbol" pitchFamily="18" charset="2"/>
            </a:endParaRPr>
          </a:p>
          <a:p>
            <a:r>
              <a:rPr lang="en-US" altLang="zh-TW">
                <a:solidFill>
                  <a:schemeClr val="tx1"/>
                </a:solidFill>
                <a:sym typeface="Symbol" pitchFamily="18" charset="2"/>
              </a:rPr>
              <a:t>Suggested use: Main figure of GSC paper</a:t>
            </a:r>
          </a:p>
        </p:txBody>
      </p:sp>
      <p:pic>
        <p:nvPicPr>
          <p:cNvPr id="17411" name="Picture 2" descr="http://genome-test.cse.ucsc.edu/trash/hgt/hgt_genome_test_2c58_63f8b0.png"/>
          <p:cNvPicPr>
            <a:picLocks noChangeAspect="1" noChangeArrowheads="1"/>
          </p:cNvPicPr>
          <p:nvPr/>
        </p:nvPicPr>
        <p:blipFill>
          <a:blip r:embed="rId2"/>
          <a:srcRect l="9727"/>
          <a:stretch>
            <a:fillRect/>
          </a:stretch>
        </p:blipFill>
        <p:spPr bwMode="auto">
          <a:xfrm>
            <a:off x="179388" y="836613"/>
            <a:ext cx="8770937" cy="2405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E297541-ABBB-4112-943B-EB85FF8C3DD3}" type="slidenum">
              <a:rPr lang="zh-TW" altLang="en-US"/>
              <a:pPr>
                <a:defRPr/>
              </a:pPr>
              <a:t>5</a:t>
            </a:fld>
            <a:endParaRPr lang="zh-TW" altLang="en-US"/>
          </a:p>
        </p:txBody>
      </p:sp>
      <p:sp>
        <p:nvSpPr>
          <p:cNvPr id="7" name="Rectangle 6"/>
          <p:cNvSpPr/>
          <p:nvPr/>
        </p:nvSpPr>
        <p:spPr>
          <a:xfrm>
            <a:off x="0" y="4581525"/>
            <a:ext cx="9144000"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TW">
                <a:solidFill>
                  <a:schemeClr val="tx1"/>
                </a:solidFill>
              </a:rPr>
              <a:t>Distributions of sampled base overlap ratios without segmentation (left) and with DNase I segmentation (right).</a:t>
            </a:r>
          </a:p>
          <a:p>
            <a:endParaRPr lang="en-US" altLang="zh-TW">
              <a:solidFill>
                <a:schemeClr val="tx1"/>
              </a:solidFill>
              <a:sym typeface="Symbol" pitchFamily="18" charset="2"/>
            </a:endParaRPr>
          </a:p>
          <a:p>
            <a:r>
              <a:rPr lang="en-US" altLang="zh-TW">
                <a:solidFill>
                  <a:schemeClr val="tx1"/>
                </a:solidFill>
                <a:sym typeface="Symbol" pitchFamily="18" charset="2"/>
              </a:rPr>
              <a:t>Suggested use: Main figure of GSC paper</a:t>
            </a:r>
          </a:p>
        </p:txBody>
      </p:sp>
      <p:grpSp>
        <p:nvGrpSpPr>
          <p:cNvPr id="18435" name="Group 10"/>
          <p:cNvGrpSpPr>
            <a:grpSpLocks/>
          </p:cNvGrpSpPr>
          <p:nvPr/>
        </p:nvGrpSpPr>
        <p:grpSpPr bwMode="auto">
          <a:xfrm>
            <a:off x="285750" y="981075"/>
            <a:ext cx="8643938" cy="2876550"/>
            <a:chOff x="285750" y="980728"/>
            <a:chExt cx="8644508" cy="2876550"/>
          </a:xfrm>
        </p:grpSpPr>
        <p:pic>
          <p:nvPicPr>
            <p:cNvPr id="18436" name="Picture 5"/>
            <p:cNvPicPr>
              <a:picLocks noChangeAspect="1" noChangeArrowheads="1"/>
            </p:cNvPicPr>
            <p:nvPr/>
          </p:nvPicPr>
          <p:blipFill>
            <a:blip r:embed="rId2"/>
            <a:srcRect/>
            <a:stretch>
              <a:fillRect/>
            </a:stretch>
          </p:blipFill>
          <p:spPr bwMode="auto">
            <a:xfrm>
              <a:off x="285750" y="980728"/>
              <a:ext cx="4286250" cy="2876550"/>
            </a:xfrm>
            <a:prstGeom prst="rect">
              <a:avLst/>
            </a:prstGeom>
            <a:noFill/>
            <a:ln w="9525">
              <a:noFill/>
              <a:miter lim="800000"/>
              <a:headEnd/>
              <a:tailEnd/>
            </a:ln>
          </p:spPr>
        </p:pic>
        <p:pic>
          <p:nvPicPr>
            <p:cNvPr id="18437" name="Picture 6"/>
            <p:cNvPicPr>
              <a:picLocks noChangeAspect="1" noChangeArrowheads="1"/>
            </p:cNvPicPr>
            <p:nvPr/>
          </p:nvPicPr>
          <p:blipFill>
            <a:blip r:embed="rId3"/>
            <a:srcRect/>
            <a:stretch>
              <a:fillRect/>
            </a:stretch>
          </p:blipFill>
          <p:spPr bwMode="auto">
            <a:xfrm>
              <a:off x="4644008" y="980728"/>
              <a:ext cx="4286250" cy="28765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E3F85F-D2EA-4668-9B61-19C2DA4DDEAF}" type="slidenum">
              <a:rPr lang="zh-TW" altLang="en-US"/>
              <a:pPr>
                <a:defRPr/>
              </a:pPr>
              <a:t>6</a:t>
            </a:fld>
            <a:endParaRPr lang="zh-TW" altLang="en-US" dirty="0"/>
          </a:p>
        </p:txBody>
      </p:sp>
      <p:grpSp>
        <p:nvGrpSpPr>
          <p:cNvPr id="19458" name="Group 13"/>
          <p:cNvGrpSpPr>
            <a:grpSpLocks/>
          </p:cNvGrpSpPr>
          <p:nvPr/>
        </p:nvGrpSpPr>
        <p:grpSpPr bwMode="auto">
          <a:xfrm>
            <a:off x="34925" y="495300"/>
            <a:ext cx="9074150" cy="3662363"/>
            <a:chOff x="35496" y="495078"/>
            <a:chExt cx="9073008" cy="3663294"/>
          </a:xfrm>
        </p:grpSpPr>
        <p:pic>
          <p:nvPicPr>
            <p:cNvPr id="19460" name="Picture 8"/>
            <p:cNvPicPr>
              <a:picLocks noChangeAspect="1" noChangeArrowheads="1"/>
            </p:cNvPicPr>
            <p:nvPr/>
          </p:nvPicPr>
          <p:blipFill>
            <a:blip r:embed="rId2"/>
            <a:srcRect/>
            <a:stretch>
              <a:fillRect/>
            </a:stretch>
          </p:blipFill>
          <p:spPr bwMode="auto">
            <a:xfrm>
              <a:off x="2803332" y="1196752"/>
              <a:ext cx="276225" cy="2609850"/>
            </a:xfrm>
            <a:prstGeom prst="rect">
              <a:avLst/>
            </a:prstGeom>
            <a:noFill/>
            <a:ln w="9525">
              <a:noFill/>
              <a:miter lim="800000"/>
              <a:headEnd/>
              <a:tailEnd/>
            </a:ln>
          </p:spPr>
        </p:pic>
        <p:pic>
          <p:nvPicPr>
            <p:cNvPr id="19461" name="Picture 4"/>
            <p:cNvPicPr>
              <a:picLocks noChangeArrowheads="1"/>
            </p:cNvPicPr>
            <p:nvPr/>
          </p:nvPicPr>
          <p:blipFill>
            <a:blip r:embed="rId3"/>
            <a:srcRect l="2132" t="18898" r="39165" b="34052"/>
            <a:stretch>
              <a:fillRect/>
            </a:stretch>
          </p:blipFill>
          <p:spPr bwMode="auto">
            <a:xfrm>
              <a:off x="6377812" y="495078"/>
              <a:ext cx="2730692" cy="3293962"/>
            </a:xfrm>
            <a:prstGeom prst="rect">
              <a:avLst/>
            </a:prstGeom>
            <a:noFill/>
            <a:ln w="9525">
              <a:noFill/>
              <a:miter lim="800000"/>
              <a:headEnd/>
              <a:tailEnd/>
            </a:ln>
          </p:spPr>
        </p:pic>
        <p:pic>
          <p:nvPicPr>
            <p:cNvPr id="19462" name="Picture 3"/>
            <p:cNvPicPr>
              <a:picLocks noChangeArrowheads="1"/>
            </p:cNvPicPr>
            <p:nvPr/>
          </p:nvPicPr>
          <p:blipFill>
            <a:blip r:embed="rId4"/>
            <a:srcRect l="2132" t="18898" r="39165" b="34052"/>
            <a:stretch>
              <a:fillRect/>
            </a:stretch>
          </p:blipFill>
          <p:spPr bwMode="auto">
            <a:xfrm>
              <a:off x="3575112" y="495078"/>
              <a:ext cx="2730692" cy="3293962"/>
            </a:xfrm>
            <a:prstGeom prst="rect">
              <a:avLst/>
            </a:prstGeom>
            <a:noFill/>
            <a:ln w="9525">
              <a:noFill/>
              <a:miter lim="800000"/>
              <a:headEnd/>
              <a:tailEnd/>
            </a:ln>
          </p:spPr>
        </p:pic>
        <p:pic>
          <p:nvPicPr>
            <p:cNvPr id="19463" name="Picture 2"/>
            <p:cNvPicPr>
              <a:picLocks noChangeArrowheads="1"/>
            </p:cNvPicPr>
            <p:nvPr/>
          </p:nvPicPr>
          <p:blipFill>
            <a:blip r:embed="rId5"/>
            <a:srcRect l="2132" t="18898" r="39165" b="34052"/>
            <a:stretch>
              <a:fillRect/>
            </a:stretch>
          </p:blipFill>
          <p:spPr bwMode="auto">
            <a:xfrm>
              <a:off x="35496" y="495078"/>
              <a:ext cx="2730692" cy="3293962"/>
            </a:xfrm>
            <a:prstGeom prst="rect">
              <a:avLst/>
            </a:prstGeom>
            <a:noFill/>
            <a:ln w="9525">
              <a:noFill/>
              <a:miter lim="800000"/>
              <a:headEnd/>
              <a:tailEnd/>
            </a:ln>
          </p:spPr>
        </p:pic>
        <p:pic>
          <p:nvPicPr>
            <p:cNvPr id="19464" name="Picture 9"/>
            <p:cNvPicPr>
              <a:picLocks noChangeAspect="1" noChangeArrowheads="1"/>
            </p:cNvPicPr>
            <p:nvPr/>
          </p:nvPicPr>
          <p:blipFill>
            <a:blip r:embed="rId6"/>
            <a:srcRect/>
            <a:stretch>
              <a:fillRect/>
            </a:stretch>
          </p:blipFill>
          <p:spPr bwMode="auto">
            <a:xfrm>
              <a:off x="3256131" y="1196752"/>
              <a:ext cx="276225" cy="2609850"/>
            </a:xfrm>
            <a:prstGeom prst="rect">
              <a:avLst/>
            </a:prstGeom>
            <a:noFill/>
            <a:ln w="9525">
              <a:noFill/>
              <a:miter lim="800000"/>
              <a:headEnd/>
              <a:tailEnd/>
            </a:ln>
          </p:spPr>
        </p:pic>
        <p:sp>
          <p:nvSpPr>
            <p:cNvPr id="19465" name="TextBox 18"/>
            <p:cNvSpPr txBox="1">
              <a:spLocks noChangeArrowheads="1"/>
            </p:cNvSpPr>
            <p:nvPr/>
          </p:nvSpPr>
          <p:spPr bwMode="auto">
            <a:xfrm>
              <a:off x="2659316" y="642754"/>
              <a:ext cx="575799" cy="553998"/>
            </a:xfrm>
            <a:prstGeom prst="rect">
              <a:avLst/>
            </a:prstGeom>
            <a:noFill/>
            <a:ln w="9525">
              <a:noFill/>
              <a:miter lim="800000"/>
              <a:headEnd/>
              <a:tailEnd/>
            </a:ln>
          </p:spPr>
          <p:txBody>
            <a:bodyPr wrap="none">
              <a:spAutoFit/>
            </a:bodyPr>
            <a:lstStyle/>
            <a:p>
              <a:pPr algn="ctr"/>
              <a:r>
                <a:rPr lang="en-US" altLang="zh-TW" sz="1000">
                  <a:latin typeface="Calibri" pitchFamily="34" charset="0"/>
                </a:rPr>
                <a:t>Base</a:t>
              </a:r>
            </a:p>
            <a:p>
              <a:pPr algn="ctr"/>
              <a:r>
                <a:rPr lang="en-US" altLang="zh-TW" sz="1000">
                  <a:latin typeface="Calibri" pitchFamily="34" charset="0"/>
                </a:rPr>
                <a:t>overlap</a:t>
              </a:r>
            </a:p>
            <a:p>
              <a:pPr algn="ctr"/>
              <a:r>
                <a:rPr lang="en-US" altLang="zh-TW" sz="1000">
                  <a:latin typeface="Calibri" pitchFamily="34" charset="0"/>
                </a:rPr>
                <a:t>ratio</a:t>
              </a:r>
              <a:endParaRPr lang="zh-TW" altLang="en-US" sz="1000">
                <a:latin typeface="Calibri" pitchFamily="34" charset="0"/>
              </a:endParaRPr>
            </a:p>
          </p:txBody>
        </p:sp>
        <p:sp>
          <p:nvSpPr>
            <p:cNvPr id="19466" name="TextBox 19"/>
            <p:cNvSpPr txBox="1">
              <a:spLocks noChangeArrowheads="1"/>
            </p:cNvSpPr>
            <p:nvPr/>
          </p:nvSpPr>
          <p:spPr bwMode="auto">
            <a:xfrm>
              <a:off x="3113397" y="950531"/>
              <a:ext cx="562975" cy="246221"/>
            </a:xfrm>
            <a:prstGeom prst="rect">
              <a:avLst/>
            </a:prstGeom>
            <a:noFill/>
            <a:ln w="9525">
              <a:noFill/>
              <a:miter lim="800000"/>
              <a:headEnd/>
              <a:tailEnd/>
            </a:ln>
          </p:spPr>
          <p:txBody>
            <a:bodyPr wrap="none">
              <a:spAutoFit/>
            </a:bodyPr>
            <a:lstStyle/>
            <a:p>
              <a:pPr algn="ctr"/>
              <a:r>
                <a:rPr lang="en-US" altLang="zh-TW" sz="1000">
                  <a:latin typeface="Calibri" pitchFamily="34" charset="0"/>
                </a:rPr>
                <a:t>Z-score</a:t>
              </a:r>
              <a:endParaRPr lang="zh-TW" altLang="en-US" sz="1000">
                <a:latin typeface="Calibri" pitchFamily="34" charset="0"/>
              </a:endParaRPr>
            </a:p>
          </p:txBody>
        </p:sp>
        <p:sp>
          <p:nvSpPr>
            <p:cNvPr id="19467" name="TextBox 20"/>
            <p:cNvSpPr txBox="1">
              <a:spLocks noChangeArrowheads="1"/>
            </p:cNvSpPr>
            <p:nvPr/>
          </p:nvSpPr>
          <p:spPr bwMode="auto">
            <a:xfrm>
              <a:off x="35496" y="3779748"/>
              <a:ext cx="2736304" cy="369332"/>
            </a:xfrm>
            <a:prstGeom prst="rect">
              <a:avLst/>
            </a:prstGeom>
            <a:noFill/>
            <a:ln w="9525">
              <a:noFill/>
              <a:miter lim="800000"/>
              <a:headEnd/>
              <a:tailEnd/>
            </a:ln>
          </p:spPr>
          <p:txBody>
            <a:bodyPr>
              <a:spAutoFit/>
            </a:bodyPr>
            <a:lstStyle/>
            <a:p>
              <a:pPr algn="ctr"/>
              <a:r>
                <a:rPr lang="en-US" altLang="zh-TW">
                  <a:latin typeface="Calibri" pitchFamily="34" charset="0"/>
                </a:rPr>
                <a:t>Base overlap ratios</a:t>
              </a:r>
              <a:endParaRPr lang="zh-TW" altLang="en-US">
                <a:latin typeface="Calibri" pitchFamily="34" charset="0"/>
              </a:endParaRPr>
            </a:p>
          </p:txBody>
        </p:sp>
        <p:sp>
          <p:nvSpPr>
            <p:cNvPr id="19468" name="TextBox 21"/>
            <p:cNvSpPr txBox="1">
              <a:spLocks noChangeArrowheads="1"/>
            </p:cNvSpPr>
            <p:nvPr/>
          </p:nvSpPr>
          <p:spPr bwMode="auto">
            <a:xfrm>
              <a:off x="3563888" y="3789040"/>
              <a:ext cx="2736304" cy="369332"/>
            </a:xfrm>
            <a:prstGeom prst="rect">
              <a:avLst/>
            </a:prstGeom>
            <a:noFill/>
            <a:ln w="9525">
              <a:noFill/>
              <a:miter lim="800000"/>
              <a:headEnd/>
              <a:tailEnd/>
            </a:ln>
          </p:spPr>
          <p:txBody>
            <a:bodyPr>
              <a:spAutoFit/>
            </a:bodyPr>
            <a:lstStyle/>
            <a:p>
              <a:pPr algn="ctr"/>
              <a:r>
                <a:rPr lang="en-US" altLang="zh-TW">
                  <a:latin typeface="Calibri" pitchFamily="34" charset="0"/>
                </a:rPr>
                <a:t>Non-segmented z-scores</a:t>
              </a:r>
              <a:endParaRPr lang="zh-TW" altLang="en-US">
                <a:latin typeface="Calibri" pitchFamily="34" charset="0"/>
              </a:endParaRPr>
            </a:p>
          </p:txBody>
        </p:sp>
        <p:sp>
          <p:nvSpPr>
            <p:cNvPr id="19469" name="TextBox 22"/>
            <p:cNvSpPr txBox="1">
              <a:spLocks noChangeArrowheads="1"/>
            </p:cNvSpPr>
            <p:nvPr/>
          </p:nvSpPr>
          <p:spPr bwMode="auto">
            <a:xfrm>
              <a:off x="6372200" y="3789040"/>
              <a:ext cx="2736304" cy="369332"/>
            </a:xfrm>
            <a:prstGeom prst="rect">
              <a:avLst/>
            </a:prstGeom>
            <a:noFill/>
            <a:ln w="9525">
              <a:noFill/>
              <a:miter lim="800000"/>
              <a:headEnd/>
              <a:tailEnd/>
            </a:ln>
          </p:spPr>
          <p:txBody>
            <a:bodyPr>
              <a:spAutoFit/>
            </a:bodyPr>
            <a:lstStyle/>
            <a:p>
              <a:pPr algn="ctr"/>
              <a:r>
                <a:rPr lang="en-US" altLang="zh-TW">
                  <a:latin typeface="Calibri" pitchFamily="34" charset="0"/>
                </a:rPr>
                <a:t>Segmented z-scores</a:t>
              </a:r>
              <a:endParaRPr lang="zh-TW" altLang="en-US">
                <a:latin typeface="Calibri" pitchFamily="34" charset="0"/>
              </a:endParaRPr>
            </a:p>
          </p:txBody>
        </p:sp>
      </p:grpSp>
      <p:sp>
        <p:nvSpPr>
          <p:cNvPr id="24" name="Rectangle 23"/>
          <p:cNvSpPr/>
          <p:nvPr/>
        </p:nvSpPr>
        <p:spPr>
          <a:xfrm>
            <a:off x="0" y="4581525"/>
            <a:ext cx="9144000" cy="20161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TW">
                <a:solidFill>
                  <a:schemeClr val="tx1"/>
                </a:solidFill>
                <a:sym typeface="Symbol" pitchFamily="18" charset="2"/>
              </a:rPr>
              <a:t>Base overlap ratios (left), z-scores from block sampling without segmentation (middle) and z-scores from block sampling with Dnase I segmentation (right) of transcription factor dataset pairs. Each row and each column represents a dataset. The datasets are ordered first by cell line, then by transcription factor, experimental condition and laboratory.</a:t>
            </a:r>
          </a:p>
          <a:p>
            <a:endParaRPr lang="en-US" altLang="zh-TW">
              <a:solidFill>
                <a:schemeClr val="tx1"/>
              </a:solidFill>
              <a:sym typeface="Symbol" pitchFamily="18" charset="2"/>
            </a:endParaRPr>
          </a:p>
          <a:p>
            <a:r>
              <a:rPr lang="en-US" altLang="zh-TW">
                <a:solidFill>
                  <a:schemeClr val="tx1"/>
                </a:solidFill>
                <a:sym typeface="Symbol" pitchFamily="18" charset="2"/>
              </a:rPr>
              <a:t>Suggested use: Supplementary figure of GSC paper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p:cNvSpPr>
          <p:nvPr>
            <p:ph type="body" idx="4294967295"/>
          </p:nvPr>
        </p:nvSpPr>
        <p:spPr>
          <a:xfrm>
            <a:off x="468313" y="5373688"/>
            <a:ext cx="8229600" cy="996950"/>
          </a:xfrm>
        </p:spPr>
        <p:txBody>
          <a:bodyPr/>
          <a:lstStyle/>
          <a:p>
            <a:pPr>
              <a:buFont typeface="Arial" charset="0"/>
              <a:buNone/>
            </a:pPr>
            <a:r>
              <a:rPr lang="en-US" sz="2000" smtClean="0">
                <a:ea typeface="新細明體" pitchFamily="18" charset="-120"/>
              </a:rPr>
              <a:t>Suggested use: network paper</a:t>
            </a:r>
          </a:p>
        </p:txBody>
      </p:sp>
      <p:pic>
        <p:nvPicPr>
          <p:cNvPr id="21509" name="Picture 5"/>
          <p:cNvPicPr>
            <a:picLocks noChangeAspect="1" noChangeArrowheads="1"/>
          </p:cNvPicPr>
          <p:nvPr/>
        </p:nvPicPr>
        <p:blipFill>
          <a:blip r:embed="rId2"/>
          <a:srcRect/>
          <a:stretch>
            <a:fillRect/>
          </a:stretch>
        </p:blipFill>
        <p:spPr bwMode="auto">
          <a:xfrm>
            <a:off x="5129213" y="1527175"/>
            <a:ext cx="4014787" cy="391795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3"/>
          <a:srcRect/>
          <a:stretch>
            <a:fillRect/>
          </a:stretch>
        </p:blipFill>
        <p:spPr bwMode="auto">
          <a:xfrm>
            <a:off x="0" y="1844675"/>
            <a:ext cx="4608513" cy="2590800"/>
          </a:xfrm>
          <a:prstGeom prst="rect">
            <a:avLst/>
          </a:prstGeom>
          <a:noFill/>
          <a:ln w="9525">
            <a:noFill/>
            <a:miter lim="800000"/>
            <a:headEnd/>
            <a:tailEnd/>
          </a:ln>
          <a:effectLst/>
        </p:spPr>
      </p:pic>
      <p:sp>
        <p:nvSpPr>
          <p:cNvPr id="21511" name="Text Box 7"/>
          <p:cNvSpPr txBox="1">
            <a:spLocks noChangeArrowheads="1"/>
          </p:cNvSpPr>
          <p:nvPr/>
        </p:nvSpPr>
        <p:spPr bwMode="auto">
          <a:xfrm>
            <a:off x="6351588" y="898525"/>
            <a:ext cx="908050" cy="366713"/>
          </a:xfrm>
          <a:prstGeom prst="rect">
            <a:avLst/>
          </a:prstGeom>
          <a:noFill/>
          <a:ln w="9525">
            <a:noFill/>
            <a:miter lim="800000"/>
            <a:headEnd/>
            <a:tailEnd/>
          </a:ln>
          <a:effectLst/>
        </p:spPr>
        <p:txBody>
          <a:bodyPr wrap="none">
            <a:spAutoFit/>
          </a:bodyPr>
          <a:lstStyle/>
          <a:p>
            <a:r>
              <a:rPr lang="en-US"/>
              <a:t>Overall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overall"/>
          <p:cNvPicPr>
            <a:picLocks noChangeAspect="1" noChangeArrowheads="1"/>
          </p:cNvPicPr>
          <p:nvPr/>
        </p:nvPicPr>
        <p:blipFill>
          <a:blip r:embed="rId2"/>
          <a:srcRect l="12631" b="15198"/>
          <a:stretch>
            <a:fillRect/>
          </a:stretch>
        </p:blipFill>
        <p:spPr bwMode="auto">
          <a:xfrm>
            <a:off x="68263" y="1844675"/>
            <a:ext cx="3889375" cy="3060700"/>
          </a:xfrm>
          <a:prstGeom prst="rect">
            <a:avLst/>
          </a:prstGeom>
          <a:noFill/>
          <a:ln w="9525">
            <a:noFill/>
            <a:miter lim="800000"/>
            <a:headEnd/>
            <a:tailEnd/>
          </a:ln>
        </p:spPr>
      </p:pic>
      <p:sp>
        <p:nvSpPr>
          <p:cNvPr id="22533" name="Text Box 5"/>
          <p:cNvSpPr txBox="1">
            <a:spLocks noChangeArrowheads="1"/>
          </p:cNvSpPr>
          <p:nvPr/>
        </p:nvSpPr>
        <p:spPr bwMode="auto">
          <a:xfrm>
            <a:off x="0" y="1858963"/>
            <a:ext cx="438150" cy="366712"/>
          </a:xfrm>
          <a:prstGeom prst="rect">
            <a:avLst/>
          </a:prstGeom>
          <a:noFill/>
          <a:ln w="9525">
            <a:noFill/>
            <a:miter lim="800000"/>
            <a:headEnd/>
            <a:tailEnd/>
          </a:ln>
          <a:effectLst/>
        </p:spPr>
        <p:txBody>
          <a:bodyPr wrap="none">
            <a:spAutoFit/>
          </a:bodyPr>
          <a:lstStyle/>
          <a:p>
            <a:r>
              <a:rPr lang="en-US">
                <a:cs typeface="Arial" charset="0"/>
              </a:rPr>
              <a:t>All</a:t>
            </a:r>
          </a:p>
        </p:txBody>
      </p:sp>
      <p:sp>
        <p:nvSpPr>
          <p:cNvPr id="22534" name="Text Box 6"/>
          <p:cNvSpPr txBox="1">
            <a:spLocks noChangeArrowheads="1"/>
          </p:cNvSpPr>
          <p:nvPr/>
        </p:nvSpPr>
        <p:spPr bwMode="auto">
          <a:xfrm>
            <a:off x="814388" y="1881188"/>
            <a:ext cx="755650" cy="366712"/>
          </a:xfrm>
          <a:prstGeom prst="rect">
            <a:avLst/>
          </a:prstGeom>
          <a:noFill/>
          <a:ln w="9525">
            <a:noFill/>
            <a:miter lim="800000"/>
            <a:headEnd/>
            <a:tailEnd/>
          </a:ln>
          <a:effectLst/>
        </p:spPr>
        <p:txBody>
          <a:bodyPr wrap="none">
            <a:spAutoFit/>
          </a:bodyPr>
          <a:lstStyle/>
          <a:p>
            <a:r>
              <a:rPr lang="en-US">
                <a:cs typeface="Arial" charset="0"/>
              </a:rPr>
              <a:t>Distal</a:t>
            </a:r>
          </a:p>
        </p:txBody>
      </p:sp>
      <p:sp>
        <p:nvSpPr>
          <p:cNvPr id="22535" name="Text Box 7"/>
          <p:cNvSpPr txBox="1">
            <a:spLocks noChangeArrowheads="1"/>
          </p:cNvSpPr>
          <p:nvPr/>
        </p:nvSpPr>
        <p:spPr bwMode="auto">
          <a:xfrm>
            <a:off x="1658938" y="1881188"/>
            <a:ext cx="1123950" cy="366712"/>
          </a:xfrm>
          <a:prstGeom prst="rect">
            <a:avLst/>
          </a:prstGeom>
          <a:noFill/>
          <a:ln w="9525">
            <a:noFill/>
            <a:miter lim="800000"/>
            <a:headEnd/>
            <a:tailEnd/>
          </a:ln>
          <a:effectLst/>
        </p:spPr>
        <p:txBody>
          <a:bodyPr wrap="none">
            <a:spAutoFit/>
          </a:bodyPr>
          <a:lstStyle/>
          <a:p>
            <a:r>
              <a:rPr lang="en-US">
                <a:cs typeface="Arial" charset="0"/>
              </a:rPr>
              <a:t>Promoter</a:t>
            </a:r>
          </a:p>
        </p:txBody>
      </p:sp>
      <p:pic>
        <p:nvPicPr>
          <p:cNvPr id="22538" name="Picture 10"/>
          <p:cNvPicPr>
            <a:picLocks noChangeAspect="1" noChangeArrowheads="1"/>
          </p:cNvPicPr>
          <p:nvPr/>
        </p:nvPicPr>
        <p:blipFill>
          <a:blip r:embed="rId3"/>
          <a:srcRect/>
          <a:stretch>
            <a:fillRect/>
          </a:stretch>
        </p:blipFill>
        <p:spPr bwMode="auto">
          <a:xfrm>
            <a:off x="3995738" y="1125538"/>
            <a:ext cx="5148262" cy="4149725"/>
          </a:xfrm>
          <a:prstGeom prst="rect">
            <a:avLst/>
          </a:prstGeom>
          <a:noFill/>
          <a:ln w="9525">
            <a:noFill/>
            <a:miter lim="800000"/>
            <a:headEnd/>
            <a:tailEnd/>
          </a:ln>
          <a:effectLst/>
        </p:spPr>
      </p:pic>
      <p:sp>
        <p:nvSpPr>
          <p:cNvPr id="22539" name="Rectangle 11"/>
          <p:cNvSpPr>
            <a:spLocks noGrp="1"/>
          </p:cNvSpPr>
          <p:nvPr>
            <p:ph type="body" idx="4294967295"/>
          </p:nvPr>
        </p:nvSpPr>
        <p:spPr>
          <a:xfrm>
            <a:off x="468313" y="5527675"/>
            <a:ext cx="8229600" cy="996950"/>
          </a:xfrm>
          <a:noFill/>
        </p:spPr>
        <p:txBody>
          <a:bodyPr/>
          <a:lstStyle/>
          <a:p>
            <a:pPr>
              <a:buFont typeface="Arial" charset="0"/>
              <a:buNone/>
            </a:pPr>
            <a:r>
              <a:rPr lang="en-US" smtClean="0">
                <a:ea typeface="新細明體" pitchFamily="18" charset="-120"/>
              </a:rPr>
              <a:t>Suggested use: Suppl figure of main paper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403</Words>
  <Application>Microsoft Office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8</vt:i4>
      </vt:variant>
    </vt:vector>
  </HeadingPairs>
  <TitlesOfParts>
    <vt:vector size="14" baseType="lpstr">
      <vt:lpstr>Calibri</vt:lpstr>
      <vt:lpstr>新細明體</vt:lpstr>
      <vt:lpstr>Arial</vt:lpstr>
      <vt:lpstr>Symbol</vt:lpstr>
      <vt:lpstr>Office Theme</vt:lpstr>
      <vt:lpstr>Office Theme</vt:lpstr>
      <vt:lpstr>Figure pack (TF co-association)</vt:lpstr>
      <vt:lpstr>Slide 2</vt:lpstr>
      <vt:lpstr>Slide 3</vt:lpstr>
      <vt:lpstr>Slide 4</vt:lpstr>
      <vt:lpstr>Slide 5</vt:lpstr>
      <vt:lpstr>Slide 6</vt:lpstr>
      <vt:lpstr>Slide 7</vt:lpstr>
      <vt:lpstr>Slide 8</vt:lpstr>
    </vt:vector>
  </TitlesOfParts>
  <Company>CUHK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pack (TF co-association)</dc:title>
  <dc:creator>Lenovo's User</dc:creator>
  <cp:lastModifiedBy>Nitin Bhardwaj</cp:lastModifiedBy>
  <cp:revision>44</cp:revision>
  <dcterms:created xsi:type="dcterms:W3CDTF">2011-08-12T06:14:27Z</dcterms:created>
  <dcterms:modified xsi:type="dcterms:W3CDTF">2011-08-17T21:17:35Z</dcterms:modified>
</cp:coreProperties>
</file>