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docProps/core.xml" ContentType="application/vnd.openxmlformats-package.core-properties+xml"/>
  <Default Extension="bin" ContentType="application/vnd.openxmlformats-officedocument.presentationml.printerSettings"/>
  <Override PartName="/ppt/notesSlides/notesSlide4.xml" ContentType="application/vnd.openxmlformats-officedocument.presentationml.notesSlide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56" r:id="rId2"/>
    <p:sldId id="278" r:id="rId3"/>
    <p:sldId id="279" r:id="rId4"/>
    <p:sldId id="280" r:id="rId5"/>
    <p:sldId id="282" r:id="rId6"/>
    <p:sldId id="277" r:id="rId7"/>
    <p:sldId id="284" r:id="rId8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67629-A800-1B4C-828D-799A00FC95AF}" type="datetime1">
              <a:rPr lang="en-GB" smtClean="0"/>
              <a:pPr/>
              <a:t>8/17/11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584B-3175-7844-A835-99FC3DF6AC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42600-2C2A-1242-AB25-F0A5C2778726}" type="datetime1">
              <a:rPr lang="en-GB" smtClean="0"/>
              <a:pPr/>
              <a:t>8/16/11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8B4D3-278C-2245-84A1-03556F4A790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n-GB" dirty="0" err="1" smtClean="0"/>
              <a:t>rocessed</a:t>
            </a:r>
            <a:r>
              <a:rPr lang="en-GB" dirty="0" smtClean="0"/>
              <a:t> </a:t>
            </a:r>
            <a:r>
              <a:rPr lang="en-GB" dirty="0" err="1" smtClean="0"/>
              <a:t>oC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B4D3-278C-2245-84A1-03556F4A790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n-GB" dirty="0" err="1" smtClean="0"/>
              <a:t>rans</a:t>
            </a:r>
            <a:r>
              <a:rPr lang="en-GB" dirty="0" smtClean="0"/>
              <a:t> + OC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B4D3-278C-2245-84A1-03556F4A790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n-GB" dirty="0" err="1" smtClean="0"/>
              <a:t>ransc</a:t>
            </a:r>
            <a:r>
              <a:rPr lang="en-GB" baseline="0" dirty="0" smtClean="0"/>
              <a:t> + CC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B4D3-278C-2245-84A1-03556F4A790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B4D3-278C-2245-84A1-03556F4A790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</a:t>
            </a:r>
            <a:r>
              <a:rPr lang="en-GB" dirty="0" err="1" smtClean="0"/>
              <a:t>nproc</a:t>
            </a:r>
            <a:r>
              <a:rPr lang="en-GB" dirty="0" smtClean="0"/>
              <a:t> </a:t>
            </a:r>
            <a:r>
              <a:rPr lang="en-GB" dirty="0" err="1" smtClean="0"/>
              <a:t>oC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B4D3-278C-2245-84A1-03556F4A790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B4D3-278C-2245-84A1-03556F4A790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B06-FE53-8D41-9449-071AC8FEFD2E}" type="datetime1">
              <a:rPr lang="en-GB" smtClean="0"/>
              <a:pPr/>
              <a:t>8/16/11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8945-42C2-0441-A75B-C61033E97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73E-1390-6D4B-AC73-3DAC7305D359}" type="datetime1">
              <a:rPr lang="en-GB" smtClean="0"/>
              <a:pPr/>
              <a:t>8/16/11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8945-42C2-0441-A75B-C61033E9797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7271-D76D-3042-9EB9-EE25E6966442}" type="datetime1">
              <a:rPr lang="en-GB" smtClean="0"/>
              <a:pPr/>
              <a:t>8/16/11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8945-42C2-0441-A75B-C61033E97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FD0C-BF1D-E547-AA25-EAAE52B6411A}" type="datetime1">
              <a:rPr lang="en-GB" smtClean="0"/>
              <a:pPr/>
              <a:t>8/16/11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8945-42C2-0441-A75B-C61033E97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44BD-B6B2-2A4E-8A87-2D81827D1C1D}" type="datetime1">
              <a:rPr lang="en-GB" smtClean="0"/>
              <a:pPr/>
              <a:t>8/16/11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8945-42C2-0441-A75B-C61033E97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C6FAE9-AF60-CF47-B099-17BC748EAFA9}" type="datetime1">
              <a:rPr lang="en-GB" smtClean="0"/>
              <a:pPr/>
              <a:t>8/16/11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FF8945-42C2-0441-A75B-C61033E97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D00E-181D-5A49-8E2E-CE0DC947FF6C}" type="datetime1">
              <a:rPr lang="en-GB" smtClean="0"/>
              <a:pPr/>
              <a:t>8/16/11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8945-42C2-0441-A75B-C61033E97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E64-F422-0B41-A0D7-10DE5855D776}" type="datetime1">
              <a:rPr lang="en-GB" smtClean="0"/>
              <a:pPr/>
              <a:t>8/16/11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8945-42C2-0441-A75B-C61033E97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31C7-6654-6F41-A9DA-7FD71363E751}" type="datetime1">
              <a:rPr lang="en-GB" smtClean="0"/>
              <a:pPr/>
              <a:t>8/16/11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8945-42C2-0441-A75B-C61033E97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DCB6-F65D-E24F-91E4-1EB2EC4DF4AB}" type="datetime1">
              <a:rPr lang="en-GB" smtClean="0"/>
              <a:pPr/>
              <a:t>8/16/11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8945-42C2-0441-A75B-C61033E97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AF5C-308C-6846-82E5-5675C1A8C3F2}" type="datetime1">
              <a:rPr lang="en-GB" smtClean="0"/>
              <a:pPr/>
              <a:t>8/16/11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8945-42C2-0441-A75B-C61033E97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17C6-CC61-7046-B8C2-A55F3E36C7C9}" type="datetime1">
              <a:rPr lang="en-GB" smtClean="0"/>
              <a:pPr/>
              <a:t>8/16/11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8945-42C2-0441-A75B-C61033E97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2376"/>
            <a:ext cx="7313613" cy="5782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66800"/>
            <a:ext cx="7313613" cy="498437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smtClean="0"/>
              <a:t>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D95C20C-3FC7-784A-967A-295D9A2B03BD}" type="datetime1">
              <a:rPr lang="en-GB" smtClean="0"/>
              <a:pPr/>
              <a:t>8/16/11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5FF8945-42C2-0441-A75B-C61033E9797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914400" rtl="0" eaLnBrk="1" latinLnBrk="0" hangingPunct="1">
        <a:lnSpc>
          <a:spcPts val="2700"/>
        </a:lnSpc>
        <a:spcBef>
          <a:spcPct val="0"/>
        </a:spcBef>
        <a:buNone/>
        <a:defRPr sz="20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30000">
              <a:schemeClr val="bg1">
                <a:alpha val="80000"/>
              </a:schemeClr>
            </a:gs>
            <a:gs pos="99000">
              <a:schemeClr val="bg2">
                <a:lumMod val="20000"/>
                <a:lumOff val="80000"/>
                <a:alpha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620000" cy="1981200"/>
          </a:xfrm>
          <a:noFill/>
        </p:spPr>
        <p:txBody>
          <a:bodyPr wrap="none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bg2">
                        <a:lumMod val="75000"/>
                      </a:schemeClr>
                    </a:gs>
                    <a:gs pos="100000">
                      <a:schemeClr val="tx1">
                        <a:lumMod val="25000"/>
                        <a:lumOff val="75000"/>
                      </a:schemeClr>
                    </a:gs>
                  </a:gsLst>
                  <a:lin ang="16200000" scaled="0"/>
                  <a:tileRect/>
                </a:gradFill>
              </a:rPr>
              <a:t>Chromatin Segmentation</a:t>
            </a:r>
            <a:r>
              <a:rPr lang="en-GB" sz="20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bg2">
                        <a:lumMod val="75000"/>
                      </a:schemeClr>
                    </a:gs>
                    <a:gs pos="100000">
                      <a:schemeClr val="tx1">
                        <a:lumMod val="25000"/>
                        <a:lumOff val="75000"/>
                      </a:schemeClr>
                    </a:gs>
                  </a:gsLst>
                  <a:lin ang="16200000" scaled="0"/>
                  <a:tileRect/>
                </a:gradFill>
              </a:rPr>
              <a:t/>
            </a:r>
            <a:br>
              <a:rPr lang="en-GB" sz="20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bg2">
                        <a:lumMod val="75000"/>
                      </a:schemeClr>
                    </a:gs>
                    <a:gs pos="100000">
                      <a:schemeClr val="tx1">
                        <a:lumMod val="25000"/>
                        <a:lumOff val="75000"/>
                      </a:schemeClr>
                    </a:gs>
                  </a:gsLst>
                  <a:lin ang="16200000" scaled="0"/>
                  <a:tileRect/>
                </a:gradFill>
              </a:rPr>
            </a:br>
            <a:r>
              <a:rPr lang="en-GB" sz="20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bg2">
                        <a:lumMod val="75000"/>
                      </a:schemeClr>
                    </a:gs>
                    <a:gs pos="100000">
                      <a:schemeClr val="tx1">
                        <a:lumMod val="25000"/>
                        <a:lumOff val="75000"/>
                      </a:schemeClr>
                    </a:gs>
                  </a:gsLst>
                  <a:lin ang="16200000" scaled="0"/>
                  <a:tileRect/>
                </a:gradFill>
              </a:rPr>
              <a:t/>
            </a:r>
            <a:br>
              <a:rPr lang="en-GB" sz="20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bg2">
                        <a:lumMod val="75000"/>
                      </a:schemeClr>
                    </a:gs>
                    <a:gs pos="100000">
                      <a:schemeClr val="tx1">
                        <a:lumMod val="25000"/>
                        <a:lumOff val="75000"/>
                      </a:schemeClr>
                    </a:gs>
                  </a:gsLst>
                  <a:lin ang="16200000" scaled="0"/>
                  <a:tileRect/>
                </a:gradFill>
              </a:rPr>
            </a:br>
            <a:r>
              <a:rPr lang="en-GB" sz="20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bg2">
                        <a:lumMod val="75000"/>
                      </a:schemeClr>
                    </a:gs>
                    <a:gs pos="100000">
                      <a:schemeClr val="tx1">
                        <a:lumMod val="25000"/>
                        <a:lumOff val="75000"/>
                      </a:schemeClr>
                    </a:gs>
                  </a:gsLst>
                  <a:lin ang="16200000" scaled="0"/>
                  <a:tileRect/>
                </a:gradFill>
              </a:rPr>
              <a:t>Pseudogenes</a:t>
            </a:r>
            <a:r>
              <a:rPr lang="en-GB" sz="20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bg2">
                        <a:lumMod val="75000"/>
                      </a:schemeClr>
                    </a:gs>
                    <a:gs pos="100000">
                      <a:schemeClr val="tx1">
                        <a:lumMod val="25000"/>
                        <a:lumOff val="75000"/>
                      </a:schemeClr>
                    </a:gs>
                  </a:gsLst>
                  <a:lin ang="16200000" scaled="0"/>
                  <a:tileRect/>
                </a:gradFill>
              </a:rPr>
              <a:t> TF Binding Sites</a:t>
            </a:r>
            <a:endParaRPr lang="en-GB" sz="20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tx1">
                      <a:lumMod val="25000"/>
                      <a:lumOff val="75000"/>
                    </a:schemeClr>
                  </a:gs>
                </a:gsLst>
                <a:lin ang="16200000" scaled="0"/>
                <a:tileRect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600" dirty="0" smtClean="0"/>
              <a:t>Cristina </a:t>
            </a:r>
            <a:r>
              <a:rPr lang="en-GB" sz="1600" dirty="0" err="1" smtClean="0"/>
              <a:t>Sisu</a:t>
            </a:r>
            <a:endParaRPr lang="en-GB" sz="1600" dirty="0" smtClean="0"/>
          </a:p>
          <a:p>
            <a:r>
              <a:rPr lang="en-GB" sz="1600" dirty="0" smtClean="0"/>
              <a:t>Annotation </a:t>
            </a:r>
            <a:r>
              <a:rPr lang="en-US" sz="1600" dirty="0" smtClean="0"/>
              <a:t>–</a:t>
            </a:r>
            <a:r>
              <a:rPr lang="en-GB" sz="1600" dirty="0" smtClean="0"/>
              <a:t> </a:t>
            </a:r>
            <a:r>
              <a:rPr lang="en-GB" sz="1600" dirty="0" smtClean="0"/>
              <a:t>17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August </a:t>
            </a:r>
            <a:r>
              <a:rPr lang="en-GB" sz="1600" dirty="0" smtClean="0"/>
              <a:t>2011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30000">
              <a:schemeClr val="bg1">
                <a:alpha val="80000"/>
              </a:schemeClr>
            </a:gs>
            <a:gs pos="99000">
              <a:schemeClr val="bg2">
                <a:lumMod val="20000"/>
                <a:lumOff val="80000"/>
                <a:alpha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en-US" sz="2000" b="0" dirty="0" smtClean="0">
                <a:latin typeface="Helvetica"/>
                <a:cs typeface="Helvetica"/>
              </a:rPr>
              <a:t>Chr14:103749270-103749805 ‘+’ ENSG00000240624.1 ENST00000494237.1 Processed </a:t>
            </a:r>
            <a:r>
              <a:rPr lang="en-US" sz="2000" b="0" dirty="0" err="1" smtClean="0">
                <a:latin typeface="Helvetica"/>
                <a:cs typeface="Helvetica"/>
              </a:rPr>
              <a:t>P</a:t>
            </a:r>
            <a:r>
              <a:rPr lang="en-US" sz="2000" b="0" dirty="0" err="1" smtClean="0">
                <a:latin typeface="Helvetica"/>
                <a:cs typeface="Helvetica"/>
              </a:rPr>
              <a:t>seudogene</a:t>
            </a:r>
            <a:endParaRPr lang="en-GB" sz="2000" b="0" dirty="0">
              <a:latin typeface="Helvetica"/>
              <a:cs typeface="Helvetica"/>
            </a:endParaRPr>
          </a:p>
        </p:txBody>
      </p:sp>
      <p:pic>
        <p:nvPicPr>
          <p:cNvPr id="20" name="Content Placeholder 19" descr="Example2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688" b="142"/>
          <a:stretch>
            <a:fillRect/>
          </a:stretch>
        </p:blipFill>
        <p:spPr>
          <a:xfrm>
            <a:off x="474" y="1676400"/>
            <a:ext cx="4589484" cy="3657600"/>
          </a:xfrm>
        </p:spPr>
      </p:pic>
      <p:pic>
        <p:nvPicPr>
          <p:cNvPr id="21" name="Content Placeholder 20" descr="Example2b.pn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422" b="897"/>
          <a:stretch>
            <a:fillRect/>
          </a:stretch>
        </p:blipFill>
        <p:spPr>
          <a:xfrm>
            <a:off x="4758920" y="1676400"/>
            <a:ext cx="4411161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30000">
              <a:schemeClr val="bg1">
                <a:alpha val="80000"/>
              </a:schemeClr>
            </a:gs>
            <a:gs pos="99000">
              <a:schemeClr val="bg2">
                <a:lumMod val="20000"/>
                <a:lumOff val="80000"/>
                <a:alpha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Chr12:4218875-4219381 ‘-’ ENSG00000242444.2 ENST00000489396.1 Transcribed Processed </a:t>
            </a:r>
            <a:r>
              <a:rPr lang="en-US" b="0" dirty="0" err="1" smtClean="0"/>
              <a:t>Pseudogene</a:t>
            </a:r>
            <a:endParaRPr lang="en-GB" b="0" dirty="0"/>
          </a:p>
        </p:txBody>
      </p:sp>
      <p:pic>
        <p:nvPicPr>
          <p:cNvPr id="10" name="Content Placeholder 9" descr="Example3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18068" b="-18068"/>
          <a:stretch>
            <a:fillRect/>
          </a:stretch>
        </p:blipFill>
        <p:spPr>
          <a:xfrm>
            <a:off x="0" y="914400"/>
            <a:ext cx="4478338" cy="4921250"/>
          </a:xfrm>
        </p:spPr>
      </p:pic>
      <p:pic>
        <p:nvPicPr>
          <p:cNvPr id="11" name="Content Placeholder 10" descr="Example3b.pn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11382" b="-11382"/>
          <a:stretch>
            <a:fillRect/>
          </a:stretch>
        </p:blipFill>
        <p:spPr>
          <a:xfrm>
            <a:off x="4648200" y="1143000"/>
            <a:ext cx="4495800" cy="492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30000">
              <a:schemeClr val="bg1">
                <a:alpha val="80000"/>
              </a:schemeClr>
            </a:gs>
            <a:gs pos="99000">
              <a:schemeClr val="bg2">
                <a:lumMod val="20000"/>
                <a:lumOff val="80000"/>
                <a:alpha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Chr11: 71314307-71318638 ‘+’ ENSG00000255562.1 ENST00000528242.1 Transcribed Processed </a:t>
            </a:r>
            <a:r>
              <a:rPr lang="en-US" b="0" dirty="0" err="1" smtClean="0"/>
              <a:t>Pseudogene</a:t>
            </a:r>
            <a:endParaRPr lang="en-GB" b="0" dirty="0"/>
          </a:p>
        </p:txBody>
      </p:sp>
      <p:pic>
        <p:nvPicPr>
          <p:cNvPr id="12" name="Content Placeholder 11" descr="Example 4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15068" b="-15068"/>
          <a:stretch>
            <a:fillRect/>
          </a:stretch>
        </p:blipFill>
        <p:spPr>
          <a:xfrm>
            <a:off x="0" y="1066800"/>
            <a:ext cx="4478338" cy="4997450"/>
          </a:xfrm>
        </p:spPr>
      </p:pic>
      <p:pic>
        <p:nvPicPr>
          <p:cNvPr id="13" name="Content Placeholder 12" descr="Example 4b.pn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16645" b="-16645"/>
          <a:stretch>
            <a:fillRect/>
          </a:stretch>
        </p:blipFill>
        <p:spPr>
          <a:xfrm>
            <a:off x="4648200" y="1066800"/>
            <a:ext cx="4419600" cy="4997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30000">
              <a:schemeClr val="bg1">
                <a:alpha val="80000"/>
              </a:schemeClr>
            </a:gs>
            <a:gs pos="99000">
              <a:schemeClr val="bg2">
                <a:lumMod val="20000"/>
                <a:lumOff val="80000"/>
                <a:alpha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en-US" sz="2000" b="0" dirty="0" smtClean="0">
                <a:latin typeface="Helvetica"/>
                <a:cs typeface="Helvetica"/>
              </a:rPr>
              <a:t>C</a:t>
            </a:r>
            <a:r>
              <a:rPr lang="en-US" sz="2000" b="0" dirty="0" smtClean="0">
                <a:latin typeface="Helvetica"/>
                <a:cs typeface="Helvetica"/>
              </a:rPr>
              <a:t>hr1:152996438-152996736 ‘+’ ENSG00000234262.1 ENST00000429623.1 Unprocessed </a:t>
            </a:r>
            <a:r>
              <a:rPr lang="en-US" sz="2000" b="0" dirty="0" err="1" smtClean="0">
                <a:latin typeface="Helvetica"/>
                <a:cs typeface="Helvetica"/>
              </a:rPr>
              <a:t>P</a:t>
            </a:r>
            <a:r>
              <a:rPr lang="en-US" sz="2000" b="0" dirty="0" err="1" smtClean="0">
                <a:latin typeface="Helvetica"/>
                <a:cs typeface="Helvetica"/>
              </a:rPr>
              <a:t>seudogene</a:t>
            </a:r>
            <a:endParaRPr lang="en-GB" sz="2000" b="0" dirty="0">
              <a:latin typeface="Helvetica"/>
              <a:cs typeface="Helvetica"/>
            </a:endParaRPr>
          </a:p>
        </p:txBody>
      </p:sp>
      <p:pic>
        <p:nvPicPr>
          <p:cNvPr id="21" name="Content Placeholder 20" descr="Example1.png"/>
          <p:cNvPicPr>
            <a:picLocks noGrp="1" noChangeAspect="1"/>
          </p:cNvPicPr>
          <p:nvPr>
            <p:ph idx="1"/>
          </p:nvPr>
        </p:nvPicPr>
        <p:blipFill>
          <a:blip r:embed="rId3"/>
          <a:srcRect l="-733" r="-758"/>
          <a:stretch>
            <a:fillRect/>
          </a:stretch>
        </p:blipFill>
        <p:spPr>
          <a:xfrm>
            <a:off x="0" y="1066800"/>
            <a:ext cx="4572000" cy="4984376"/>
          </a:xfrm>
        </p:spPr>
      </p:pic>
      <p:pic>
        <p:nvPicPr>
          <p:cNvPr id="23" name="Picture 22" descr="Example1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66800"/>
            <a:ext cx="4572000" cy="50787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3800" y="2438400"/>
            <a:ext cx="304800" cy="312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85800" y="640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Pseudogene</a:t>
            </a:r>
            <a:r>
              <a:rPr lang="en-GB" dirty="0" smtClean="0"/>
              <a:t>											Parent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30000">
              <a:schemeClr val="bg1">
                <a:alpha val="80000"/>
              </a:schemeClr>
            </a:gs>
            <a:gs pos="99000">
              <a:schemeClr val="bg2">
                <a:lumMod val="20000"/>
                <a:lumOff val="80000"/>
                <a:alpha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en-US" sz="2000" b="0" dirty="0" smtClean="0">
                <a:latin typeface="Helvetica"/>
                <a:cs typeface="Helvetica"/>
              </a:rPr>
              <a:t>C</a:t>
            </a:r>
            <a:r>
              <a:rPr lang="en-US" sz="2000" b="0" dirty="0" smtClean="0">
                <a:latin typeface="Helvetica"/>
                <a:cs typeface="Helvetica"/>
              </a:rPr>
              <a:t>hr1:152996438-152996736 ‘+’ ENSG00000234262.1 ENST00000429623.1 Unprocessed </a:t>
            </a:r>
            <a:r>
              <a:rPr lang="en-US" sz="2000" b="0" dirty="0" err="1" smtClean="0">
                <a:latin typeface="Helvetica"/>
                <a:cs typeface="Helvetica"/>
              </a:rPr>
              <a:t>P</a:t>
            </a:r>
            <a:r>
              <a:rPr lang="en-US" sz="2000" b="0" dirty="0" err="1" smtClean="0">
                <a:latin typeface="Helvetica"/>
                <a:cs typeface="Helvetica"/>
              </a:rPr>
              <a:t>seudogene</a:t>
            </a:r>
            <a:endParaRPr lang="en-GB" sz="2000" b="0" dirty="0">
              <a:latin typeface="Helvetica"/>
              <a:cs typeface="Helvetica"/>
            </a:endParaRPr>
          </a:p>
        </p:txBody>
      </p:sp>
      <p:pic>
        <p:nvPicPr>
          <p:cNvPr id="22" name="Picture 21" descr="Example1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254"/>
            <a:ext cx="4572000" cy="5169146"/>
          </a:xfrm>
          <a:prstGeom prst="rect">
            <a:avLst/>
          </a:prstGeom>
        </p:spPr>
      </p:pic>
      <p:pic>
        <p:nvPicPr>
          <p:cNvPr id="27" name="Picture 26" descr="Example1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66800"/>
            <a:ext cx="4572000" cy="52578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85800" y="640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Pseudogene</a:t>
            </a:r>
            <a:r>
              <a:rPr lang="en-GB" dirty="0" smtClean="0"/>
              <a:t>											Parent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30000">
              <a:schemeClr val="bg1">
                <a:alpha val="80000"/>
              </a:schemeClr>
            </a:gs>
            <a:gs pos="99000">
              <a:schemeClr val="bg2">
                <a:lumMod val="20000"/>
                <a:lumOff val="80000"/>
                <a:alpha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en-US" sz="2000" b="0" dirty="0" smtClean="0">
                <a:latin typeface="Helvetica"/>
                <a:cs typeface="Helvetica"/>
              </a:rPr>
              <a:t>Coming Soon!</a:t>
            </a:r>
            <a:endParaRPr lang="en-GB" sz="2000" b="0" dirty="0">
              <a:latin typeface="Helvetica"/>
              <a:cs typeface="Helvetic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</a:t>
            </a:r>
            <a:r>
              <a:rPr lang="en-GB" sz="1800" dirty="0" err="1" smtClean="0"/>
              <a:t>istribution</a:t>
            </a:r>
            <a:r>
              <a:rPr lang="en-GB" sz="1800" dirty="0" smtClean="0"/>
              <a:t> of </a:t>
            </a:r>
            <a:r>
              <a:rPr lang="en-GB" sz="1800" dirty="0" err="1" smtClean="0"/>
              <a:t>segements</a:t>
            </a:r>
            <a:r>
              <a:rPr lang="en-GB" sz="1800" dirty="0" smtClean="0"/>
              <a:t> over TF binding sites upstream of </a:t>
            </a:r>
            <a:r>
              <a:rPr lang="en-GB" sz="1800" dirty="0" err="1" smtClean="0"/>
              <a:t>pseudogenes</a:t>
            </a:r>
            <a:r>
              <a:rPr lang="en-GB" sz="1800" dirty="0" smtClean="0"/>
              <a:t>:</a:t>
            </a:r>
          </a:p>
          <a:p>
            <a:pPr lvl="3"/>
            <a:r>
              <a:rPr lang="en-US" dirty="0" smtClean="0"/>
              <a:t>P</a:t>
            </a:r>
            <a:r>
              <a:rPr lang="en-GB" dirty="0" err="1" smtClean="0"/>
              <a:t>rocessed</a:t>
            </a:r>
            <a:endParaRPr lang="en-GB" dirty="0" smtClean="0"/>
          </a:p>
          <a:p>
            <a:pPr lvl="3"/>
            <a:r>
              <a:rPr lang="en-US" dirty="0" smtClean="0"/>
              <a:t>U</a:t>
            </a:r>
            <a:r>
              <a:rPr lang="en-GB" dirty="0" err="1" smtClean="0"/>
              <a:t>nprocessed</a:t>
            </a:r>
            <a:endParaRPr lang="en-GB" dirty="0" smtClean="0"/>
          </a:p>
          <a:p>
            <a:pPr lvl="3"/>
            <a:r>
              <a:rPr lang="en-US" dirty="0" smtClean="0"/>
              <a:t>T</a:t>
            </a:r>
            <a:r>
              <a:rPr lang="en-GB" dirty="0" err="1" smtClean="0"/>
              <a:t>ranscribed</a:t>
            </a:r>
            <a:endParaRPr lang="en-GB" dirty="0" smtClean="0"/>
          </a:p>
          <a:p>
            <a:pPr lvl="3"/>
            <a:r>
              <a:rPr lang="en-GB" dirty="0" err="1" smtClean="0"/>
              <a:t>Untranscribed</a:t>
            </a:r>
            <a:endParaRPr lang="en-GB" dirty="0" smtClean="0"/>
          </a:p>
          <a:p>
            <a:pPr lvl="3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2170</TotalTime>
  <Words>137</Words>
  <Application>Microsoft Macintosh PowerPoint</Application>
  <PresentationFormat>On-screen Show (4:3)</PresentationFormat>
  <Paragraphs>26</Paragraphs>
  <Slides>7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Studio</vt:lpstr>
      <vt:lpstr>Chromatin Segmentation  Pseudogenes TF Binding Sites</vt:lpstr>
      <vt:lpstr>Chr14:103749270-103749805 ‘+’ ENSG00000240624.1 ENST00000494237.1 Processed Pseudogene</vt:lpstr>
      <vt:lpstr>Chr12:4218875-4219381 ‘-’ ENSG00000242444.2 ENST00000489396.1 Transcribed Processed Pseudogene</vt:lpstr>
      <vt:lpstr>Chr11: 71314307-71318638 ‘+’ ENSG00000255562.1 ENST00000528242.1 Transcribed Processed Pseudogene</vt:lpstr>
      <vt:lpstr>Chr1:152996438-152996736 ‘+’ ENSG00000234262.1 ENST00000429623.1 Unprocessed Pseudogene</vt:lpstr>
      <vt:lpstr>Chr1:152996438-152996736 ‘+’ ENSG00000234262.1 ENST00000429623.1 Unprocessed Pseudogene</vt:lpstr>
      <vt:lpstr>Coming Soon!</vt:lpstr>
    </vt:vector>
  </TitlesOfParts>
  <Company>Yale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Chromatin &amp; Pseudogenes</dc:title>
  <dc:creator>Cristina Sisu</dc:creator>
  <cp:lastModifiedBy>Cristina Sisu</cp:lastModifiedBy>
  <cp:revision>31</cp:revision>
  <dcterms:created xsi:type="dcterms:W3CDTF">2011-08-17T03:20:09Z</dcterms:created>
  <dcterms:modified xsi:type="dcterms:W3CDTF">2011-08-17T17:48:48Z</dcterms:modified>
</cp:coreProperties>
</file>