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1" r:id="rId17"/>
    <p:sldId id="276" r:id="rId18"/>
    <p:sldId id="278" r:id="rId19"/>
    <p:sldId id="279" r:id="rId20"/>
    <p:sldId id="280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2E41-A467-7F4E-9978-53FC681457DF}" type="datetimeFigureOut">
              <a:rPr lang="en-US" smtClean="0"/>
              <a:pPr/>
              <a:t>8/8/11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5E1A-3A1C-C448-B98A-B3E2093A6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Null model for </a:t>
            </a:r>
            <a:r>
              <a:rPr lang="en-US" dirty="0" err="1" smtClean="0"/>
              <a:t>Ψgene</a:t>
            </a:r>
            <a:r>
              <a:rPr lang="en-US" dirty="0" smtClean="0"/>
              <a:t>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Abyzov,</a:t>
            </a:r>
          </a:p>
          <a:p>
            <a:r>
              <a:rPr lang="en-US" dirty="0" smtClean="0"/>
              <a:t>July 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TMEM66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5088"/>
            <a:ext cx="8229600" cy="4777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739" y="999627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180013" y="1881072"/>
            <a:ext cx="2336660" cy="1312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3395" y="1417638"/>
            <a:ext cx="72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843159" y="2007814"/>
            <a:ext cx="1918648" cy="1476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973" y="486742"/>
            <a:ext cx="105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Validated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6124"/>
            <a:ext cx="8229600" cy="4810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8980" y="630295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190074" y="999625"/>
            <a:ext cx="1184294" cy="1173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3953"/>
            <a:ext cx="8229600" cy="478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99625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2588" y="1368955"/>
            <a:ext cx="2215624" cy="877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3684" y="1184289"/>
            <a:ext cx="72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5400000">
            <a:off x="5853545" y="1692662"/>
            <a:ext cx="461401" cy="183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418900" y="1798047"/>
            <a:ext cx="639214" cy="15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032965" y="1537123"/>
            <a:ext cx="782764" cy="778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 flipV="1">
            <a:off x="3480742" y="1368954"/>
            <a:ext cx="2332943" cy="947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AP3S1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7254"/>
            <a:ext cx="8229600" cy="478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9423" y="470370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806198" y="1758756"/>
            <a:ext cx="692495" cy="282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13684" y="1184289"/>
            <a:ext cx="72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455645" y="1445258"/>
            <a:ext cx="12111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9460" y="856074"/>
            <a:ext cx="144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validated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84"/>
            <a:ext cx="8229600" cy="1143000"/>
          </a:xfrm>
        </p:spPr>
        <p:txBody>
          <a:bodyPr/>
          <a:lstStyle/>
          <a:p>
            <a:r>
              <a:rPr lang="en-US" dirty="0" err="1" smtClean="0"/>
              <a:t>Ψgenes</a:t>
            </a:r>
            <a:r>
              <a:rPr lang="en-US" dirty="0" smtClean="0"/>
              <a:t> in Japanese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026"/>
            <a:ext cx="8229600" cy="562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3778" y="1947333"/>
            <a:ext cx="4224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noted 6:</a:t>
            </a:r>
          </a:p>
          <a:p>
            <a:pPr>
              <a:buFontTx/>
              <a:buChar char="•"/>
            </a:pPr>
            <a:r>
              <a:rPr lang="en-US" dirty="0" smtClean="0"/>
              <a:t> no know relationship</a:t>
            </a:r>
          </a:p>
          <a:p>
            <a:pPr>
              <a:buFontTx/>
              <a:buChar char="•"/>
            </a:pPr>
            <a:r>
              <a:rPr lang="en-US" dirty="0" smtClean="0"/>
              <a:t> 4 female, 2 male</a:t>
            </a:r>
          </a:p>
          <a:p>
            <a:pPr>
              <a:buFontTx/>
              <a:buChar char="•"/>
            </a:pPr>
            <a:r>
              <a:rPr lang="en-US" dirty="0" smtClean="0"/>
              <a:t> if </a:t>
            </a:r>
            <a:r>
              <a:rPr lang="en-US" smtClean="0"/>
              <a:t>excluded predict 22 </a:t>
            </a:r>
            <a:r>
              <a:rPr lang="en-US" dirty="0" err="1" smtClean="0"/>
              <a:t>Ψgenes</a:t>
            </a:r>
            <a:r>
              <a:rPr lang="en-US" dirty="0" smtClean="0"/>
              <a:t> (&gt;=11, SC2)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5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with parents in reference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42472"/>
            <a:ext cx="4040188" cy="639762"/>
          </a:xfrm>
        </p:spPr>
        <p:txBody>
          <a:bodyPr/>
          <a:lstStyle/>
          <a:p>
            <a:r>
              <a:rPr lang="en-US" dirty="0" smtClean="0"/>
              <a:t>All populations, JPT – 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42472"/>
            <a:ext cx="4041775" cy="639762"/>
          </a:xfrm>
        </p:spPr>
        <p:txBody>
          <a:bodyPr/>
          <a:lstStyle/>
          <a:p>
            <a:pPr algn="r"/>
            <a:r>
              <a:rPr lang="en-US" dirty="0" smtClean="0"/>
              <a:t>JPT only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7355" r="17464"/>
          <a:stretch>
            <a:fillRect/>
          </a:stretch>
        </p:blipFill>
        <p:spPr>
          <a:xfrm>
            <a:off x="457200" y="1582235"/>
            <a:ext cx="2743200" cy="2877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17681" r="17681"/>
          <a:stretch>
            <a:fillRect/>
          </a:stretch>
        </p:blipFill>
        <p:spPr>
          <a:xfrm>
            <a:off x="5943600" y="1558093"/>
            <a:ext cx="2743200" cy="290176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84925" y="2641525"/>
            <a:ext cx="2694432" cy="2694432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84925" y="4092486"/>
            <a:ext cx="2694432" cy="2694432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5820" y="54924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2814" y="447396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22814" y="35781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8543" y="6171259"/>
            <a:ext cx="7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JPT all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42812" y="2945454"/>
            <a:ext cx="154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pop, JPT - 6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7926" y="5042370"/>
            <a:ext cx="203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populations: 145</a:t>
            </a:r>
          </a:p>
          <a:p>
            <a:r>
              <a:rPr lang="en-US" dirty="0" smtClean="0"/>
              <a:t>All pops + trios: 146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89" y="77915"/>
            <a:ext cx="8229600" cy="1837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50257"/>
          <a:stretch>
            <a:fillRect/>
          </a:stretch>
        </p:blipFill>
        <p:spPr>
          <a:xfrm>
            <a:off x="466589" y="2151346"/>
            <a:ext cx="8229600" cy="27105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36953" y="2018668"/>
            <a:ext cx="8700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b="24918"/>
          <a:stretch>
            <a:fillRect/>
          </a:stretch>
        </p:blipFill>
        <p:spPr>
          <a:xfrm>
            <a:off x="457111" y="4865137"/>
            <a:ext cx="8229600" cy="1541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517521" y="825941"/>
            <a:ext cx="150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populations, JPT-6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7960" y="325884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JPT only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42"/>
            <a:ext cx="8229600" cy="1143000"/>
          </a:xfrm>
        </p:spPr>
        <p:txBody>
          <a:bodyPr/>
          <a:lstStyle/>
          <a:p>
            <a:r>
              <a:rPr lang="en-US" dirty="0" err="1" smtClean="0"/>
              <a:t>Ψgenes</a:t>
            </a:r>
            <a:r>
              <a:rPr lang="en-US" dirty="0" smtClean="0"/>
              <a:t>  by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258"/>
            <a:ext cx="8229600" cy="5626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with known parents (</a:t>
            </a:r>
            <a:r>
              <a:rPr lang="en-US" dirty="0" err="1" smtClean="0"/>
              <a:t>Ψpipe</a:t>
            </a:r>
            <a:r>
              <a:rPr lang="en-US" dirty="0" smtClean="0"/>
              <a:t> 61 output)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026"/>
            <a:ext cx="8229600" cy="5626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5" r="17464"/>
          <a:stretch>
            <a:fillRect/>
          </a:stretch>
        </p:blipFill>
        <p:spPr>
          <a:xfrm>
            <a:off x="1266236" y="1238905"/>
            <a:ext cx="2286000" cy="23980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79"/>
            <a:ext cx="8229600" cy="1143000"/>
          </a:xfrm>
        </p:spPr>
        <p:txBody>
          <a:bodyPr/>
          <a:lstStyle/>
          <a:p>
            <a:r>
              <a:rPr lang="en-US" dirty="0" smtClean="0"/>
              <a:t>Frequency by 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" y="1061700"/>
            <a:ext cx="8229600" cy="562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17" name="Magnetic Disk 16"/>
          <p:cNvSpPr/>
          <p:nvPr/>
        </p:nvSpPr>
        <p:spPr>
          <a:xfrm>
            <a:off x="323965" y="1335850"/>
            <a:ext cx="1491664" cy="9144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26741" y="1335850"/>
            <a:ext cx="182503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Splice-junction library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1815629" y="2778064"/>
            <a:ext cx="141111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with Bowtie</a:t>
            </a:r>
            <a:endParaRPr lang="en-US" dirty="0"/>
          </a:p>
        </p:txBody>
      </p:sp>
      <p:cxnSp>
        <p:nvCxnSpPr>
          <p:cNvPr id="58" name="Shape 57"/>
          <p:cNvCxnSpPr>
            <a:stCxn id="52" idx="2"/>
            <a:endCxn id="56" idx="3"/>
          </p:cNvCxnSpPr>
          <p:nvPr/>
        </p:nvCxnSpPr>
        <p:spPr>
          <a:xfrm rot="5400000">
            <a:off x="3190494" y="2286498"/>
            <a:ext cx="985014" cy="91251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17" idx="3"/>
            <a:endCxn id="56" idx="1"/>
          </p:cNvCxnSpPr>
          <p:nvPr/>
        </p:nvCxnSpPr>
        <p:spPr>
          <a:xfrm rot="16200000" flipH="1">
            <a:off x="950206" y="2369841"/>
            <a:ext cx="985014" cy="7458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Magnetic Disk 60"/>
          <p:cNvSpPr/>
          <p:nvPr/>
        </p:nvSpPr>
        <p:spPr>
          <a:xfrm>
            <a:off x="1321153" y="4395140"/>
            <a:ext cx="2404182" cy="9144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Uniquely mapped reads to splice-junctions</a:t>
            </a:r>
            <a:endParaRPr lang="en-US" dirty="0"/>
          </a:p>
        </p:txBody>
      </p:sp>
      <p:cxnSp>
        <p:nvCxnSpPr>
          <p:cNvPr id="65" name="Elbow Connector 64"/>
          <p:cNvCxnSpPr>
            <a:stCxn id="56" idx="2"/>
            <a:endCxn id="61" idx="1"/>
          </p:cNvCxnSpPr>
          <p:nvPr/>
        </p:nvCxnSpPr>
        <p:spPr>
          <a:xfrm rot="16200000" flipH="1">
            <a:off x="2170876" y="4042772"/>
            <a:ext cx="702676" cy="20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10725" y="5759213"/>
            <a:ext cx="182503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4346223" y="5080000"/>
            <a:ext cx="1411112" cy="914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with Bowtie</a:t>
            </a:r>
            <a:endParaRPr lang="en-US" dirty="0"/>
          </a:p>
        </p:txBody>
      </p:sp>
      <p:cxnSp>
        <p:nvCxnSpPr>
          <p:cNvPr id="69" name="Shape 68"/>
          <p:cNvCxnSpPr>
            <a:stCxn id="66" idx="3"/>
            <a:endCxn id="67" idx="2"/>
          </p:cNvCxnSpPr>
          <p:nvPr/>
        </p:nvCxnSpPr>
        <p:spPr>
          <a:xfrm flipV="1">
            <a:off x="3435763" y="5994400"/>
            <a:ext cx="1616016" cy="2220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61" idx="4"/>
            <a:endCxn id="67" idx="0"/>
          </p:cNvCxnSpPr>
          <p:nvPr/>
        </p:nvCxnSpPr>
        <p:spPr>
          <a:xfrm>
            <a:off x="3725335" y="4852340"/>
            <a:ext cx="1326444" cy="2276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Magnetic Disk 71"/>
          <p:cNvSpPr/>
          <p:nvPr/>
        </p:nvSpPr>
        <p:spPr>
          <a:xfrm>
            <a:off x="6496754" y="5080000"/>
            <a:ext cx="2599855" cy="9144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Reads with better mapping to splice-junctions</a:t>
            </a:r>
            <a:endParaRPr lang="en-US" sz="1600" dirty="0"/>
          </a:p>
        </p:txBody>
      </p:sp>
      <p:cxnSp>
        <p:nvCxnSpPr>
          <p:cNvPr id="74" name="Elbow Connector 73"/>
          <p:cNvCxnSpPr>
            <a:stCxn id="67" idx="3"/>
            <a:endCxn id="72" idx="2"/>
          </p:cNvCxnSpPr>
          <p:nvPr/>
        </p:nvCxnSpPr>
        <p:spPr>
          <a:xfrm>
            <a:off x="5757335" y="5537200"/>
            <a:ext cx="739419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496754" y="3480740"/>
            <a:ext cx="259985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optimization using null model</a:t>
            </a:r>
            <a:endParaRPr lang="en-US" dirty="0"/>
          </a:p>
        </p:txBody>
      </p:sp>
      <p:cxnSp>
        <p:nvCxnSpPr>
          <p:cNvPr id="77" name="Elbow Connector 76"/>
          <p:cNvCxnSpPr>
            <a:stCxn id="72" idx="1"/>
            <a:endCxn id="75" idx="2"/>
          </p:cNvCxnSpPr>
          <p:nvPr/>
        </p:nvCxnSpPr>
        <p:spPr>
          <a:xfrm rot="5400000" flipH="1" flipV="1">
            <a:off x="7454252" y="4737570"/>
            <a:ext cx="68486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10-Point Star 78"/>
          <p:cNvSpPr/>
          <p:nvPr/>
        </p:nvSpPr>
        <p:spPr>
          <a:xfrm>
            <a:off x="6496754" y="1793050"/>
            <a:ext cx="2596896" cy="914400"/>
          </a:xfrm>
          <a:prstGeom prst="star10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Ψgene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5" idx="0"/>
            <a:endCxn id="79" idx="3"/>
          </p:cNvCxnSpPr>
          <p:nvPr/>
        </p:nvCxnSpPr>
        <p:spPr>
          <a:xfrm rot="16200000" flipV="1">
            <a:off x="7409297" y="3093355"/>
            <a:ext cx="773290" cy="1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293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Blasting composite transcript against various assemblies of human genome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068" y="151256"/>
          <a:ext cx="8035351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641"/>
                <a:gridCol w="716652"/>
                <a:gridCol w="2457853"/>
                <a:gridCol w="1785372"/>
                <a:gridCol w="2001833"/>
              </a:tblGrid>
              <a:tr h="1574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pop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Confirmed in reference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Celera </a:t>
                      </a:r>
                      <a:r>
                        <a:rPr lang="en-US" sz="1200" baseline="0" dirty="0" smtClean="0"/>
                        <a:t>assembly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HuRef</a:t>
                      </a:r>
                      <a:r>
                        <a:rPr lang="en-US" sz="1200" baseline="0" dirty="0" smtClean="0"/>
                        <a:t> assembly</a:t>
                      </a:r>
                      <a:endParaRPr lang="en-US" sz="1200" dirty="0"/>
                    </a:p>
                  </a:txBody>
                  <a:tcPr/>
                </a:tc>
              </a:tr>
              <a:tr h="24065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PRKRA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Alt. haplotype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chr6,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99% NT_167249.1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Celera</a:t>
                      </a:r>
                      <a:r>
                        <a:rPr lang="en-US" sz="1200" baseline="0" dirty="0" smtClean="0"/>
                        <a:t> on chr6,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99% NW_923051.1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HuRef</a:t>
                      </a:r>
                      <a:r>
                        <a:rPr lang="en-US" sz="1200" dirty="0" smtClean="0"/>
                        <a:t>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99%</a:t>
                      </a:r>
                      <a:r>
                        <a:rPr lang="en-US" sz="1200" baseline="0" dirty="0" smtClean="0"/>
                        <a:t> NW_001841135.1</a:t>
                      </a:r>
                      <a:endParaRPr lang="en-US" sz="1200" dirty="0" smtClean="0"/>
                    </a:p>
                  </a:txBody>
                  <a:tcPr/>
                </a:tc>
              </a:tr>
              <a:tr h="2067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AP3S1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Celera on chr16,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98% NW_926517.1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HuRef</a:t>
                      </a:r>
                      <a:r>
                        <a:rPr lang="en-US" sz="1200" dirty="0" smtClean="0"/>
                        <a:t> on chr16,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98% NW_001838324.1</a:t>
                      </a:r>
                    </a:p>
                  </a:txBody>
                  <a:tcPr/>
                </a:tc>
              </a:tr>
              <a:tr h="20114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CBX3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Celera on chr15,</a:t>
                      </a:r>
                      <a:endParaRPr lang="en-US" sz="1200" baseline="0" dirty="0" smtClean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100% </a:t>
                      </a:r>
                      <a:r>
                        <a:rPr lang="en-US" sz="1200" dirty="0" smtClean="0"/>
                        <a:t>NW_925840.1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 smtClean="0"/>
                        <a:t>HuRef</a:t>
                      </a:r>
                      <a:r>
                        <a:rPr lang="en-US" sz="1200" dirty="0" smtClean="0"/>
                        <a:t> on chr15,</a:t>
                      </a:r>
                    </a:p>
                    <a:p>
                      <a:pPr algn="r"/>
                      <a:r>
                        <a:rPr lang="en-US" sz="1200" dirty="0" smtClean="0"/>
                        <a:t>100%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NW_001838214.2</a:t>
                      </a:r>
                    </a:p>
                  </a:txBody>
                  <a:tcPr/>
                </a:tc>
              </a:tr>
              <a:tr h="23312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TYRO3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8458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PABPC1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113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BCLAF1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Celera,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99%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NW_927779.1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/>
                        <a:t>HuRef</a:t>
                      </a:r>
                      <a:r>
                        <a:rPr lang="en-US" sz="1200" baseline="0" dirty="0" smtClean="0"/>
                        <a:t> no chr16,</a:t>
                      </a:r>
                      <a:endParaRPr lang="en-US" sz="1200" baseline="0" dirty="0" smtClean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99% </a:t>
                      </a:r>
                      <a:r>
                        <a:rPr lang="en-US" sz="1200" dirty="0" smtClean="0"/>
                        <a:t>NW_001838285.2</a:t>
                      </a:r>
                    </a:p>
                  </a:txBody>
                  <a:tcPr/>
                </a:tc>
              </a:tr>
              <a:tr h="1680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CDC27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6652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SKA3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462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TDG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Celera on chr12,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99% NW_925395.1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 smtClean="0"/>
                        <a:t>HuRef</a:t>
                      </a:r>
                      <a:r>
                        <a:rPr lang="en-US" sz="1200" dirty="0" smtClean="0"/>
                        <a:t> on chr12,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99% NW_001838064.2</a:t>
                      </a:r>
                      <a:endParaRPr lang="en-US" sz="1200" dirty="0"/>
                    </a:p>
                  </a:txBody>
                  <a:tcPr/>
                </a:tc>
              </a:tr>
              <a:tr h="14996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MFF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MTCH2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3754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AC131157.1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4545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CACNA1B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12513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RBMX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Celera on chr9,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97% NW_924062.1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 smtClean="0"/>
                        <a:t>HuRef</a:t>
                      </a:r>
                      <a:r>
                        <a:rPr lang="en-US" sz="1200" dirty="0" smtClean="0"/>
                        <a:t> on chr9,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97% NW_001839149.2</a:t>
                      </a:r>
                      <a:endParaRPr lang="en-US" sz="1200" dirty="0"/>
                    </a:p>
                  </a:txBody>
                  <a:tcPr/>
                </a:tc>
              </a:tr>
              <a:tr h="1535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BOD1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AK2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FRG1B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ZNF664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MATR3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are reliable</a:t>
            </a:r>
          </a:p>
          <a:p>
            <a:pPr lvl="1"/>
            <a:r>
              <a:rPr lang="en-US" dirty="0" smtClean="0"/>
              <a:t>BLAT read realignment for ~10 predictions</a:t>
            </a:r>
          </a:p>
          <a:p>
            <a:pPr lvl="1"/>
            <a:r>
              <a:rPr lang="en-US" dirty="0" smtClean="0"/>
              <a:t>Manual inspection of prediction for CEU trio, lots of evidence from RD analysis</a:t>
            </a:r>
          </a:p>
          <a:p>
            <a:pPr lvl="1"/>
            <a:r>
              <a:rPr lang="en-US" dirty="0" smtClean="0"/>
              <a:t>Support from alternative assemblies </a:t>
            </a:r>
          </a:p>
          <a:p>
            <a:pPr lvl="1"/>
            <a:r>
              <a:rPr lang="en-US" dirty="0" smtClean="0"/>
              <a:t>More of less consistent # of predictions across populations</a:t>
            </a:r>
          </a:p>
          <a:p>
            <a:pPr lvl="1"/>
            <a:r>
              <a:rPr lang="en-US" dirty="0" smtClean="0"/>
              <a:t>Genes with </a:t>
            </a:r>
            <a:r>
              <a:rPr lang="en-US" dirty="0" err="1" smtClean="0"/>
              <a:t>Ψ</a:t>
            </a:r>
            <a:r>
              <a:rPr lang="en-US" dirty="0" err="1" smtClean="0"/>
              <a:t>genes</a:t>
            </a:r>
            <a:r>
              <a:rPr lang="en-US" dirty="0" smtClean="0"/>
              <a:t> in the reference are NOT dominating predictions</a:t>
            </a:r>
          </a:p>
          <a:p>
            <a:pPr lvl="1"/>
            <a:r>
              <a:rPr lang="en-US" dirty="0" smtClean="0"/>
              <a:t>Only few sample in JPT drive prediction counts (possible cell line artifacts)</a:t>
            </a:r>
          </a:p>
          <a:p>
            <a:pPr lvl="1"/>
            <a:r>
              <a:rPr lang="en-US" dirty="0" smtClean="0"/>
              <a:t>Partial PCR validation (hope to see more soon)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Ensure that designed primers target regions that are predicted to be </a:t>
            </a:r>
            <a:r>
              <a:rPr lang="en-US" dirty="0" err="1" smtClean="0"/>
              <a:t>pseudogenized</a:t>
            </a:r>
            <a:endParaRPr lang="en-US" dirty="0" smtClean="0"/>
          </a:p>
          <a:p>
            <a:r>
              <a:rPr lang="en-US" dirty="0" smtClean="0"/>
              <a:t>Genotyping and estimating CN</a:t>
            </a:r>
          </a:p>
          <a:p>
            <a:pPr lvl="1"/>
            <a:r>
              <a:rPr lang="en-US" dirty="0" smtClean="0"/>
              <a:t>Using RD and compare signal for </a:t>
            </a:r>
            <a:r>
              <a:rPr lang="en-US" dirty="0" err="1" smtClean="0"/>
              <a:t>exons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introns</a:t>
            </a:r>
            <a:endParaRPr lang="en-US" dirty="0" smtClean="0"/>
          </a:p>
          <a:p>
            <a:pPr lvl="1"/>
            <a:r>
              <a:rPr lang="en-US" dirty="0" smtClean="0"/>
              <a:t>Estimate of allele frequencies</a:t>
            </a:r>
          </a:p>
          <a:p>
            <a:r>
              <a:rPr lang="en-US" dirty="0" smtClean="0"/>
              <a:t>Assembling </a:t>
            </a:r>
            <a:r>
              <a:rPr lang="en-US" dirty="0" err="1" smtClean="0"/>
              <a:t>Ψgene</a:t>
            </a:r>
            <a:r>
              <a:rPr lang="en-US" dirty="0" smtClean="0"/>
              <a:t>  sequences</a:t>
            </a:r>
          </a:p>
          <a:p>
            <a:pPr lvl="1"/>
            <a:r>
              <a:rPr lang="en-US" dirty="0" smtClean="0"/>
              <a:t>PE clustering to predict </a:t>
            </a:r>
            <a:r>
              <a:rPr lang="en-US" dirty="0" err="1" smtClean="0"/>
              <a:t>Ψgene</a:t>
            </a:r>
            <a:r>
              <a:rPr lang="en-US" dirty="0" smtClean="0"/>
              <a:t> locations</a:t>
            </a:r>
          </a:p>
          <a:p>
            <a:pPr lvl="1"/>
            <a:r>
              <a:rPr lang="en-US" dirty="0" smtClean="0"/>
              <a:t>Complete/incomplete </a:t>
            </a:r>
            <a:r>
              <a:rPr lang="en-US" dirty="0" err="1" smtClean="0"/>
              <a:t>pseudogenization</a:t>
            </a:r>
            <a:endParaRPr lang="en-US" dirty="0" smtClean="0"/>
          </a:p>
          <a:p>
            <a:pPr lvl="1"/>
            <a:r>
              <a:rPr lang="en-US" dirty="0" smtClean="0"/>
              <a:t>Breakpoint and sequence assembly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3175" y="47014"/>
          <a:ext cx="8137862" cy="676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26"/>
                <a:gridCol w="453228"/>
                <a:gridCol w="934712"/>
                <a:gridCol w="1178492"/>
                <a:gridCol w="1018488"/>
                <a:gridCol w="1178492"/>
                <a:gridCol w="1005204"/>
                <a:gridCol w="1320720"/>
              </a:tblGrid>
              <a:tr h="66650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Population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Cut offs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Ψgenes</a:t>
                      </a:r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(normal/null)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Cut offs,</a:t>
                      </a:r>
                    </a:p>
                    <a:p>
                      <a:pPr algn="r"/>
                      <a:r>
                        <a:rPr lang="en-US" sz="1400" dirty="0" smtClean="0"/>
                        <a:t>unmapped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Ψgenes</a:t>
                      </a:r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(normal/null)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Cut offs,</a:t>
                      </a:r>
                    </a:p>
                    <a:p>
                      <a:pPr algn="r"/>
                      <a:r>
                        <a:rPr lang="en-US" sz="1400" dirty="0" smtClean="0"/>
                        <a:t>better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Ψgenes</a:t>
                      </a:r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(normal/null)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 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68/2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&gt;=7,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LWK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 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463/17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&gt;=11,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&gt;=11,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YRI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 10,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42/2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&gt;=15,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CEU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</a:t>
                      </a:r>
                      <a:r>
                        <a:rPr lang="en-US" sz="1400" b="1" baseline="0" dirty="0" smtClean="0"/>
                        <a:t> 11,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75/3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&gt;=14,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31/1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&gt;=11,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FIN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79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 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367/13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&gt;=4,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50/1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GBR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77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 11,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490/20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&gt;=10%,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47/2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 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TSI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 15,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&gt;=12,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</a:t>
                      </a:r>
                      <a:r>
                        <a:rPr lang="en-US" sz="1400" b="1" baseline="0" dirty="0" smtClean="0"/>
                        <a:t>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23/1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&gt;=13,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28/1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&gt;=11, SC2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 12,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294/12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&gt;=4,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258/10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245/11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CHS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(blood)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92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 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482/17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&gt;=4,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31/1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37/1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CLM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 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152/5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30/1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PUR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(blood)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 11,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29/0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&gt;=6,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&gt;=6,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30/1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MXL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 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&gt;=8,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&gt;=8,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NA12878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&gt;=5,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&gt;=7,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smtClean="0"/>
                        <a:t>&gt;=6, SC2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NA19238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7/0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3175" y="47014"/>
          <a:ext cx="8250486" cy="676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26"/>
                <a:gridCol w="453228"/>
                <a:gridCol w="936620"/>
                <a:gridCol w="833048"/>
                <a:gridCol w="894516"/>
                <a:gridCol w="1178492"/>
                <a:gridCol w="833048"/>
                <a:gridCol w="894516"/>
                <a:gridCol w="1178492"/>
              </a:tblGrid>
              <a:tr h="66650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Population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Combined</a:t>
                      </a:r>
                    </a:p>
                    <a:p>
                      <a:pPr algn="r"/>
                      <a:r>
                        <a:rPr lang="en-US" sz="1400" dirty="0" smtClean="0"/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&lt;length&gt;</a:t>
                      </a:r>
                    </a:p>
                    <a:p>
                      <a:pPr algn="r"/>
                      <a:r>
                        <a:rPr lang="en-US" sz="1400" dirty="0" smtClean="0"/>
                        <a:t>trim q15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Cut offs,</a:t>
                      </a:r>
                    </a:p>
                    <a:p>
                      <a:pPr algn="r"/>
                      <a:r>
                        <a:rPr lang="en-US" sz="1400" dirty="0" smtClean="0"/>
                        <a:t>trim q15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Ψgenes</a:t>
                      </a:r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(normal/null)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&lt;length&gt;</a:t>
                      </a:r>
                    </a:p>
                    <a:p>
                      <a:pPr algn="r"/>
                      <a:r>
                        <a:rPr lang="en-US" sz="1400" dirty="0" smtClean="0"/>
                        <a:t>trim q30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Cut offs,</a:t>
                      </a:r>
                    </a:p>
                    <a:p>
                      <a:pPr algn="r"/>
                      <a:r>
                        <a:rPr lang="en-US" sz="1400" dirty="0" smtClean="0"/>
                        <a:t>trim q30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baseline="0" dirty="0" err="1" smtClean="0"/>
                        <a:t>Ψgenes</a:t>
                      </a:r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(normal/null)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29/1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LWK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&gt;=11,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31/1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YRI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&gt;=14,</a:t>
                      </a:r>
                      <a:r>
                        <a:rPr lang="en-US" sz="1400" b="1" baseline="0" dirty="0" smtClean="0"/>
                        <a:t> SC1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CEU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427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&gt;=11,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&gt;=10,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FIN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79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332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63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50/1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35/1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GBR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77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364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68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47/2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&gt;=8,</a:t>
                      </a:r>
                      <a:r>
                        <a:rPr lang="en-US" sz="1400" b="0" baseline="0" dirty="0" smtClean="0"/>
                        <a:t>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45/2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TSI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450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</a:t>
                      </a:r>
                      <a:r>
                        <a:rPr lang="en-US" sz="1400" b="1" baseline="0" dirty="0" smtClean="0"/>
                        <a:t>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23/1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&gt;=11, SC3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22/1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355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&gt;=12, SC2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20/1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&gt;=9, SC1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21/1</a:t>
                      </a:r>
                      <a:endParaRPr lang="en-US" sz="1400" b="1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245/11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97/3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CHS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(blood)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92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69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37/1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&gt;=14,</a:t>
                      </a:r>
                      <a:r>
                        <a:rPr lang="en-US" sz="1400" b="0" baseline="0" dirty="0" smtClean="0"/>
                        <a:t>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27/1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CLM</a:t>
                      </a:r>
                      <a:r>
                        <a:rPr lang="en-US" sz="1400" b="0" baseline="0" dirty="0" smtClean="0"/>
                        <a:t> (new)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67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&gt;=10,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30/1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31/1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PUR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(blood)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59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336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91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&gt;=6,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30/1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45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&gt;=9, SC1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28/1</a:t>
                      </a:r>
                      <a:endParaRPr lang="en-US" sz="1400" b="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MXL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&gt;=8,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30/1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&gt;=8,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27/1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NA12878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&gt;=7,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&gt;=15,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&gt;=9,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&gt;=6,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NA19238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1/0</a:t>
                      </a:r>
                      <a:endParaRPr lang="en-US" sz="1400" dirty="0"/>
                    </a:p>
                  </a:txBody>
                  <a:tcPr/>
                </a:tc>
              </a:tr>
              <a:tr h="249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NA12840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&gt;=10,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7/0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&gt;=3, SC1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2/0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CEU trio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004"/>
            <a:ext cx="8229600" cy="21615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CDC27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269"/>
            <a:ext cx="8229600" cy="4757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3395" y="1417638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537593" y="1916712"/>
            <a:ext cx="1009394" cy="862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819676" y="1843272"/>
            <a:ext cx="1203724" cy="829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345771" y="1786971"/>
            <a:ext cx="1677627" cy="639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108395" y="2213223"/>
            <a:ext cx="1009392" cy="26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833833" y="1843270"/>
            <a:ext cx="511820" cy="304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4073" y="141763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3’-end?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809988" y="2076442"/>
            <a:ext cx="1207852" cy="628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BCLAF1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4431"/>
            <a:ext cx="8229600" cy="478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3395" y="1417638"/>
            <a:ext cx="72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5063256" y="1926011"/>
            <a:ext cx="461400" cy="183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628611" y="2031396"/>
            <a:ext cx="639214" cy="15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4073" y="1417638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9460" y="1786970"/>
            <a:ext cx="1939133" cy="762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3932297" y="1618073"/>
            <a:ext cx="940741" cy="931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9460" y="856074"/>
            <a:ext cx="144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validated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LAPTM4B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2272"/>
            <a:ext cx="8229600" cy="4798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3851" y="630296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181285" y="1892713"/>
            <a:ext cx="2641039" cy="854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CBX3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0784"/>
            <a:ext cx="8229600" cy="478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3851" y="630296"/>
            <a:ext cx="8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3’-end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5729111" y="999627"/>
            <a:ext cx="2200128" cy="1098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9460" y="85607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be validated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1540</Words>
  <Application>Microsoft Macintosh PowerPoint</Application>
  <PresentationFormat>On-screen Show (4:3)</PresentationFormat>
  <Paragraphs>560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Null model for Ψgene discovery</vt:lpstr>
      <vt:lpstr>Pipeline</vt:lpstr>
      <vt:lpstr>Slide 3</vt:lpstr>
      <vt:lpstr>Slide 4</vt:lpstr>
      <vt:lpstr>CEU trio</vt:lpstr>
      <vt:lpstr>CDC27</vt:lpstr>
      <vt:lpstr>BCLAF1</vt:lpstr>
      <vt:lpstr>LAPTM4B</vt:lpstr>
      <vt:lpstr>CBX3</vt:lpstr>
      <vt:lpstr>TMEM66</vt:lpstr>
      <vt:lpstr>TDG</vt:lpstr>
      <vt:lpstr>SKA3</vt:lpstr>
      <vt:lpstr>AP3S1</vt:lpstr>
      <vt:lpstr>Ψgenes in Japanese </vt:lpstr>
      <vt:lpstr>Intersection with parents in reference </vt:lpstr>
      <vt:lpstr>Slide 16</vt:lpstr>
      <vt:lpstr>Ψgenes  by population</vt:lpstr>
      <vt:lpstr>Intersection with known parents (Ψpipe 61 output)</vt:lpstr>
      <vt:lpstr>Frequency by populations</vt:lpstr>
      <vt:lpstr>Blasting composite transcript against various assemblies of human genome </vt:lpstr>
      <vt:lpstr>Conclusions</vt:lpstr>
      <vt:lpstr>Next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 model for Ψgene discovery</dc:title>
  <dc:creator>Alexej Abyzov</dc:creator>
  <cp:lastModifiedBy>Alexej Abyzov</cp:lastModifiedBy>
  <cp:revision>235</cp:revision>
  <dcterms:created xsi:type="dcterms:W3CDTF">2011-08-09T02:13:16Z</dcterms:created>
  <dcterms:modified xsi:type="dcterms:W3CDTF">2011-08-09T19:24:17Z</dcterms:modified>
</cp:coreProperties>
</file>