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1BD57-CAA8-8245-95F3-2F4C8303EA03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BA034-608D-FB4A-83BF-BBB0042D88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iPSC</a:t>
            </a:r>
            <a:r>
              <a:rPr lang="en-US" dirty="0" smtClean="0"/>
              <a:t> project summary so far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Abyzov,</a:t>
            </a:r>
          </a:p>
          <a:p>
            <a:r>
              <a:rPr lang="en-US" dirty="0" smtClean="0"/>
              <a:t>August 4,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genomes of fibroblast and derived </a:t>
            </a:r>
            <a:r>
              <a:rPr lang="en-US" dirty="0" err="1" smtClean="0"/>
              <a:t>iPSC</a:t>
            </a:r>
            <a:r>
              <a:rPr lang="en-US" dirty="0" smtClean="0"/>
              <a:t> cells</a:t>
            </a:r>
          </a:p>
          <a:p>
            <a:r>
              <a:rPr lang="en-US" dirty="0" smtClean="0"/>
              <a:t>Understanding genetic causes of autism (d</a:t>
            </a:r>
            <a:r>
              <a:rPr lang="en-US" i="1" dirty="0" smtClean="0"/>
              <a:t>e novo</a:t>
            </a:r>
            <a:r>
              <a:rPr lang="en-US" dirty="0" smtClean="0"/>
              <a:t> mutations)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 and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3469" y="2013171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69247" y="2013171"/>
            <a:ext cx="548640" cy="54864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40358" y="3332873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8" name="Elbow Connector 7"/>
          <p:cNvCxnSpPr>
            <a:stCxn id="4" idx="2"/>
            <a:endCxn id="5" idx="4"/>
          </p:cNvCxnSpPr>
          <p:nvPr/>
        </p:nvCxnSpPr>
        <p:spPr>
          <a:xfrm rot="16200000" flipH="1">
            <a:off x="2395678" y="1813922"/>
            <a:ext cx="1588" cy="1495778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0"/>
          </p:cNvCxnSpPr>
          <p:nvPr/>
        </p:nvCxnSpPr>
        <p:spPr>
          <a:xfrm rot="5400000" flipH="1" flipV="1">
            <a:off x="2142035" y="3057220"/>
            <a:ext cx="548296" cy="3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55695" y="1756290"/>
            <a:ext cx="75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S1123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468093" y="2014759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963871" y="2014759"/>
            <a:ext cx="548640" cy="54864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964665" y="3333668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5" name="Elbow Connector 14"/>
          <p:cNvCxnSpPr>
            <a:stCxn id="12" idx="2"/>
            <a:endCxn id="13" idx="4"/>
          </p:cNvCxnSpPr>
          <p:nvPr/>
        </p:nvCxnSpPr>
        <p:spPr>
          <a:xfrm rot="16200000" flipH="1">
            <a:off x="6490302" y="1815510"/>
            <a:ext cx="1588" cy="1495778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6351446" y="2947032"/>
            <a:ext cx="3217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29052" y="1757878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68887" y="3333668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Elbow Connector 19"/>
          <p:cNvCxnSpPr>
            <a:stCxn id="14" idx="0"/>
            <a:endCxn id="18" idx="0"/>
          </p:cNvCxnSpPr>
          <p:nvPr/>
        </p:nvCxnSpPr>
        <p:spPr>
          <a:xfrm rot="16200000" flipV="1">
            <a:off x="6491096" y="2585779"/>
            <a:ext cx="1588" cy="1495778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91259" y="5098815"/>
            <a:ext cx="2518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– autism</a:t>
            </a:r>
          </a:p>
          <a:p>
            <a:r>
              <a:rPr lang="en-US" dirty="0" smtClean="0"/>
              <a:t>F – fibroblast sequencing</a:t>
            </a:r>
          </a:p>
          <a:p>
            <a:r>
              <a:rPr lang="en-US" dirty="0"/>
              <a:t>i</a:t>
            </a:r>
            <a:r>
              <a:rPr lang="en-US" dirty="0" smtClean="0"/>
              <a:t> – </a:t>
            </a:r>
            <a:r>
              <a:rPr lang="en-US" dirty="0" err="1" smtClean="0"/>
              <a:t>iPSC</a:t>
            </a:r>
            <a:r>
              <a:rPr lang="en-US" dirty="0" smtClean="0"/>
              <a:t> sequencing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513305" y="2963541"/>
            <a:ext cx="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25186" y="2965130"/>
            <a:ext cx="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24392" y="1645427"/>
            <a:ext cx="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512511" y="1645427"/>
            <a:ext cx="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417887" y="1645427"/>
            <a:ext cx="44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Fiii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94711" y="2965130"/>
            <a:ext cx="44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Fiii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23819" y="1645427"/>
            <a:ext cx="44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S1123 family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3469" y="2013171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69247" y="2013171"/>
            <a:ext cx="548640" cy="54864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40358" y="3332873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7" name="Elbow Connector 6"/>
          <p:cNvCxnSpPr>
            <a:stCxn id="4" idx="2"/>
            <a:endCxn id="5" idx="4"/>
          </p:cNvCxnSpPr>
          <p:nvPr/>
        </p:nvCxnSpPr>
        <p:spPr>
          <a:xfrm rot="16200000" flipH="1">
            <a:off x="2395678" y="1813922"/>
            <a:ext cx="1588" cy="1495778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0"/>
          </p:cNvCxnSpPr>
          <p:nvPr/>
        </p:nvCxnSpPr>
        <p:spPr>
          <a:xfrm rot="5400000" flipH="1" flipV="1">
            <a:off x="2142035" y="3057220"/>
            <a:ext cx="548296" cy="3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46288" y="1756290"/>
            <a:ext cx="75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S1123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91259" y="5098815"/>
            <a:ext cx="2518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– autism</a:t>
            </a:r>
          </a:p>
          <a:p>
            <a:r>
              <a:rPr lang="en-US" dirty="0" smtClean="0"/>
              <a:t>F – fibroblast sequencing</a:t>
            </a:r>
          </a:p>
          <a:p>
            <a:r>
              <a:rPr lang="en-US" dirty="0"/>
              <a:t>i</a:t>
            </a:r>
            <a:r>
              <a:rPr lang="en-US" dirty="0" smtClean="0"/>
              <a:t> – </a:t>
            </a:r>
            <a:r>
              <a:rPr lang="en-US" dirty="0" err="1" smtClean="0"/>
              <a:t>iPSC</a:t>
            </a:r>
            <a:r>
              <a:rPr lang="en-US" dirty="0" smtClean="0"/>
              <a:t> sequencing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17887" y="1645427"/>
            <a:ext cx="44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Fiii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94711" y="2965130"/>
            <a:ext cx="44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Fiii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23819" y="1645427"/>
            <a:ext cx="44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Fiii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98815" y="1645427"/>
            <a:ext cx="29484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Done initial </a:t>
            </a:r>
            <a:r>
              <a:rPr lang="en-US" i="1" dirty="0" smtClean="0">
                <a:solidFill>
                  <a:srgbClr val="008000"/>
                </a:solidFill>
              </a:rPr>
              <a:t>de novo</a:t>
            </a:r>
            <a:r>
              <a:rPr lang="en-US" dirty="0" smtClean="0">
                <a:solidFill>
                  <a:srgbClr val="008000"/>
                </a:solidFill>
              </a:rPr>
              <a:t> analysis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(</a:t>
            </a:r>
            <a:r>
              <a:rPr lang="en-US" dirty="0" err="1" smtClean="0">
                <a:solidFill>
                  <a:srgbClr val="008000"/>
                </a:solidFill>
              </a:rPr>
              <a:t>CNVnator</a:t>
            </a:r>
            <a:r>
              <a:rPr lang="en-US" dirty="0" smtClean="0">
                <a:solidFill>
                  <a:srgbClr val="008000"/>
                </a:solidFill>
              </a:rPr>
              <a:t> and </a:t>
            </a:r>
            <a:r>
              <a:rPr lang="en-US" dirty="0" err="1" smtClean="0">
                <a:solidFill>
                  <a:srgbClr val="008000"/>
                </a:solidFill>
              </a:rPr>
              <a:t>BreakDancer</a:t>
            </a:r>
            <a:r>
              <a:rPr lang="en-US" dirty="0" smtClean="0">
                <a:solidFill>
                  <a:srgbClr val="008000"/>
                </a:solidFill>
              </a:rPr>
              <a:t>):</a:t>
            </a:r>
          </a:p>
          <a:p>
            <a:pPr>
              <a:buFontTx/>
              <a:buChar char="•"/>
            </a:pPr>
            <a:r>
              <a:rPr lang="en-US" dirty="0" smtClean="0"/>
              <a:t> 18 candidates</a:t>
            </a:r>
          </a:p>
          <a:p>
            <a:pPr>
              <a:buFontTx/>
              <a:buChar char="•"/>
            </a:pPr>
            <a:r>
              <a:rPr lang="en-US" dirty="0" smtClean="0"/>
              <a:t> need to rank them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 comparison of fibroblast</a:t>
            </a:r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nd </a:t>
            </a:r>
            <a:r>
              <a:rPr lang="en-US" dirty="0" err="1" smtClean="0">
                <a:solidFill>
                  <a:srgbClr val="FF0000"/>
                </a:solidFill>
              </a:rPr>
              <a:t>iPSC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" name="Oval 14"/>
          <p:cNvSpPr/>
          <p:nvPr/>
        </p:nvSpPr>
        <p:spPr>
          <a:xfrm>
            <a:off x="3417887" y="1626613"/>
            <a:ext cx="449650" cy="48019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688998" y="2965130"/>
            <a:ext cx="449650" cy="48019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923819" y="1645427"/>
            <a:ext cx="449650" cy="48019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270618" y="2599911"/>
            <a:ext cx="389850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novo </a:t>
            </a:r>
            <a:r>
              <a:rPr lang="en-US" dirty="0" smtClean="0"/>
              <a:t>candidates (S1123)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199" y="1600200"/>
          <a:ext cx="8536281" cy="4966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2653"/>
                <a:gridCol w="3593628"/>
              </a:tblGrid>
              <a:tr h="551797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De novo candidates discovered</a:t>
                      </a:r>
                      <a:r>
                        <a:rPr lang="en-US" sz="1400" baseline="0" dirty="0" smtClean="0"/>
                        <a:t> by RD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De novo candidates discovered</a:t>
                      </a:r>
                      <a:r>
                        <a:rPr lang="en-US" sz="1400" baseline="0" dirty="0" smtClean="0"/>
                        <a:t> by PEM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chr15:32702001-32894000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chr15:60447092-60447980</a:t>
                      </a:r>
                      <a:endParaRPr lang="en-US" sz="1400" b="1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chr19:112001-174000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chr15:91402020-91402596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chr5:69212001-70060000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chr16:89301319-89301504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chr9:70428001-70482000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chr17:983965-984393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chr21:41216723-41217328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chr4:186198651-186199321</a:t>
                      </a:r>
                      <a:endParaRPr lang="en-US" sz="1400" b="1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chr4:187718478-187719065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chr5:159022113-159023089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chr5:175464-175991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chr6:11443860-11444678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chr7:156395077-156395751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chr7:158998499-158999653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chr7:8463311-8465637</a:t>
                      </a:r>
                      <a:endParaRPr lang="en-US" sz="1400" dirty="0"/>
                    </a:p>
                  </a:txBody>
                  <a:tcPr/>
                </a:tc>
              </a:tr>
              <a:tr h="315312"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chr8:1323307-1324279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03 family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16145" y="2236730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311923" y="2236730"/>
            <a:ext cx="548640" cy="54864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312717" y="3555639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14" name="Elbow Connector 13"/>
          <p:cNvCxnSpPr>
            <a:stCxn id="11" idx="2"/>
            <a:endCxn id="12" idx="4"/>
          </p:cNvCxnSpPr>
          <p:nvPr/>
        </p:nvCxnSpPr>
        <p:spPr>
          <a:xfrm rot="16200000" flipH="1">
            <a:off x="1838354" y="2037481"/>
            <a:ext cx="1588" cy="1495778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V="1">
            <a:off x="1699498" y="3169003"/>
            <a:ext cx="3217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77104" y="1979849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16939" y="3555639"/>
            <a:ext cx="54864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Elbow Connector 17"/>
          <p:cNvCxnSpPr>
            <a:stCxn id="13" idx="0"/>
            <a:endCxn id="17" idx="0"/>
          </p:cNvCxnSpPr>
          <p:nvPr/>
        </p:nvCxnSpPr>
        <p:spPr>
          <a:xfrm rot="16200000" flipV="1">
            <a:off x="1839148" y="2807750"/>
            <a:ext cx="1588" cy="1495778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91259" y="5098815"/>
            <a:ext cx="2518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– autism</a:t>
            </a:r>
          </a:p>
          <a:p>
            <a:r>
              <a:rPr lang="en-US" dirty="0" smtClean="0"/>
              <a:t>F – fibroblast sequencing</a:t>
            </a:r>
          </a:p>
          <a:p>
            <a:r>
              <a:rPr lang="en-US" dirty="0"/>
              <a:t>i</a:t>
            </a:r>
            <a:r>
              <a:rPr lang="en-US" dirty="0" smtClean="0"/>
              <a:t> – </a:t>
            </a:r>
            <a:r>
              <a:rPr lang="en-US" dirty="0" err="1" smtClean="0"/>
              <a:t>iPSC</a:t>
            </a:r>
            <a:r>
              <a:rPr lang="en-US" dirty="0" smtClean="0"/>
              <a:t> sequencing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61357" y="3185512"/>
            <a:ext cx="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3238" y="3187101"/>
            <a:ext cx="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4" y="1867398"/>
            <a:ext cx="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60563" y="1867398"/>
            <a:ext cx="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Fi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98815" y="1645427"/>
            <a:ext cx="38073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i="1" dirty="0" smtClean="0">
                <a:solidFill>
                  <a:srgbClr val="FF0000"/>
                </a:solidFill>
              </a:rPr>
              <a:t>de novo</a:t>
            </a:r>
            <a:r>
              <a:rPr lang="en-US" dirty="0" smtClean="0">
                <a:solidFill>
                  <a:srgbClr val="FF0000"/>
                </a:solidFill>
              </a:rPr>
              <a:t> analysis</a:t>
            </a:r>
            <a:endParaRPr lang="en-US" dirty="0" smtClean="0">
              <a:solidFill>
                <a:srgbClr val="008000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Partial comparison of fibroblast</a:t>
            </a:r>
          </a:p>
          <a:p>
            <a:r>
              <a:rPr lang="en-US" dirty="0">
                <a:solidFill>
                  <a:srgbClr val="008000"/>
                </a:solidFill>
              </a:rPr>
              <a:t>a</a:t>
            </a:r>
            <a:r>
              <a:rPr lang="en-US" dirty="0" smtClean="0">
                <a:solidFill>
                  <a:srgbClr val="008000"/>
                </a:solidFill>
              </a:rPr>
              <a:t>nd </a:t>
            </a:r>
            <a:r>
              <a:rPr lang="en-US" dirty="0" err="1" smtClean="0">
                <a:solidFill>
                  <a:srgbClr val="008000"/>
                </a:solidFill>
              </a:rPr>
              <a:t>iPSC</a:t>
            </a:r>
            <a:r>
              <a:rPr lang="en-US" dirty="0" smtClean="0">
                <a:solidFill>
                  <a:srgbClr val="008000"/>
                </a:solidFill>
              </a:rPr>
              <a:t> (</a:t>
            </a:r>
            <a:r>
              <a:rPr lang="en-US" dirty="0" err="1" smtClean="0">
                <a:solidFill>
                  <a:srgbClr val="008000"/>
                </a:solidFill>
              </a:rPr>
              <a:t>CNVnator</a:t>
            </a:r>
            <a:r>
              <a:rPr lang="en-US" dirty="0" smtClean="0">
                <a:solidFill>
                  <a:srgbClr val="008000"/>
                </a:solidFill>
              </a:rPr>
              <a:t> and </a:t>
            </a:r>
            <a:r>
              <a:rPr lang="en-US" dirty="0" err="1" smtClean="0">
                <a:solidFill>
                  <a:srgbClr val="008000"/>
                </a:solidFill>
              </a:rPr>
              <a:t>BreakDancer</a:t>
            </a:r>
            <a:r>
              <a:rPr lang="en-US" dirty="0" smtClean="0">
                <a:solidFill>
                  <a:srgbClr val="008000"/>
                </a:solidFill>
              </a:rPr>
              <a:t>):</a:t>
            </a:r>
          </a:p>
          <a:p>
            <a:pPr>
              <a:buFontTx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 8 </a:t>
            </a:r>
            <a:r>
              <a:rPr lang="en-US" i="1" dirty="0" smtClean="0">
                <a:solidFill>
                  <a:srgbClr val="008000"/>
                </a:solidFill>
              </a:rPr>
              <a:t>de novo</a:t>
            </a:r>
            <a:r>
              <a:rPr lang="en-US" dirty="0" smtClean="0">
                <a:solidFill>
                  <a:srgbClr val="008000"/>
                </a:solidFill>
              </a:rPr>
              <a:t> CNV candidates</a:t>
            </a:r>
          </a:p>
        </p:txBody>
      </p:sp>
      <p:sp>
        <p:nvSpPr>
          <p:cNvPr id="29" name="Oval 28"/>
          <p:cNvSpPr/>
          <p:nvPr/>
        </p:nvSpPr>
        <p:spPr>
          <a:xfrm>
            <a:off x="2804121" y="1848584"/>
            <a:ext cx="457200" cy="457200"/>
          </a:xfrm>
          <a:prstGeom prst="ellipse">
            <a:avLst/>
          </a:prstGeom>
          <a:noFill/>
          <a:ln w="38100">
            <a:solidFill>
              <a:srgbClr val="008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19572" y="3166698"/>
            <a:ext cx="457200" cy="457200"/>
          </a:xfrm>
          <a:prstGeom prst="ellipse">
            <a:avLst/>
          </a:prstGeom>
          <a:noFill/>
          <a:ln w="38100">
            <a:solidFill>
              <a:srgbClr val="008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19572" y="1848584"/>
            <a:ext cx="457200" cy="457200"/>
          </a:xfrm>
          <a:prstGeom prst="ellipse">
            <a:avLst/>
          </a:prstGeom>
          <a:noFill/>
          <a:ln w="38100">
            <a:solidFill>
              <a:srgbClr val="008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804121" y="3155621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415400" y="313680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✖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11009" y="313847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✖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be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 novo CNV analysis in 03 family</a:t>
            </a:r>
          </a:p>
          <a:p>
            <a:r>
              <a:rPr lang="en-US" b="1" dirty="0" smtClean="0"/>
              <a:t>Comparison of </a:t>
            </a:r>
            <a:r>
              <a:rPr lang="en-US" b="1" dirty="0" err="1" smtClean="0"/>
              <a:t>iPSC</a:t>
            </a:r>
            <a:r>
              <a:rPr lang="en-US" b="1" dirty="0" smtClean="0"/>
              <a:t> and fibroblast sequencing in S1123 family (and in 03 family)</a:t>
            </a:r>
          </a:p>
          <a:p>
            <a:r>
              <a:rPr lang="en-US" dirty="0" smtClean="0"/>
              <a:t>Including </a:t>
            </a:r>
            <a:r>
              <a:rPr lang="en-US" dirty="0" err="1" smtClean="0"/>
              <a:t>Pindel</a:t>
            </a:r>
            <a:r>
              <a:rPr lang="en-US" dirty="0" smtClean="0"/>
              <a:t> in analysis</a:t>
            </a:r>
          </a:p>
          <a:p>
            <a:r>
              <a:rPr lang="en-US" dirty="0" err="1" smtClean="0"/>
              <a:t>Indel</a:t>
            </a:r>
            <a:r>
              <a:rPr lang="en-US" dirty="0" smtClean="0"/>
              <a:t> and SNP comparison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290</Words>
  <Application>Microsoft Macintosh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iPSC project summary so far</vt:lpstr>
      <vt:lpstr>Goals</vt:lpstr>
      <vt:lpstr>Samples and data</vt:lpstr>
      <vt:lpstr>Analysis of S1123 family</vt:lpstr>
      <vt:lpstr>De novo candidates (S1123)</vt:lpstr>
      <vt:lpstr>Analysis of 03 family</vt:lpstr>
      <vt:lpstr>Things to be done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iPSC project summary so far</dc:title>
  <dc:creator>Alexej Abyzov</dc:creator>
  <cp:lastModifiedBy>Alexej Abyzov</cp:lastModifiedBy>
  <cp:revision>21</cp:revision>
  <dcterms:created xsi:type="dcterms:W3CDTF">2011-08-03T21:09:37Z</dcterms:created>
  <dcterms:modified xsi:type="dcterms:W3CDTF">2011-08-03T21:50:21Z</dcterms:modified>
</cp:coreProperties>
</file>