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Override PartName="/ppt/charts/chart1.xml" ContentType="application/vnd.openxmlformats-officedocument.drawingml.chart+xml"/>
  <Default Extension="jpeg" ContentType="image/jpeg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50" d="100"/>
          <a:sy n="150" d="100"/>
        </p:scale>
        <p:origin x="-11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printerSettings" Target="printerSettings/printerSettings1.bin"/><Relationship Id="rId6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chaocheng:Study:Collab:Encode:network:data:result:BIOGRIDandCEL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7"/>
  <c:chart>
    <c:plotArea>
      <c:layout/>
      <c:barChart>
        <c:barDir val="col"/>
        <c:grouping val="clustered"/>
        <c:ser>
          <c:idx val="0"/>
          <c:order val="0"/>
          <c:cat>
            <c:strRef>
              <c:f>'ALL-KKY'!$A$19:$A$24</c:f>
              <c:strCache>
                <c:ptCount val="6"/>
                <c:pt idx="0">
                  <c:v>Top vs. Top</c:v>
                </c:pt>
                <c:pt idx="1">
                  <c:v>Top vs. Mid</c:v>
                </c:pt>
                <c:pt idx="2">
                  <c:v>Top vs. Bot</c:v>
                </c:pt>
                <c:pt idx="3">
                  <c:v>Mid vs Mid</c:v>
                </c:pt>
                <c:pt idx="4">
                  <c:v>Mid vs. Bot</c:v>
                </c:pt>
                <c:pt idx="5">
                  <c:v>Bot vs. Bot</c:v>
                </c:pt>
              </c:strCache>
            </c:strRef>
          </c:cat>
          <c:val>
            <c:numRef>
              <c:f>'ALL-KKY'!$B$19:$B$24</c:f>
              <c:numCache>
                <c:formatCode>General</c:formatCode>
                <c:ptCount val="6"/>
                <c:pt idx="0">
                  <c:v>3.21544715447154</c:v>
                </c:pt>
                <c:pt idx="1">
                  <c:v>1.268315266486</c:v>
                </c:pt>
                <c:pt idx="2">
                  <c:v>0.758113556745323</c:v>
                </c:pt>
                <c:pt idx="3">
                  <c:v>3.02413381123059</c:v>
                </c:pt>
                <c:pt idx="4">
                  <c:v>0.643089430894309</c:v>
                </c:pt>
                <c:pt idx="5">
                  <c:v>1.42908762420958</c:v>
                </c:pt>
              </c:numCache>
            </c:numRef>
          </c:val>
        </c:ser>
        <c:axId val="604862904"/>
        <c:axId val="604661688"/>
      </c:barChart>
      <c:catAx>
        <c:axId val="604862904"/>
        <c:scaling>
          <c:orientation val="minMax"/>
        </c:scaling>
        <c:axPos val="b"/>
        <c:tickLblPos val="nextTo"/>
        <c:crossAx val="604661688"/>
        <c:crosses val="autoZero"/>
        <c:auto val="1"/>
        <c:lblAlgn val="ctr"/>
        <c:lblOffset val="100"/>
      </c:catAx>
      <c:valAx>
        <c:axId val="604661688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Enrichment (Obs/Exp)</a:t>
                </a:r>
              </a:p>
            </c:rich>
          </c:tx>
          <c:layout/>
        </c:title>
        <c:numFmt formatCode="General" sourceLinked="1"/>
        <c:tickLblPos val="nextTo"/>
        <c:crossAx val="604862904"/>
        <c:crosses val="autoZero"/>
        <c:crossBetween val="between"/>
      </c:valAx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76F64-A8FF-A54C-9AA4-24EC745B7889}" type="datetimeFigureOut">
              <a:rPr lang="en-US" smtClean="0"/>
              <a:t>7/28/11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79188-F98A-704A-A61C-534902219A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76F64-A8FF-A54C-9AA4-24EC745B7889}" type="datetimeFigureOut">
              <a:rPr lang="en-US" smtClean="0"/>
              <a:t>7/28/11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79188-F98A-704A-A61C-534902219A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76F64-A8FF-A54C-9AA4-24EC745B7889}" type="datetimeFigureOut">
              <a:rPr lang="en-US" smtClean="0"/>
              <a:t>7/28/11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79188-F98A-704A-A61C-534902219A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76F64-A8FF-A54C-9AA4-24EC745B7889}" type="datetimeFigureOut">
              <a:rPr lang="en-US" smtClean="0"/>
              <a:t>7/28/11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79188-F98A-704A-A61C-534902219A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76F64-A8FF-A54C-9AA4-24EC745B7889}" type="datetimeFigureOut">
              <a:rPr lang="en-US" smtClean="0"/>
              <a:t>7/28/11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79188-F98A-704A-A61C-534902219A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76F64-A8FF-A54C-9AA4-24EC745B7889}" type="datetimeFigureOut">
              <a:rPr lang="en-US" smtClean="0"/>
              <a:t>7/28/11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79188-F98A-704A-A61C-534902219A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76F64-A8FF-A54C-9AA4-24EC745B7889}" type="datetimeFigureOut">
              <a:rPr lang="en-US" smtClean="0"/>
              <a:t>7/28/11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79188-F98A-704A-A61C-534902219A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76F64-A8FF-A54C-9AA4-24EC745B7889}" type="datetimeFigureOut">
              <a:rPr lang="en-US" smtClean="0"/>
              <a:t>7/28/11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79188-F98A-704A-A61C-534902219A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76F64-A8FF-A54C-9AA4-24EC745B7889}" type="datetimeFigureOut">
              <a:rPr lang="en-US" smtClean="0"/>
              <a:t>7/28/11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79188-F98A-704A-A61C-534902219A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76F64-A8FF-A54C-9AA4-24EC745B7889}" type="datetimeFigureOut">
              <a:rPr lang="en-US" smtClean="0"/>
              <a:t>7/28/11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79188-F98A-704A-A61C-534902219A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76F64-A8FF-A54C-9AA4-24EC745B7889}" type="datetimeFigureOut">
              <a:rPr lang="en-US" smtClean="0"/>
              <a:t>7/28/11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79188-F98A-704A-A61C-534902219A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76F64-A8FF-A54C-9AA4-24EC745B7889}" type="datetimeFigureOut">
              <a:rPr lang="en-US" smtClean="0"/>
              <a:t>7/28/11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79188-F98A-704A-A61C-534902219AF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1828800" y="2006600"/>
          <a:ext cx="54864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219203" y="728133"/>
          <a:ext cx="6095997" cy="821828"/>
        </p:xfrm>
        <a:graphic>
          <a:graphicData uri="http://schemas.openxmlformats.org/drawingml/2006/table">
            <a:tbl>
              <a:tblPr/>
              <a:tblGrid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</a:tblGrid>
              <a:tr h="117404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latin typeface="Verdana"/>
                      </a:endParaRPr>
                    </a:p>
                  </a:txBody>
                  <a:tcPr marL="9031" marR="9031" marT="90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Verdana"/>
                        </a:rPr>
                        <a:t>Lev1</a:t>
                      </a:r>
                    </a:p>
                  </a:txBody>
                  <a:tcPr marL="9031" marR="9031" marT="90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Verdana"/>
                        </a:rPr>
                        <a:t>Lev2</a:t>
                      </a:r>
                    </a:p>
                  </a:txBody>
                  <a:tcPr marL="9031" marR="9031" marT="90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Verdana"/>
                        </a:rPr>
                        <a:t>max.num</a:t>
                      </a:r>
                    </a:p>
                  </a:txBody>
                  <a:tcPr marL="9031" marR="9031" marT="90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Verdana"/>
                        </a:rPr>
                        <a:t>exp.num</a:t>
                      </a:r>
                    </a:p>
                  </a:txBody>
                  <a:tcPr marL="9031" marR="9031" marT="90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Verdana"/>
                        </a:rPr>
                        <a:t>obs.num</a:t>
                      </a:r>
                    </a:p>
                  </a:txBody>
                  <a:tcPr marL="9031" marR="9031" marT="90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Verdana"/>
                        </a:rPr>
                        <a:t>fraction</a:t>
                      </a:r>
                    </a:p>
                  </a:txBody>
                  <a:tcPr marL="9031" marR="9031" marT="90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Verdana"/>
                        </a:rPr>
                        <a:t>ratio</a:t>
                      </a:r>
                    </a:p>
                  </a:txBody>
                  <a:tcPr marL="9031" marR="9031" marT="90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Verdana"/>
                        </a:rPr>
                        <a:t>pvalue</a:t>
                      </a:r>
                    </a:p>
                  </a:txBody>
                  <a:tcPr marL="9031" marR="9031" marT="90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7404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Verdana"/>
                        </a:rPr>
                        <a:t>Top vs. Top</a:t>
                      </a:r>
                    </a:p>
                  </a:txBody>
                  <a:tcPr marL="9031" marR="9031" marT="90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Verdana"/>
                        </a:rPr>
                        <a:t>top</a:t>
                      </a:r>
                    </a:p>
                  </a:txBody>
                  <a:tcPr marL="9031" marR="9031" marT="90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Verdana"/>
                        </a:rPr>
                        <a:t>top</a:t>
                      </a:r>
                    </a:p>
                  </a:txBody>
                  <a:tcPr marL="9031" marR="9031" marT="90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latin typeface="Verdana"/>
                        </a:rPr>
                        <a:t>861</a:t>
                      </a:r>
                    </a:p>
                  </a:txBody>
                  <a:tcPr marL="9031" marR="9031" marT="90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latin typeface="Verdana"/>
                        </a:rPr>
                        <a:t>39.18584071</a:t>
                      </a:r>
                    </a:p>
                  </a:txBody>
                  <a:tcPr marL="9031" marR="9031" marT="90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latin typeface="Verdana"/>
                        </a:rPr>
                        <a:t>126</a:t>
                      </a:r>
                    </a:p>
                  </a:txBody>
                  <a:tcPr marL="9031" marR="9031" marT="90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latin typeface="Verdana"/>
                        </a:rPr>
                        <a:t>0.146341463</a:t>
                      </a:r>
                    </a:p>
                  </a:txBody>
                  <a:tcPr marL="9031" marR="9031" marT="90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latin typeface="Verdana"/>
                        </a:rPr>
                        <a:t>3.215447154</a:t>
                      </a:r>
                    </a:p>
                  </a:txBody>
                  <a:tcPr marL="9031" marR="9031" marT="90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latin typeface="Verdana"/>
                        </a:rPr>
                        <a:t>2.81E-30</a:t>
                      </a:r>
                    </a:p>
                  </a:txBody>
                  <a:tcPr marL="9031" marR="9031" marT="90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7404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Verdana"/>
                        </a:rPr>
                        <a:t>Top vs. Mid</a:t>
                      </a:r>
                    </a:p>
                  </a:txBody>
                  <a:tcPr marL="9031" marR="9031" marT="90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Verdana"/>
                        </a:rPr>
                        <a:t>top</a:t>
                      </a:r>
                    </a:p>
                  </a:txBody>
                  <a:tcPr marL="9031" marR="9031" marT="90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Verdana"/>
                        </a:rPr>
                        <a:t>mid</a:t>
                      </a:r>
                    </a:p>
                  </a:txBody>
                  <a:tcPr marL="9031" marR="9031" marT="90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latin typeface="Verdana"/>
                        </a:rPr>
                        <a:t>1230</a:t>
                      </a:r>
                    </a:p>
                  </a:txBody>
                  <a:tcPr marL="9031" marR="9031" marT="90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latin typeface="Verdana"/>
                        </a:rPr>
                        <a:t>55.97977244</a:t>
                      </a:r>
                    </a:p>
                  </a:txBody>
                  <a:tcPr marL="9031" marR="9031" marT="90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latin typeface="Verdana"/>
                        </a:rPr>
                        <a:t>71</a:t>
                      </a:r>
                    </a:p>
                  </a:txBody>
                  <a:tcPr marL="9031" marR="9031" marT="90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latin typeface="Verdana"/>
                        </a:rPr>
                        <a:t>0.057723577</a:t>
                      </a:r>
                    </a:p>
                  </a:txBody>
                  <a:tcPr marL="9031" marR="9031" marT="90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latin typeface="Verdana"/>
                        </a:rPr>
                        <a:t>1.268315266</a:t>
                      </a:r>
                    </a:p>
                  </a:txBody>
                  <a:tcPr marL="9031" marR="9031" marT="90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latin typeface="Verdana"/>
                        </a:rPr>
                        <a:t>0.02665771</a:t>
                      </a:r>
                    </a:p>
                  </a:txBody>
                  <a:tcPr marL="9031" marR="9031" marT="90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7404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Verdana"/>
                        </a:rPr>
                        <a:t>Top vs. Bot</a:t>
                      </a:r>
                    </a:p>
                  </a:txBody>
                  <a:tcPr marL="9031" marR="9031" marT="90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Verdana"/>
                        </a:rPr>
                        <a:t>top</a:t>
                      </a:r>
                    </a:p>
                  </a:txBody>
                  <a:tcPr marL="9031" marR="9031" marT="90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Verdana"/>
                        </a:rPr>
                        <a:t>bot</a:t>
                      </a:r>
                    </a:p>
                  </a:txBody>
                  <a:tcPr marL="9031" marR="9031" marT="90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latin typeface="Verdana"/>
                        </a:rPr>
                        <a:t>1681</a:t>
                      </a:r>
                    </a:p>
                  </a:txBody>
                  <a:tcPr marL="9031" marR="9031" marT="90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latin typeface="Verdana"/>
                        </a:rPr>
                        <a:t>76.505689</a:t>
                      </a:r>
                    </a:p>
                  </a:txBody>
                  <a:tcPr marL="9031" marR="9031" marT="90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latin typeface="Verdana"/>
                        </a:rPr>
                        <a:t>58</a:t>
                      </a:r>
                    </a:p>
                  </a:txBody>
                  <a:tcPr marL="9031" marR="9031" marT="90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latin typeface="Verdana"/>
                        </a:rPr>
                        <a:t>0.034503272</a:t>
                      </a:r>
                    </a:p>
                  </a:txBody>
                  <a:tcPr marL="9031" marR="9031" marT="90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latin typeface="Verdana"/>
                        </a:rPr>
                        <a:t>0.758113557</a:t>
                      </a:r>
                    </a:p>
                  </a:txBody>
                  <a:tcPr marL="9031" marR="9031" marT="90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latin typeface="Verdana"/>
                        </a:rPr>
                        <a:t>0.989383011</a:t>
                      </a:r>
                    </a:p>
                  </a:txBody>
                  <a:tcPr marL="9031" marR="9031" marT="90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7404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Verdana"/>
                        </a:rPr>
                        <a:t>Mid vs Mid</a:t>
                      </a:r>
                    </a:p>
                  </a:txBody>
                  <a:tcPr marL="9031" marR="9031" marT="90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Verdana"/>
                        </a:rPr>
                        <a:t>mid</a:t>
                      </a:r>
                    </a:p>
                  </a:txBody>
                  <a:tcPr marL="9031" marR="9031" marT="90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Verdana"/>
                        </a:rPr>
                        <a:t>mid</a:t>
                      </a:r>
                    </a:p>
                  </a:txBody>
                  <a:tcPr marL="9031" marR="9031" marT="90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latin typeface="Verdana"/>
                        </a:rPr>
                        <a:t>465</a:t>
                      </a:r>
                    </a:p>
                  </a:txBody>
                  <a:tcPr marL="9031" marR="9031" marT="90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latin typeface="Verdana"/>
                        </a:rPr>
                        <a:t>21.1630847</a:t>
                      </a:r>
                    </a:p>
                  </a:txBody>
                  <a:tcPr marL="9031" marR="9031" marT="90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latin typeface="Verdana"/>
                        </a:rPr>
                        <a:t>64</a:t>
                      </a:r>
                    </a:p>
                  </a:txBody>
                  <a:tcPr marL="9031" marR="9031" marT="90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latin typeface="Verdana"/>
                        </a:rPr>
                        <a:t>0.137634409</a:t>
                      </a:r>
                    </a:p>
                  </a:txBody>
                  <a:tcPr marL="9031" marR="9031" marT="90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latin typeface="Verdana"/>
                        </a:rPr>
                        <a:t>3.024133811</a:t>
                      </a:r>
                    </a:p>
                  </a:txBody>
                  <a:tcPr marL="9031" marR="9031" marT="90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latin typeface="Verdana"/>
                        </a:rPr>
                        <a:t>6.26E-15</a:t>
                      </a:r>
                    </a:p>
                  </a:txBody>
                  <a:tcPr marL="9031" marR="9031" marT="90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7404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Verdana"/>
                        </a:rPr>
                        <a:t>Mid vs. Bot</a:t>
                      </a:r>
                    </a:p>
                  </a:txBody>
                  <a:tcPr marL="9031" marR="9031" marT="90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Verdana"/>
                        </a:rPr>
                        <a:t>mid</a:t>
                      </a:r>
                    </a:p>
                  </a:txBody>
                  <a:tcPr marL="9031" marR="9031" marT="90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Verdana"/>
                        </a:rPr>
                        <a:t>bot</a:t>
                      </a:r>
                    </a:p>
                  </a:txBody>
                  <a:tcPr marL="9031" marR="9031" marT="90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latin typeface="Verdana"/>
                        </a:rPr>
                        <a:t>1230</a:t>
                      </a:r>
                    </a:p>
                  </a:txBody>
                  <a:tcPr marL="9031" marR="9031" marT="90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latin typeface="Verdana"/>
                        </a:rPr>
                        <a:t>55.97977244</a:t>
                      </a:r>
                    </a:p>
                  </a:txBody>
                  <a:tcPr marL="9031" marR="9031" marT="90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latin typeface="Verdana"/>
                        </a:rPr>
                        <a:t>36</a:t>
                      </a:r>
                    </a:p>
                  </a:txBody>
                  <a:tcPr marL="9031" marR="9031" marT="90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latin typeface="Verdana"/>
                        </a:rPr>
                        <a:t>0.029268293</a:t>
                      </a:r>
                    </a:p>
                  </a:txBody>
                  <a:tcPr marL="9031" marR="9031" marT="90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latin typeface="Verdana"/>
                        </a:rPr>
                        <a:t>0.643089431</a:t>
                      </a:r>
                    </a:p>
                  </a:txBody>
                  <a:tcPr marL="9031" marR="9031" marT="90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latin typeface="Verdana"/>
                        </a:rPr>
                        <a:t>0.998528953</a:t>
                      </a:r>
                    </a:p>
                  </a:txBody>
                  <a:tcPr marL="9031" marR="9031" marT="90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7404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Verdana"/>
                        </a:rPr>
                        <a:t>Bot vs. Bot</a:t>
                      </a:r>
                    </a:p>
                  </a:txBody>
                  <a:tcPr marL="9031" marR="9031" marT="90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Verdana"/>
                        </a:rPr>
                        <a:t>bot</a:t>
                      </a:r>
                    </a:p>
                  </a:txBody>
                  <a:tcPr marL="9031" marR="9031" marT="90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Verdana"/>
                        </a:rPr>
                        <a:t>bot</a:t>
                      </a:r>
                    </a:p>
                  </a:txBody>
                  <a:tcPr marL="9031" marR="9031" marT="90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latin typeface="Verdana"/>
                        </a:rPr>
                        <a:t>861</a:t>
                      </a:r>
                    </a:p>
                  </a:txBody>
                  <a:tcPr marL="9031" marR="9031" marT="90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latin typeface="Verdana"/>
                        </a:rPr>
                        <a:t>39.18584071</a:t>
                      </a:r>
                    </a:p>
                  </a:txBody>
                  <a:tcPr marL="9031" marR="9031" marT="90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latin typeface="Verdana"/>
                        </a:rPr>
                        <a:t>56</a:t>
                      </a:r>
                    </a:p>
                  </a:txBody>
                  <a:tcPr marL="9031" marR="9031" marT="90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latin typeface="Verdana"/>
                        </a:rPr>
                        <a:t>0.06504065</a:t>
                      </a:r>
                    </a:p>
                  </a:txBody>
                  <a:tcPr marL="9031" marR="9031" marT="90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latin typeface="Verdana"/>
                        </a:rPr>
                        <a:t>1.429087624</a:t>
                      </a:r>
                    </a:p>
                  </a:txBody>
                  <a:tcPr marL="9031" marR="9031" marT="90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latin typeface="Verdana"/>
                        </a:rPr>
                        <a:t>0.005546014</a:t>
                      </a:r>
                    </a:p>
                  </a:txBody>
                  <a:tcPr marL="9031" marR="9031" marT="90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95</Words>
  <Application>Microsoft Macintosh PowerPoint</Application>
  <PresentationFormat>On-screen Show (4:3)</PresentationFormat>
  <Paragraphs>63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Yale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Chao Cheng</dc:creator>
  <cp:lastModifiedBy>Chao Cheng</cp:lastModifiedBy>
  <cp:revision>2</cp:revision>
  <dcterms:created xsi:type="dcterms:W3CDTF">2011-07-28T20:15:39Z</dcterms:created>
  <dcterms:modified xsi:type="dcterms:W3CDTF">2011-07-28T20:17:21Z</dcterms:modified>
</cp:coreProperties>
</file>