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1.bin" ContentType="application/vnd.openxmlformats-officedocument.oleObject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64" r:id="rId5"/>
    <p:sldId id="265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526A1-8BBB-8F45-BFB1-5C656A7AFD50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3301A-398D-E54C-B2DE-2846711A2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311-1279-5148-B606-F29DDCC43A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388EB-AD21-E047-9A40-792F22EA7825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E757-927E-9E4B-AA90-0C1C1F818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Motif conservation, variations in TF-binding motifs, and TF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XJM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09E-09F5-4B4E-B95F-29743D688A4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494506" y="471250"/>
            <a:ext cx="3352800" cy="1893332"/>
            <a:chOff x="533400" y="1600200"/>
            <a:chExt cx="3352800" cy="1893332"/>
          </a:xfrm>
        </p:grpSpPr>
        <p:sp>
          <p:nvSpPr>
            <p:cNvPr id="5" name="Rectangle 4"/>
            <p:cNvSpPr/>
            <p:nvPr/>
          </p:nvSpPr>
          <p:spPr>
            <a:xfrm>
              <a:off x="1220789" y="274399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1066403" y="2362597"/>
              <a:ext cx="7627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219200" y="1600200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3400" y="3124994"/>
              <a:ext cx="2057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590800" y="2934494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286000" y="2362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04603" y="2745185"/>
              <a:ext cx="7627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76400" y="16002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TF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3124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2895600"/>
              <a:ext cx="838200" cy="36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4506" y="2133600"/>
            <a:ext cx="58300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1. Extract motif locations within corresponding TF peaks, within upstream 2.5KB regions of the longest transcript of each protein coding gene. </a:t>
            </a:r>
          </a:p>
          <a:p>
            <a:r>
              <a:rPr lang="en-US" dirty="0" smtClean="0"/>
              <a:t>2. Extend all motifs to 30bp of length symmetrically. </a:t>
            </a:r>
          </a:p>
          <a:p>
            <a:r>
              <a:rPr lang="en-US" dirty="0" smtClean="0"/>
              <a:t>3. For each motif of each TF, calculate a new PWM.</a:t>
            </a:r>
          </a:p>
          <a:p>
            <a:r>
              <a:rPr lang="en-US" dirty="0" smtClean="0"/>
              <a:t>4. Calculate information content for each motif: (excluding motifs with &lt;50 number of matches)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b</a:t>
            </a:r>
            <a:r>
              <a:rPr lang="en-US" i="1" baseline="-25000" dirty="0" err="1"/>
              <a:t>,i</a:t>
            </a:r>
            <a:r>
              <a:rPr lang="en-US" dirty="0"/>
              <a:t> indicates the frequency of base </a:t>
            </a:r>
            <a:r>
              <a:rPr lang="en-US" i="1" dirty="0" err="1"/>
              <a:t>b</a:t>
            </a:r>
            <a:r>
              <a:rPr lang="en-US" dirty="0"/>
              <a:t> at position </a:t>
            </a:r>
            <a:r>
              <a:rPr lang="en-US" i="1" dirty="0" err="1"/>
              <a:t>i</a:t>
            </a:r>
            <a:r>
              <a:rPr lang="en-US" dirty="0"/>
              <a:t> of the </a:t>
            </a:r>
            <a:r>
              <a:rPr lang="en-US" dirty="0" smtClean="0"/>
              <a:t>PWM, and </a:t>
            </a:r>
            <a:r>
              <a:rPr lang="en-US" i="1" dirty="0" err="1" smtClean="0"/>
              <a:t>n</a:t>
            </a:r>
            <a:r>
              <a:rPr lang="en-US" dirty="0" smtClean="0"/>
              <a:t> is the sample size.</a:t>
            </a:r>
          </a:p>
          <a:p>
            <a:r>
              <a:rPr lang="en-US" dirty="0" smtClean="0"/>
              <a:t>5. Calculate an overall information content for each TF:</a:t>
            </a:r>
          </a:p>
          <a:p>
            <a:r>
              <a:rPr lang="en-US" dirty="0" smtClean="0"/>
              <a:t>     Weighted average of information content of the motifs for the TF with the weights being the number of motif matches.</a:t>
            </a:r>
          </a:p>
        </p:txBody>
      </p:sp>
      <p:pic>
        <p:nvPicPr>
          <p:cNvPr id="15" name="Picture 14" descr="Picture 6.png"/>
          <p:cNvPicPr>
            <a:picLocks noChangeAspect="1"/>
          </p:cNvPicPr>
          <p:nvPr/>
        </p:nvPicPr>
        <p:blipFill>
          <a:blip r:embed="rId3"/>
          <a:srcRect t="12667" r="80000" b="10000"/>
          <a:stretch>
            <a:fillRect/>
          </a:stretch>
        </p:blipFill>
        <p:spPr>
          <a:xfrm>
            <a:off x="6553200" y="165894"/>
            <a:ext cx="2362200" cy="5708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33800" y="56632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Topoloty</a:t>
            </a:r>
            <a:r>
              <a:rPr lang="en-US" dirty="0" smtClean="0"/>
              <a:t> of TF network vs. information content of TF-binding motifs?</a:t>
            </a:r>
          </a:p>
          <a:p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28005" y="4419600"/>
          <a:ext cx="2650331" cy="533400"/>
        </p:xfrm>
        <a:graphic>
          <a:graphicData uri="http://schemas.openxmlformats.org/presentationml/2006/ole">
            <p:oleObj spid="_x0000_s5122" name="Equation" r:id="rId4" imgW="2019300" imgH="40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-0.02		0.90</a:t>
            </a:r>
          </a:p>
          <a:p>
            <a:r>
              <a:rPr lang="en-US" sz="1600" dirty="0" smtClean="0"/>
              <a:t>Spearman	-0.15	0.34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28600"/>
            <a:ext cx="6400800" cy="640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48006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excluding SIX5 and BATF:</a:t>
            </a:r>
          </a:p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-0.30		0.063</a:t>
            </a:r>
          </a:p>
          <a:p>
            <a:r>
              <a:rPr lang="en-US" sz="1600" dirty="0" smtClean="0"/>
              <a:t>Spearman	-0.30	0.067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81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TFs with fewer gene targets are more selective?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C09E-09F5-4B4E-B95F-29743D688A4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494506" y="471250"/>
            <a:ext cx="3352800" cy="1893332"/>
            <a:chOff x="533400" y="1600200"/>
            <a:chExt cx="3352800" cy="1893332"/>
          </a:xfrm>
        </p:grpSpPr>
        <p:sp>
          <p:nvSpPr>
            <p:cNvPr id="5" name="Rectangle 4"/>
            <p:cNvSpPr/>
            <p:nvPr/>
          </p:nvSpPr>
          <p:spPr>
            <a:xfrm>
              <a:off x="1220789" y="274399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1066403" y="2362597"/>
              <a:ext cx="7627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219200" y="1600200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3400" y="3124994"/>
              <a:ext cx="2057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590800" y="2934494"/>
              <a:ext cx="457200" cy="381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286000" y="2362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04603" y="2745185"/>
              <a:ext cx="7627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76400" y="16002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TF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3124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Motif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2895600"/>
              <a:ext cx="838200" cy="36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4506" y="2458224"/>
            <a:ext cx="58300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1. Extract motif locations within corresponding TF peaks, within upstream 2.5KB regions of the longest transcript of each protein coding gene.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2. Extend all motifs to 30bp of length symmetrically. </a:t>
            </a:r>
          </a:p>
          <a:p>
            <a:r>
              <a:rPr lang="en-US" dirty="0" smtClean="0"/>
              <a:t>3. Find all the SNPs that are within the extended motifs (no double counting).</a:t>
            </a:r>
          </a:p>
          <a:p>
            <a:r>
              <a:rPr lang="en-US" dirty="0" smtClean="0"/>
              <a:t>4. Calculate the derived allele frequency of each SNP in the CEU population.</a:t>
            </a:r>
          </a:p>
          <a:p>
            <a:r>
              <a:rPr lang="en-US" dirty="0" smtClean="0"/>
              <a:t>5. Plot allele frequency spectrum for motifs of each TF (Exclude the TF for analyses if &lt;20 number of SNPs).  </a:t>
            </a:r>
          </a:p>
        </p:txBody>
      </p:sp>
      <p:pic>
        <p:nvPicPr>
          <p:cNvPr id="15" name="Picture 14" descr="Picture 6.png"/>
          <p:cNvPicPr>
            <a:picLocks noChangeAspect="1"/>
          </p:cNvPicPr>
          <p:nvPr/>
        </p:nvPicPr>
        <p:blipFill>
          <a:blip r:embed="rId2"/>
          <a:srcRect t="12667" r="80000" b="10000"/>
          <a:stretch>
            <a:fillRect/>
          </a:stretch>
        </p:blipFill>
        <p:spPr>
          <a:xfrm>
            <a:off x="6553200" y="165894"/>
            <a:ext cx="2362200" cy="5708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33800" y="333257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Topology </a:t>
            </a:r>
            <a:r>
              <a:rPr lang="en-US" dirty="0" smtClean="0"/>
              <a:t>of TF network vs. selection pressure on TF-binding motifs?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3242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   Correlation    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</a:t>
            </a:r>
          </a:p>
          <a:p>
            <a:r>
              <a:rPr lang="en-US" sz="1600" dirty="0" smtClean="0"/>
              <a:t>Pearson     0.008           0.96</a:t>
            </a:r>
          </a:p>
          <a:p>
            <a:r>
              <a:rPr lang="en-US" sz="1600" dirty="0" smtClean="0"/>
              <a:t>Spearman	-0.05            0.78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Potential problems: </a:t>
            </a:r>
          </a:p>
          <a:p>
            <a:pPr>
              <a:buNone/>
            </a:pPr>
            <a:r>
              <a:rPr lang="en-US" sz="2400" dirty="0" smtClean="0"/>
              <a:t> - TFs with larger </a:t>
            </a:r>
            <a:r>
              <a:rPr lang="en-US" sz="2400" dirty="0" err="1" smtClean="0"/>
              <a:t>outdegree</a:t>
            </a:r>
            <a:r>
              <a:rPr lang="en-US" sz="2400" dirty="0" smtClean="0"/>
              <a:t> have more peaks – decreasing the specificity of the motifs for the TFs?</a:t>
            </a:r>
          </a:p>
          <a:p>
            <a:r>
              <a:rPr lang="en-US" sz="2400" dirty="0" smtClean="0"/>
              <a:t>Further analyses: </a:t>
            </a:r>
          </a:p>
          <a:p>
            <a:pPr>
              <a:buFontTx/>
              <a:buChar char="-"/>
            </a:pPr>
            <a:r>
              <a:rPr lang="en-US" sz="2400" dirty="0" smtClean="0"/>
              <a:t>Separate SNPs into those favorable and unfavorable for the motifs.</a:t>
            </a:r>
          </a:p>
          <a:p>
            <a:pPr>
              <a:buFontTx/>
              <a:buChar char="-"/>
            </a:pPr>
            <a:r>
              <a:rPr lang="en-US" sz="2400" dirty="0" smtClean="0"/>
              <a:t>Further separate SNPs into subgroups by comparing to the allele frequency spectrum of pseudogenes.</a:t>
            </a:r>
          </a:p>
          <a:p>
            <a:pPr>
              <a:buFontTx/>
              <a:buChar char="-"/>
            </a:pPr>
            <a:r>
              <a:rPr lang="en-US" sz="2400" dirty="0" smtClean="0"/>
              <a:t>Pursue the PPI network again with the new information content paradigm.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399</Words>
  <Application>Microsoft Macintosh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Motif conservation, variations in TF-binding motifs, and TF networks</vt:lpstr>
      <vt:lpstr>Slide 2</vt:lpstr>
      <vt:lpstr>Slide 3</vt:lpstr>
      <vt:lpstr>Slide 4</vt:lpstr>
      <vt:lpstr>Slide 5</vt:lpstr>
      <vt:lpstr>Slide 6</vt:lpstr>
      <vt:lpstr>Slide 7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 Mu</dc:creator>
  <cp:lastModifiedBy>Jasmine Mu</cp:lastModifiedBy>
  <cp:revision>5</cp:revision>
  <dcterms:created xsi:type="dcterms:W3CDTF">2011-07-28T20:11:11Z</dcterms:created>
  <dcterms:modified xsi:type="dcterms:W3CDTF">2011-07-28T20:11:44Z</dcterms:modified>
</cp:coreProperties>
</file>