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embeddings/Microsoft_Equation1.bin" ContentType="application/vnd.openxmlformats-officedocument.oleObject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pdf" ContentType="application/pdf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60" r:id="rId5"/>
    <p:sldId id="259" r:id="rId6"/>
    <p:sldId id="257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D18-658A-9242-A157-7A88F8888234}" type="datetimeFigureOut">
              <a:rPr lang="en-US" smtClean="0"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5978-ACD7-AC49-BE17-B437F38ED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D18-658A-9242-A157-7A88F8888234}" type="datetimeFigureOut">
              <a:rPr lang="en-US" smtClean="0"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5978-ACD7-AC49-BE17-B437F38ED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D18-658A-9242-A157-7A88F8888234}" type="datetimeFigureOut">
              <a:rPr lang="en-US" smtClean="0"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5978-ACD7-AC49-BE17-B437F38ED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D18-658A-9242-A157-7A88F8888234}" type="datetimeFigureOut">
              <a:rPr lang="en-US" smtClean="0"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5978-ACD7-AC49-BE17-B437F38ED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D18-658A-9242-A157-7A88F8888234}" type="datetimeFigureOut">
              <a:rPr lang="en-US" smtClean="0"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5978-ACD7-AC49-BE17-B437F38ED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D18-658A-9242-A157-7A88F8888234}" type="datetimeFigureOut">
              <a:rPr lang="en-US" smtClean="0"/>
              <a:t>7/28/11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5978-ACD7-AC49-BE17-B437F38ED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D18-658A-9242-A157-7A88F8888234}" type="datetimeFigureOut">
              <a:rPr lang="en-US" smtClean="0"/>
              <a:t>7/28/11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5978-ACD7-AC49-BE17-B437F38ED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D18-658A-9242-A157-7A88F8888234}" type="datetimeFigureOut">
              <a:rPr lang="en-US" smtClean="0"/>
              <a:t>7/28/11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5978-ACD7-AC49-BE17-B437F38ED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D18-658A-9242-A157-7A88F8888234}" type="datetimeFigureOut">
              <a:rPr lang="en-US" smtClean="0"/>
              <a:t>7/28/11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5978-ACD7-AC49-BE17-B437F38ED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D18-658A-9242-A157-7A88F8888234}" type="datetimeFigureOut">
              <a:rPr lang="en-US" smtClean="0"/>
              <a:t>7/28/11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5978-ACD7-AC49-BE17-B437F38ED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D18-658A-9242-A157-7A88F8888234}" type="datetimeFigureOut">
              <a:rPr lang="en-US" smtClean="0"/>
              <a:t>7/28/11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5978-ACD7-AC49-BE17-B437F38ED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FD18-658A-9242-A157-7A88F8888234}" type="datetimeFigureOut">
              <a:rPr lang="en-US" smtClean="0"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5978-ACD7-AC49-BE17-B437F38EDF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Motif conservation, variations in TF-binding motifs, and TF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C09E-09F5-4B4E-B95F-29743D688A4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" name="Group 21"/>
          <p:cNvGrpSpPr/>
          <p:nvPr/>
        </p:nvGrpSpPr>
        <p:grpSpPr>
          <a:xfrm>
            <a:off x="494506" y="471250"/>
            <a:ext cx="3352800" cy="1893332"/>
            <a:chOff x="533400" y="1600200"/>
            <a:chExt cx="3352800" cy="1893332"/>
          </a:xfrm>
        </p:grpSpPr>
        <p:sp>
          <p:nvSpPr>
            <p:cNvPr id="5" name="Rectangle 4"/>
            <p:cNvSpPr/>
            <p:nvPr/>
          </p:nvSpPr>
          <p:spPr>
            <a:xfrm>
              <a:off x="1220789" y="274399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1066403" y="2362597"/>
              <a:ext cx="76279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219200" y="1600200"/>
              <a:ext cx="457200" cy="381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33400" y="3124994"/>
              <a:ext cx="2057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590800" y="2934494"/>
              <a:ext cx="457200" cy="381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286000" y="23622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904603" y="2745185"/>
              <a:ext cx="76279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76400" y="1600200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TF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3000" y="3124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Motif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8000" y="2895600"/>
              <a:ext cx="838200" cy="36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gene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94506" y="2458224"/>
            <a:ext cx="58300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 smtClean="0"/>
              <a:t>.</a:t>
            </a:r>
            <a:r>
              <a:rPr lang="en-US" dirty="0" smtClean="0"/>
              <a:t> Extract motif </a:t>
            </a:r>
            <a:r>
              <a:rPr lang="en-US" dirty="0" smtClean="0"/>
              <a:t>locations</a:t>
            </a:r>
            <a:r>
              <a:rPr lang="en-US" dirty="0" smtClean="0"/>
              <a:t> within corresponding TF peaks, within upstream 2.5KB regions of the longest transcript of each protein coding gene. </a:t>
            </a:r>
          </a:p>
          <a:p>
            <a:r>
              <a:rPr lang="en-US" dirty="0" smtClean="0"/>
              <a:t>2. Extend all motifs to 30bp of length symmetrically. </a:t>
            </a:r>
          </a:p>
          <a:p>
            <a:r>
              <a:rPr lang="en-US" dirty="0" smtClean="0"/>
              <a:t>3. Find all the SNPs that are within the </a:t>
            </a:r>
            <a:r>
              <a:rPr lang="en-US" dirty="0" smtClean="0"/>
              <a:t>extended motifs (no double counting).</a:t>
            </a:r>
          </a:p>
          <a:p>
            <a:r>
              <a:rPr lang="en-US" dirty="0" smtClean="0"/>
              <a:t>4. Calculate the derived allele frequency of </a:t>
            </a:r>
            <a:r>
              <a:rPr lang="en-US" dirty="0" smtClean="0"/>
              <a:t>each SNP in the CEU population.</a:t>
            </a:r>
          </a:p>
          <a:p>
            <a:r>
              <a:rPr lang="en-US" dirty="0" smtClean="0"/>
              <a:t>5. Plot allele frequency spectrum for </a:t>
            </a:r>
            <a:r>
              <a:rPr lang="en-US" dirty="0" smtClean="0"/>
              <a:t>motifs of each TF (Exclude the TF for analyses if &lt;20 number of SNPs).  </a:t>
            </a:r>
            <a:endParaRPr lang="en-US" dirty="0" smtClean="0"/>
          </a:p>
        </p:txBody>
      </p:sp>
      <p:pic>
        <p:nvPicPr>
          <p:cNvPr id="15" name="Picture 14" descr="Picture 6.png"/>
          <p:cNvPicPr>
            <a:picLocks noChangeAspect="1"/>
          </p:cNvPicPr>
          <p:nvPr/>
        </p:nvPicPr>
        <p:blipFill>
          <a:blip r:embed="rId2"/>
          <a:srcRect t="12667" r="80000" b="10000"/>
          <a:stretch>
            <a:fillRect/>
          </a:stretch>
        </p:blipFill>
        <p:spPr>
          <a:xfrm>
            <a:off x="6553200" y="165894"/>
            <a:ext cx="2362200" cy="57086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33800" y="333257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Topology of TF network vs. selection pressure on TF-binding motifs?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Topoloty</a:t>
            </a:r>
            <a:r>
              <a:rPr lang="en-US" dirty="0" smtClean="0"/>
              <a:t> </a:t>
            </a:r>
            <a:r>
              <a:rPr lang="en-US" dirty="0" smtClean="0"/>
              <a:t>of TF network vs. information content of TF-binding motifs?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22860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32421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    Correlation     </a:t>
            </a:r>
            <a:r>
              <a:rPr lang="en-US" sz="1600" dirty="0" err="1" smtClean="0"/>
              <a:t>p</a:t>
            </a:r>
            <a:r>
              <a:rPr lang="en-US" sz="1600" dirty="0" smtClean="0"/>
              <a:t>-value</a:t>
            </a:r>
          </a:p>
          <a:p>
            <a:r>
              <a:rPr lang="en-US" sz="1600" dirty="0" smtClean="0"/>
              <a:t>Pearson </a:t>
            </a:r>
            <a:r>
              <a:rPr lang="en-US" sz="1600" dirty="0" smtClean="0"/>
              <a:t>    0.008	0.96</a:t>
            </a:r>
          </a:p>
          <a:p>
            <a:r>
              <a:rPr lang="en-US" sz="1600" dirty="0" smtClean="0"/>
              <a:t>Spearman</a:t>
            </a:r>
            <a:r>
              <a:rPr lang="en-US" sz="1600" dirty="0" smtClean="0"/>
              <a:t>	-0.05	0.78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C09E-09F5-4B4E-B95F-29743D688A4D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94506" y="471250"/>
            <a:ext cx="3352800" cy="1893332"/>
            <a:chOff x="533400" y="1600200"/>
            <a:chExt cx="3352800" cy="1893332"/>
          </a:xfrm>
        </p:grpSpPr>
        <p:sp>
          <p:nvSpPr>
            <p:cNvPr id="5" name="Rectangle 4"/>
            <p:cNvSpPr/>
            <p:nvPr/>
          </p:nvSpPr>
          <p:spPr>
            <a:xfrm>
              <a:off x="1220789" y="274399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1066403" y="2362597"/>
              <a:ext cx="76279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219200" y="1600200"/>
              <a:ext cx="457200" cy="381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33400" y="3124994"/>
              <a:ext cx="2057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590800" y="2934494"/>
              <a:ext cx="457200" cy="381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286000" y="23622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904603" y="2745185"/>
              <a:ext cx="76279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76400" y="1600200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TF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3000" y="3124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Motif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8000" y="2895600"/>
              <a:ext cx="838200" cy="36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gene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94506" y="2133600"/>
            <a:ext cx="58300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Extract motif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locations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within corresponding TF peaks, within upstream 2.5KB regions of the longest transcript of each protein coding gene.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2. Extend all motifs to 30bp of length symmetrically. </a:t>
            </a:r>
          </a:p>
          <a:p>
            <a:r>
              <a:rPr lang="en-US" dirty="0" smtClean="0"/>
              <a:t>3. For each motif of each TF, calculate a new PWM.</a:t>
            </a:r>
            <a:endParaRPr lang="en-US" dirty="0" smtClean="0"/>
          </a:p>
          <a:p>
            <a:r>
              <a:rPr lang="en-US" dirty="0" smtClean="0"/>
              <a:t>4. Calculate information content for each motif: (excluding motifs with &lt;50 number of matches)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b</a:t>
            </a:r>
            <a:r>
              <a:rPr lang="en-US" i="1" baseline="-25000" dirty="0" err="1"/>
              <a:t>,i</a:t>
            </a:r>
            <a:r>
              <a:rPr lang="en-US" dirty="0"/>
              <a:t> indicates the frequency of base </a:t>
            </a:r>
            <a:r>
              <a:rPr lang="en-US" i="1" dirty="0" err="1"/>
              <a:t>b</a:t>
            </a:r>
            <a:r>
              <a:rPr lang="en-US" dirty="0"/>
              <a:t> at position </a:t>
            </a:r>
            <a:r>
              <a:rPr lang="en-US" i="1" dirty="0" err="1"/>
              <a:t>i</a:t>
            </a:r>
            <a:r>
              <a:rPr lang="en-US" dirty="0"/>
              <a:t> of the </a:t>
            </a:r>
            <a:r>
              <a:rPr lang="en-US" dirty="0" smtClean="0"/>
              <a:t>PWM, and </a:t>
            </a:r>
            <a:r>
              <a:rPr lang="en-US" i="1" dirty="0" err="1" smtClean="0"/>
              <a:t>n</a:t>
            </a:r>
            <a:r>
              <a:rPr lang="en-US" dirty="0" smtClean="0"/>
              <a:t> is the sample size.</a:t>
            </a:r>
            <a:endParaRPr lang="en-US" dirty="0" smtClean="0"/>
          </a:p>
          <a:p>
            <a:r>
              <a:rPr lang="en-US" dirty="0" smtClean="0"/>
              <a:t>5. Calculate an overall information content for each TF:</a:t>
            </a:r>
          </a:p>
          <a:p>
            <a:r>
              <a:rPr lang="en-US" dirty="0" smtClean="0"/>
              <a:t>     Weighted average of information content of the motifs for the TF with the weights being the number of motif matches.</a:t>
            </a:r>
            <a:endParaRPr lang="en-US" dirty="0" smtClean="0"/>
          </a:p>
        </p:txBody>
      </p:sp>
      <p:pic>
        <p:nvPicPr>
          <p:cNvPr id="15" name="Picture 14" descr="Picture 6.png"/>
          <p:cNvPicPr>
            <a:picLocks noChangeAspect="1"/>
          </p:cNvPicPr>
          <p:nvPr/>
        </p:nvPicPr>
        <p:blipFill>
          <a:blip r:embed="rId3"/>
          <a:srcRect t="12667" r="80000" b="10000"/>
          <a:stretch>
            <a:fillRect/>
          </a:stretch>
        </p:blipFill>
        <p:spPr>
          <a:xfrm>
            <a:off x="6553200" y="165894"/>
            <a:ext cx="2362200" cy="57086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33800" y="333257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- Topology of TF network vs. selection pressure on TF-binding motifs?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Topoloty</a:t>
            </a:r>
            <a:r>
              <a:rPr lang="en-US" dirty="0" smtClean="0"/>
              <a:t> </a:t>
            </a:r>
            <a:r>
              <a:rPr lang="en-US" dirty="0" smtClean="0"/>
              <a:t>of TF network vs. information content of TF-binding motifs?</a:t>
            </a:r>
          </a:p>
          <a:p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828005" y="4419600"/>
          <a:ext cx="2650331" cy="533400"/>
        </p:xfrm>
        <a:graphic>
          <a:graphicData uri="http://schemas.openxmlformats.org/presentationml/2006/ole">
            <p:oleObj spid="_x0000_s16386" name="Equation" r:id="rId4" imgW="2019300" imgH="4064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228600"/>
            <a:ext cx="64008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32421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    Correlation     </a:t>
            </a:r>
            <a:r>
              <a:rPr lang="en-US" sz="1600" dirty="0" err="1" smtClean="0"/>
              <a:t>p</a:t>
            </a:r>
            <a:r>
              <a:rPr lang="en-US" sz="1600" dirty="0" smtClean="0"/>
              <a:t>-value</a:t>
            </a:r>
          </a:p>
          <a:p>
            <a:r>
              <a:rPr lang="en-US" sz="1600" dirty="0" smtClean="0"/>
              <a:t>Pearson </a:t>
            </a:r>
            <a:r>
              <a:rPr lang="en-US" sz="1600" dirty="0" smtClean="0"/>
              <a:t>    0.27	</a:t>
            </a:r>
            <a:r>
              <a:rPr lang="en-US" sz="1600" dirty="0" smtClean="0"/>
              <a:t>	</a:t>
            </a:r>
            <a:r>
              <a:rPr lang="en-US" sz="1600" dirty="0" smtClean="0"/>
              <a:t>0.09</a:t>
            </a:r>
          </a:p>
          <a:p>
            <a:r>
              <a:rPr lang="en-US" sz="1600" dirty="0" smtClean="0"/>
              <a:t>Spearman</a:t>
            </a:r>
            <a:r>
              <a:rPr lang="en-US" sz="1600" dirty="0" smtClean="0"/>
              <a:t>	</a:t>
            </a:r>
            <a:r>
              <a:rPr lang="en-US" sz="1600" dirty="0" smtClean="0"/>
              <a:t>0.41</a:t>
            </a:r>
            <a:r>
              <a:rPr lang="en-US" sz="1600" dirty="0" smtClean="0"/>
              <a:t>	          0.009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28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TFs with more centrality have more specific TF motifs?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Potential problems: </a:t>
            </a:r>
          </a:p>
          <a:p>
            <a:pPr>
              <a:buNone/>
            </a:pPr>
            <a:r>
              <a:rPr lang="en-US" sz="2400" dirty="0" smtClean="0"/>
              <a:t> - TFs with larger </a:t>
            </a:r>
            <a:r>
              <a:rPr lang="en-US" sz="2400" dirty="0" err="1" smtClean="0"/>
              <a:t>outdegree</a:t>
            </a:r>
            <a:r>
              <a:rPr lang="en-US" sz="2400" dirty="0" smtClean="0"/>
              <a:t> have more peaks – increasing the specificity of the motifs for the TFs?</a:t>
            </a:r>
          </a:p>
          <a:p>
            <a:r>
              <a:rPr lang="en-US" sz="2400" dirty="0" smtClean="0"/>
              <a:t>Further analyses: </a:t>
            </a:r>
          </a:p>
          <a:p>
            <a:pPr>
              <a:buFontTx/>
              <a:buChar char="-"/>
            </a:pPr>
            <a:r>
              <a:rPr lang="en-US" sz="2400" dirty="0" smtClean="0"/>
              <a:t>Separate SNPs into those favorable and unfavorable for the motifs.</a:t>
            </a:r>
          </a:p>
          <a:p>
            <a:pPr>
              <a:buFontTx/>
              <a:buChar char="-"/>
            </a:pPr>
            <a:r>
              <a:rPr lang="en-US" sz="2400" dirty="0" smtClean="0"/>
              <a:t>Further separate SNPs into subgroups by comparing to the allele frequency spectrum of pseudogenes.</a:t>
            </a:r>
          </a:p>
          <a:p>
            <a:pPr>
              <a:buFontTx/>
              <a:buChar char="-"/>
            </a:pPr>
            <a:r>
              <a:rPr lang="en-US" sz="2400" dirty="0" smtClean="0"/>
              <a:t>Pursue the PPI network again with the new information content paradigm. 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406</Words>
  <Application>Microsoft Macintosh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Microsoft Equation</vt:lpstr>
      <vt:lpstr>Motif conservation, variations in TF-binding motifs, and TF networks</vt:lpstr>
      <vt:lpstr>Slide 2</vt:lpstr>
      <vt:lpstr>Slide 3</vt:lpstr>
      <vt:lpstr>Slide 4</vt:lpstr>
      <vt:lpstr>Slide 5</vt:lpstr>
      <vt:lpstr>Slide 6</vt:lpstr>
      <vt:lpstr>Slide 7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Jasmine Mu</dc:creator>
  <cp:lastModifiedBy>Jasmine Mu</cp:lastModifiedBy>
  <cp:revision>83</cp:revision>
  <dcterms:created xsi:type="dcterms:W3CDTF">2011-07-28T07:09:32Z</dcterms:created>
  <dcterms:modified xsi:type="dcterms:W3CDTF">2011-07-28T08:06:48Z</dcterms:modified>
</cp:coreProperties>
</file>