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pdf" ContentType="application/pd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28832-4742-4142-AC7B-B0F78AA94D34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3EE87-661F-C047-A6A4-0B23435E21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4BB2A-0A05-A449-9448-0A96BD588B21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09856-F94E-084D-B702-96EBE7497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62AE-1AD8-7C4E-81C4-2726AB8AA833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9C04-1D7F-2D4D-B54D-8109FC24BFEB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A560-21AD-1347-8027-F0CBED1ED001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85F7-7D6D-1A4D-9F12-8F2E9257F489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38329-ADD2-D44F-AE11-100DEA8A4155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058-95E5-7646-B87D-763A35154148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3A8DF-6840-6C4B-B821-3437E6AEF3A5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8971-F80E-2440-949A-B6DDE2A44530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2127-9834-AA4A-81B1-A741F288881A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4090-0B9F-1B45-8A93-778693D008DF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0D6F-E430-DE47-8ED4-F80FA31FC727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512615-067B-8748-BB6B-16CED71D9690}" type="datetime1">
              <a:rPr lang="en-US" smtClean="0"/>
              <a:pPr/>
              <a:t>7/27/11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5A7387E-0472-6A45-9D50-3089E3275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df"/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df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df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Relationship Id="rId3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df"/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Re-reanalysis of encode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technical issue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ways for evaluate the prediction accuracy by CV</a:t>
            </a:r>
          </a:p>
          <a:p>
            <a:pPr>
              <a:buNone/>
            </a:pPr>
            <a:r>
              <a:rPr lang="en-US" dirty="0" smtClean="0"/>
              <a:t>	- (1) based on all </a:t>
            </a:r>
            <a:r>
              <a:rPr lang="en-US" dirty="0" err="1" smtClean="0"/>
              <a:t>TSSs</a:t>
            </a:r>
            <a:r>
              <a:rPr lang="en-US" dirty="0" smtClean="0"/>
              <a:t>-- adding 0.03 as </a:t>
            </a:r>
            <a:r>
              <a:rPr lang="en-US" dirty="0" err="1" smtClean="0"/>
              <a:t>pseudcount</a:t>
            </a:r>
            <a:r>
              <a:rPr lang="en-US" dirty="0" smtClean="0"/>
              <a:t> before taking log</a:t>
            </a:r>
          </a:p>
          <a:p>
            <a:pPr>
              <a:buNone/>
            </a:pPr>
            <a:r>
              <a:rPr lang="en-US" dirty="0" smtClean="0"/>
              <a:t>	- (2) based on non-zero </a:t>
            </a:r>
            <a:r>
              <a:rPr lang="en-US" dirty="0" err="1" smtClean="0"/>
              <a:t>TSSs</a:t>
            </a:r>
            <a:r>
              <a:rPr lang="en-US" dirty="0" smtClean="0"/>
              <a:t> only– do not use </a:t>
            </a:r>
            <a:r>
              <a:rPr lang="en-US" dirty="0" err="1" smtClean="0"/>
              <a:t>pseudocount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Example: HM model for predicting </a:t>
            </a:r>
            <a:r>
              <a:rPr lang="en-US" dirty="0" err="1" smtClean="0"/>
              <a:t>TSSs</a:t>
            </a:r>
            <a:r>
              <a:rPr lang="en-US" dirty="0" smtClean="0"/>
              <a:t> expression (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Wcell</a:t>
            </a:r>
            <a:r>
              <a:rPr lang="en-US" dirty="0" smtClean="0"/>
              <a:t> biorep1 RNA) in K562</a:t>
            </a:r>
          </a:p>
          <a:p>
            <a:pPr>
              <a:buNone/>
            </a:pPr>
            <a:r>
              <a:rPr lang="en-US" dirty="0" smtClean="0"/>
              <a:t>R=0.80 for (2); </a:t>
            </a:r>
          </a:p>
          <a:p>
            <a:pPr>
              <a:buNone/>
            </a:pPr>
            <a:r>
              <a:rPr lang="en-US" dirty="0" smtClean="0"/>
              <a:t>R=0.64 for (1)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31251" y="6019800"/>
            <a:ext cx="624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 use (2) in all our previous presentations!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pseudoCount</a:t>
            </a:r>
            <a:r>
              <a:rPr lang="en-US" dirty="0" smtClean="0"/>
              <a:t> gives higher R: good or bad?</a:t>
            </a:r>
          </a:p>
          <a:p>
            <a:r>
              <a:rPr lang="en-US" dirty="0" err="1" smtClean="0"/>
              <a:t>pseudoCount</a:t>
            </a:r>
            <a:r>
              <a:rPr lang="en-US" dirty="0" smtClean="0"/>
              <a:t> might affect differently to expression by different technologies: CAGE&gt;RNA-</a:t>
            </a:r>
            <a:r>
              <a:rPr lang="en-US" dirty="0" err="1" smtClean="0"/>
              <a:t>seq</a:t>
            </a:r>
            <a:r>
              <a:rPr lang="en-US" dirty="0" smtClean="0"/>
              <a:t>?</a:t>
            </a:r>
          </a:p>
          <a:p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difference (ENCODE vs. </a:t>
            </a:r>
            <a:r>
              <a:rPr lang="en-US" dirty="0" err="1" smtClean="0"/>
              <a:t>Wold’s</a:t>
            </a:r>
            <a:r>
              <a:rPr lang="en-US" dirty="0" smtClean="0"/>
              <a:t> data)</a:t>
            </a:r>
          </a:p>
          <a:p>
            <a:r>
              <a:rPr lang="en-US" dirty="0" smtClean="0"/>
              <a:t>Coordinate the HM and TF models-- what to show depends what biological questions to answer.</a:t>
            </a:r>
          </a:p>
          <a:p>
            <a:pPr>
              <a:buNone/>
            </a:pPr>
            <a:r>
              <a:rPr lang="en-US" dirty="0" smtClean="0"/>
              <a:t>	-- LCP, HCP, </a:t>
            </a:r>
            <a:r>
              <a:rPr lang="en-US" smtClean="0"/>
              <a:t>gene type, ……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Highly “redundant”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1" name="Content Placeholder 10" descr="barplot_R_all_TSS_pseudoCount0.03_each_HM_K562.pdf"/>
          <p:cNvPicPr>
            <a:picLocks noGrp="1" noChangeAspect="1"/>
          </p:cNvPicPr>
          <p:nvPr>
            <p:ph sz="quarter"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6667" r="-6667"/>
              <a:stretch>
                <a:fillRect/>
              </a:stretch>
            </p:blipFill>
          </mc:Choice>
          <mc:Fallback>
            <p:blipFill>
              <a:blip r:embed="rId3"/>
              <a:srcRect l="-6667" r="-6667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HM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Content Placeholder 6" descr="Figure3_K562_LCP_HCP_PCC_distribution_HMmodel.pdf"/>
          <p:cNvPicPr>
            <a:picLocks noGrp="1" noChangeAspect="1"/>
          </p:cNvPicPr>
          <p:nvPr>
            <p:ph sz="quarter"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6667" r="-6667"/>
              <a:stretch>
                <a:fillRect/>
              </a:stretch>
            </p:blipFill>
          </mc:Choice>
          <mc:Fallback>
            <p:blipFill>
              <a:blip r:embed="rId3"/>
              <a:srcRect l="-6667" r="-6667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TF model</a:t>
            </a:r>
            <a:endParaRPr lang="en-US" dirty="0"/>
          </a:p>
        </p:txBody>
      </p:sp>
      <p:pic>
        <p:nvPicPr>
          <p:cNvPr id="5" name="Content Placeholder 4" descr="Figure4_K562_LCP_HCP_PCC_distribution_TFmodel.pdf"/>
          <p:cNvPicPr>
            <a:picLocks noGrp="1" noChangeAspect="1"/>
          </p:cNvPicPr>
          <p:nvPr>
            <p:ph sz="quarter"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6667" r="-6667"/>
              <a:stretch>
                <a:fillRect/>
              </a:stretch>
            </p:blipFill>
          </mc:Choice>
          <mc:Fallback>
            <p:blipFill>
              <a:blip r:embed="rId3"/>
              <a:srcRect l="-6667" r="-6667"/>
              <a:stretch>
                <a:fillRect/>
              </a:stretch>
            </p:blipFill>
          </mc:Fallback>
        </mc:AlternateContent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vs. New analysis for the encode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from </a:t>
            </a:r>
            <a:r>
              <a:rPr lang="en-US" dirty="0" err="1" smtClean="0"/>
              <a:t>Wold</a:t>
            </a:r>
            <a:r>
              <a:rPr lang="en-US" dirty="0" smtClean="0"/>
              <a:t> Lab at Caltech (2 profiles)</a:t>
            </a:r>
          </a:p>
          <a:p>
            <a:endParaRPr lang="en-US" dirty="0" smtClean="0"/>
          </a:p>
          <a:p>
            <a:r>
              <a:rPr lang="en-US" dirty="0" smtClean="0"/>
              <a:t>Predict expression of transcript</a:t>
            </a:r>
          </a:p>
          <a:p>
            <a:endParaRPr lang="en-US" dirty="0" smtClean="0"/>
          </a:p>
          <a:p>
            <a:r>
              <a:rPr lang="en-US" dirty="0" smtClean="0"/>
              <a:t>Protein coding genes only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Refseq</a:t>
            </a:r>
            <a:r>
              <a:rPr lang="en-US" dirty="0" smtClean="0"/>
              <a:t> hg18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Refseq</a:t>
            </a:r>
            <a:r>
              <a:rPr lang="en-US" dirty="0" smtClean="0">
                <a:sym typeface="Wingdings"/>
              </a:rPr>
              <a:t> hg19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Gencodev3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Encode expression data (267profiles)</a:t>
            </a:r>
          </a:p>
          <a:p>
            <a:pPr>
              <a:buNone/>
            </a:pPr>
            <a:r>
              <a:rPr lang="en-US" dirty="0" smtClean="0"/>
              <a:t>	CAGE, </a:t>
            </a:r>
            <a:r>
              <a:rPr lang="en-US" dirty="0" err="1" smtClean="0"/>
              <a:t>diTAGS</a:t>
            </a:r>
            <a:r>
              <a:rPr lang="en-US" dirty="0" smtClean="0"/>
              <a:t>, RNA-</a:t>
            </a:r>
            <a:r>
              <a:rPr lang="en-US" dirty="0" err="1" smtClean="0"/>
              <a:t>Seq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Predict expression of TSS</a:t>
            </a:r>
          </a:p>
          <a:p>
            <a:endParaRPr lang="en-US" dirty="0" smtClean="0"/>
          </a:p>
          <a:p>
            <a:r>
              <a:rPr lang="en-US" dirty="0" smtClean="0"/>
              <a:t>All TSS from Gencodev7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K562 – histone modifications (19)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 [1] "wgEncodeBroadHistoneK562H4k20me1StdAln"</a:t>
            </a:r>
          </a:p>
          <a:p>
            <a:r>
              <a:rPr lang="en-US" dirty="0" smtClean="0"/>
              <a:t> [2] "wgEncodeBroadHistoneK562H3k27acStdAln" </a:t>
            </a:r>
          </a:p>
          <a:p>
            <a:r>
              <a:rPr lang="en-US" dirty="0" smtClean="0"/>
              <a:t> [3] "wgEncodeBroadHistoneK562H3k27me3StdAln"</a:t>
            </a:r>
          </a:p>
          <a:p>
            <a:r>
              <a:rPr lang="en-US" dirty="0" smtClean="0"/>
              <a:t> [4] "wgEncodeBroadHistoneK562H3k36me3StdAln"</a:t>
            </a:r>
          </a:p>
          <a:p>
            <a:r>
              <a:rPr lang="en-US" dirty="0" smtClean="0"/>
              <a:t> [5] "wgEncodeBroadHistoneK562H3k4me1StdAln" </a:t>
            </a:r>
          </a:p>
          <a:p>
            <a:r>
              <a:rPr lang="en-US" dirty="0" smtClean="0"/>
              <a:t> [6] "wgEncodeBroadHistoneK562H3k4me2StdAln" </a:t>
            </a:r>
          </a:p>
          <a:p>
            <a:r>
              <a:rPr lang="en-US" dirty="0" smtClean="0"/>
              <a:t> [7] "wgEncodeBroadHistoneK562H3k4me3StdAln" </a:t>
            </a:r>
          </a:p>
          <a:p>
            <a:r>
              <a:rPr lang="en-US" dirty="0" smtClean="0"/>
              <a:t> [8] "wgEncodeBroadHistoneK562H3k79me2StdAln"</a:t>
            </a:r>
          </a:p>
          <a:p>
            <a:r>
              <a:rPr lang="en-US" dirty="0" smtClean="0"/>
              <a:t> [9] "wgEncodeBroadHistoneK562H3k9acStdAln"  </a:t>
            </a:r>
          </a:p>
          <a:p>
            <a:r>
              <a:rPr lang="en-US" dirty="0" smtClean="0"/>
              <a:t>[10] "wgEncodeBroadHistoneK562H3k9me1StdAln" </a:t>
            </a:r>
          </a:p>
          <a:p>
            <a:r>
              <a:rPr lang="en-US" dirty="0" smtClean="0"/>
              <a:t>[11] "wgEncodeBroadHistoneK562H3k9me3StdAln" </a:t>
            </a:r>
          </a:p>
          <a:p>
            <a:r>
              <a:rPr lang="en-US" dirty="0" smtClean="0"/>
              <a:t>[12] "wgEncodeSydhHistoneK562H3k27me3UcdAln" </a:t>
            </a:r>
          </a:p>
          <a:p>
            <a:r>
              <a:rPr lang="en-US" dirty="0" smtClean="0"/>
              <a:t>[13] "wgEncodeSydhHistoneK562H3k4me1UcdAln"  </a:t>
            </a:r>
          </a:p>
          <a:p>
            <a:r>
              <a:rPr lang="en-US" dirty="0" smtClean="0"/>
              <a:t>[14] "wgEncodeSydhHistoneK562H3k4me3UcdAln"  </a:t>
            </a:r>
          </a:p>
          <a:p>
            <a:r>
              <a:rPr lang="en-US" dirty="0" smtClean="0"/>
              <a:t>[15] "wgEncodeSydhHistoneK562H3k9acbUcdAln"  </a:t>
            </a:r>
          </a:p>
          <a:p>
            <a:r>
              <a:rPr lang="en-US" dirty="0" smtClean="0"/>
              <a:t>[16] "wgEncodeUwHistoneK562H3k27me3StdAln"   </a:t>
            </a:r>
          </a:p>
          <a:p>
            <a:r>
              <a:rPr lang="en-US" dirty="0" smtClean="0"/>
              <a:t>[17] "wgEncodeUwHistoneK562H3k36me3StdAln"   </a:t>
            </a:r>
          </a:p>
          <a:p>
            <a:r>
              <a:rPr lang="en-US" dirty="0" smtClean="0"/>
              <a:t>[18] "wgEncodeUwHistoneK562H3k4me3StdAln"    </a:t>
            </a:r>
          </a:p>
          <a:p>
            <a:r>
              <a:rPr lang="en-US" dirty="0" smtClean="0"/>
              <a:t>[19] "wgEncodeBroadHistoneK562H2azStdAln"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K562 –TF binding profiles (69)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 smtClean="0"/>
              <a:t>[1] "wgEncodeHaibTfbsK562Bcl3Pcr1xAln"            </a:t>
            </a:r>
          </a:p>
          <a:p>
            <a:r>
              <a:rPr lang="en-US" dirty="0" smtClean="0"/>
              <a:t> [2] "wgEncodeHaibTfbsK562Bclaf1m33Pcr1xAln"       </a:t>
            </a:r>
          </a:p>
          <a:p>
            <a:r>
              <a:rPr lang="en-US" dirty="0" smtClean="0"/>
              <a:t> [3] "wgEncodeHaibTfbsK562E2f6h50V0416102Aln"      </a:t>
            </a:r>
          </a:p>
          <a:p>
            <a:r>
              <a:rPr lang="en-US" dirty="0" smtClean="0"/>
              <a:t> [4] "wgEncodeHaibTfbsK562Egr1V0416101Aln"         </a:t>
            </a:r>
          </a:p>
          <a:p>
            <a:r>
              <a:rPr lang="en-US" dirty="0" smtClean="0"/>
              <a:t> [5] "wgEncodeHaibTfbsK562Elf1sc631V0416102Aln"    </a:t>
            </a:r>
          </a:p>
          <a:p>
            <a:r>
              <a:rPr lang="en-US" dirty="0" smtClean="0"/>
              <a:t> [6] "wgEncodeHaibTfbsK562Ets1V0416101Aln"         </a:t>
            </a:r>
          </a:p>
          <a:p>
            <a:r>
              <a:rPr lang="en-US" dirty="0" smtClean="0"/>
              <a:t> [7] "wgEncodeHaibTfbsK562Fosl1sc183V0416101Aln"   </a:t>
            </a:r>
          </a:p>
          <a:p>
            <a:r>
              <a:rPr lang="en-US" dirty="0" smtClean="0"/>
              <a:t> [8] "wgEncodeHaibTfbsK562GabpV0416101Aln"         </a:t>
            </a:r>
          </a:p>
          <a:p>
            <a:r>
              <a:rPr lang="en-US" dirty="0" smtClean="0"/>
              <a:t> [9] "wgEncodeHaibTfbsK562Gata2cg2Pcr1xAln"        </a:t>
            </a:r>
          </a:p>
          <a:p>
            <a:r>
              <a:rPr lang="en-US" dirty="0" smtClean="0"/>
              <a:t>[10] "wgEncodeHaibTfbsK562Hdac2sc6296V0416102Aln"  </a:t>
            </a:r>
          </a:p>
          <a:p>
            <a:r>
              <a:rPr lang="en-US" dirty="0" smtClean="0"/>
              <a:t>[11] "wgEncodeHaibTfbsK562Hey1Pcr1xAln"            </a:t>
            </a:r>
          </a:p>
          <a:p>
            <a:r>
              <a:rPr lang="en-US" dirty="0" smtClean="0"/>
              <a:t>[12] "wgEncodeHaibTfbsK562MaxV0416102Aln"          </a:t>
            </a:r>
          </a:p>
          <a:p>
            <a:r>
              <a:rPr lang="en-US" dirty="0" smtClean="0"/>
              <a:t>[13] "wgEncodeHaibTfbsK562NrsfV0416102Aln"         </a:t>
            </a:r>
          </a:p>
          <a:p>
            <a:r>
              <a:rPr lang="en-US" dirty="0" smtClean="0"/>
              <a:t>[14] "wgEncodeHaibTfbsK562Pu1Pcr1xAln"             </a:t>
            </a:r>
          </a:p>
          <a:p>
            <a:r>
              <a:rPr lang="en-US" dirty="0" smtClean="0"/>
              <a:t>[15] "wgEncodeHaibTfbsK562Rad21V0416102Aln"        </a:t>
            </a:r>
          </a:p>
          <a:p>
            <a:r>
              <a:rPr lang="en-US" dirty="0" smtClean="0"/>
              <a:t>[16] "wgEncodeHaibTfbsK562Sin3ak20V0416101Aln"     </a:t>
            </a:r>
          </a:p>
          <a:p>
            <a:r>
              <a:rPr lang="en-US" dirty="0" smtClean="0"/>
              <a:t>[17] "wgEncodeHaibTfbsK562Six5Pcr1xAln"            </a:t>
            </a:r>
          </a:p>
          <a:p>
            <a:r>
              <a:rPr lang="en-US" dirty="0" smtClean="0"/>
              <a:t>[18] "wgEncodeHaibTfbsK562Sp1Pcr1xAln"             </a:t>
            </a:r>
          </a:p>
          <a:p>
            <a:r>
              <a:rPr lang="en-US" dirty="0" smtClean="0"/>
              <a:t>[19] "wgEncodeHaibTfbsK562Sp2sc643V0416102Aln"     </a:t>
            </a:r>
          </a:p>
          <a:p>
            <a:r>
              <a:rPr lang="en-US" dirty="0" smtClean="0"/>
              <a:t>[20] "wgEncodeHaibTfbsK562SrfV0416101Aln"          </a:t>
            </a:r>
          </a:p>
          <a:p>
            <a:r>
              <a:rPr lang="en-US" dirty="0" smtClean="0"/>
              <a:t>[21] "wgEncodeHaibTfbsK562Thap1sc98174V0416101Aln" </a:t>
            </a:r>
          </a:p>
          <a:p>
            <a:r>
              <a:rPr lang="en-US" dirty="0" smtClean="0"/>
              <a:t>[22] "wgEncodeHaibTfbsK562Usf1V0416101Aln"         </a:t>
            </a:r>
          </a:p>
          <a:p>
            <a:r>
              <a:rPr lang="en-US" dirty="0" smtClean="0"/>
              <a:t>[23] "wgEncodeHaibTfbsK562Yy1V0416101Aln"          </a:t>
            </a:r>
          </a:p>
          <a:p>
            <a:r>
              <a:rPr lang="en-US" dirty="0" smtClean="0"/>
              <a:t>[24] "wgEncodeHaibTfbsK562Yy1V0416102Aln"          </a:t>
            </a:r>
          </a:p>
          <a:p>
            <a:r>
              <a:rPr lang="en-US" dirty="0" smtClean="0"/>
              <a:t>[25] "wgEncodeHaibTfbsK562Zbtb33Pcr1xAln"          </a:t>
            </a:r>
          </a:p>
          <a:p>
            <a:r>
              <a:rPr lang="en-US" dirty="0" smtClean="0"/>
              <a:t>[26] "wgEncodeHaibTfbsK562Zbtb7asc34508V0416101Aln"</a:t>
            </a:r>
          </a:p>
          <a:p>
            <a:r>
              <a:rPr lang="en-US" dirty="0" smtClean="0"/>
              <a:t>[27] "wgEncodeSydhTfbsK562Atf3StdAln"              </a:t>
            </a:r>
          </a:p>
          <a:p>
            <a:r>
              <a:rPr lang="en-US" dirty="0" smtClean="0"/>
              <a:t>[28] "wgEncodeSydhTfbsK562Bdp1StdAln"              </a:t>
            </a:r>
          </a:p>
          <a:p>
            <a:r>
              <a:rPr lang="en-US" dirty="0" smtClean="0"/>
              <a:t>[29] "wgEncodeSydhTfbsK562bE2f4UcdAln"             </a:t>
            </a:r>
          </a:p>
          <a:p>
            <a:r>
              <a:rPr lang="en-US" dirty="0" smtClean="0"/>
              <a:t>[30] "wgEncodeSydhTfbsK562bE2f6UcdAln"             </a:t>
            </a:r>
          </a:p>
          <a:p>
            <a:r>
              <a:rPr lang="en-US" dirty="0" smtClean="0"/>
              <a:t>[31] "wgEncodeSydhTfbsK562bGata1UcdAln"            </a:t>
            </a:r>
          </a:p>
          <a:p>
            <a:r>
              <a:rPr lang="en-US" dirty="0" smtClean="0"/>
              <a:t>[32] "wgEncodeSydhTfbsK562bGata2UcdAln"          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769017" y="1447800"/>
            <a:ext cx="3879429" cy="5219700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[33] "wgEncodeSydhTfbsK562bKap1UcdAln"             </a:t>
            </a:r>
          </a:p>
          <a:p>
            <a:r>
              <a:rPr lang="en-US" dirty="0" smtClean="0"/>
              <a:t>[34] "wgEncodeSydhTfbsK562Brf1StdAln"              </a:t>
            </a:r>
          </a:p>
          <a:p>
            <a:r>
              <a:rPr lang="en-US" dirty="0" smtClean="0"/>
              <a:t>[35] "wgEncodeSydhTfbsK562Brf2StdAln"              </a:t>
            </a:r>
          </a:p>
          <a:p>
            <a:r>
              <a:rPr lang="en-US" dirty="0" smtClean="0"/>
              <a:t>[36] "wgEncodeSydhTfbsK562Brg1IggmusAln"           </a:t>
            </a:r>
          </a:p>
          <a:p>
            <a:r>
              <a:rPr lang="en-US" dirty="0" smtClean="0"/>
              <a:t>[37] "wgEncodeSydhTfbsK562bSetdb1MnasedUcdAln"     </a:t>
            </a:r>
          </a:p>
          <a:p>
            <a:r>
              <a:rPr lang="en-US" dirty="0" smtClean="0"/>
              <a:t>[38] "wgEncodeSydhTfbsK562bSetdb1UcdAln"           </a:t>
            </a:r>
          </a:p>
          <a:p>
            <a:r>
              <a:rPr lang="en-US" dirty="0" smtClean="0"/>
              <a:t>[39] "wgEncodeSydhTfbsK562bTr4UcdAln"              </a:t>
            </a:r>
          </a:p>
          <a:p>
            <a:r>
              <a:rPr lang="en-US" dirty="0" smtClean="0"/>
              <a:t>[40] "wgEncodeSydhTfbsK562bYy1UcdAln"              </a:t>
            </a:r>
          </a:p>
          <a:p>
            <a:r>
              <a:rPr lang="en-US" dirty="0" smtClean="0"/>
              <a:t>[41] "wgEncodeSydhTfbsK562bZnf263UcdAln"           </a:t>
            </a:r>
          </a:p>
          <a:p>
            <a:r>
              <a:rPr lang="en-US" dirty="0" smtClean="0"/>
              <a:t>[42] "wgEncodeSydhTfbsK562bZnf274UcdAln"           </a:t>
            </a:r>
          </a:p>
          <a:p>
            <a:r>
              <a:rPr lang="en-US" dirty="0" smtClean="0"/>
              <a:t>[43] "wgEncodeSydhTfbsK562Ccnt2StdAln"             </a:t>
            </a:r>
          </a:p>
          <a:p>
            <a:r>
              <a:rPr lang="en-US" dirty="0" smtClean="0"/>
              <a:t>[44] "wgEncodeSydhTfbsK562CebpbIggrabAln"          </a:t>
            </a:r>
          </a:p>
          <a:p>
            <a:r>
              <a:rPr lang="en-US" dirty="0" smtClean="0"/>
              <a:t>[45] "wgEncodeSydhTfbsK562CfosStdAln"              </a:t>
            </a:r>
          </a:p>
          <a:p>
            <a:r>
              <a:rPr lang="en-US" dirty="0" smtClean="0"/>
              <a:t>[46] "wgEncodeSydhTfbsK562Chd21250IggrabAln"       </a:t>
            </a:r>
          </a:p>
          <a:p>
            <a:r>
              <a:rPr lang="en-US" dirty="0" smtClean="0"/>
              <a:t>[47] "wgEncodeSydhTfbsK562CjunStdAln"              </a:t>
            </a:r>
          </a:p>
          <a:p>
            <a:r>
              <a:rPr lang="en-US" dirty="0" smtClean="0"/>
              <a:t>[48] "wgEncodeSydhTfbsK562CmycStdAln"              </a:t>
            </a:r>
          </a:p>
          <a:p>
            <a:r>
              <a:rPr lang="en-US" dirty="0" smtClean="0"/>
              <a:t>[49] "wgEncodeSydhTfbsK562Gtf2bStdAln"             </a:t>
            </a:r>
          </a:p>
          <a:p>
            <a:r>
              <a:rPr lang="en-US" dirty="0" smtClean="0"/>
              <a:t>[50] "wgEncodeSydhTfbsK562Gtf2f1rapIggrabAln"      </a:t>
            </a:r>
          </a:p>
          <a:p>
            <a:r>
              <a:rPr lang="en-US" dirty="0" smtClean="0"/>
              <a:t>[51] "wgEncodeSydhTfbsK562Hmgn3StdAln"             </a:t>
            </a:r>
          </a:p>
          <a:p>
            <a:r>
              <a:rPr lang="en-US" dirty="0" smtClean="0"/>
              <a:t>[52] "wgEncodeSydhTfbsK562Ini1IggmusAln"           </a:t>
            </a:r>
          </a:p>
          <a:p>
            <a:r>
              <a:rPr lang="en-US" dirty="0" smtClean="0"/>
              <a:t>[53] "wgEncodeSydhTfbsK562JundStdAln"              </a:t>
            </a:r>
          </a:p>
          <a:p>
            <a:r>
              <a:rPr lang="en-US" dirty="0" smtClean="0"/>
              <a:t>[54] "wgEncodeSydhTfbsK562Mafkab50322IggrabAln"    </a:t>
            </a:r>
          </a:p>
          <a:p>
            <a:r>
              <a:rPr lang="en-US" dirty="0" smtClean="0"/>
              <a:t>[55] "wgEncodeSydhTfbsK562MaxStdAln"               </a:t>
            </a:r>
          </a:p>
          <a:p>
            <a:r>
              <a:rPr lang="en-US" dirty="0" smtClean="0"/>
              <a:t>[56] "wgEncodeSydhTfbsK562Mxi1bhlhIggrabAln"       </a:t>
            </a:r>
          </a:p>
          <a:p>
            <a:r>
              <a:rPr lang="en-US" dirty="0" smtClean="0"/>
              <a:t>[57] "wgEncodeSydhTfbsK562NelfeStdAln"             </a:t>
            </a:r>
          </a:p>
          <a:p>
            <a:r>
              <a:rPr lang="en-US" dirty="0" smtClean="0"/>
              <a:t>[58] "wgEncodeSydhTfbsK562Nfe2StdAln"              </a:t>
            </a:r>
          </a:p>
          <a:p>
            <a:r>
              <a:rPr lang="en-US" dirty="0" smtClean="0"/>
              <a:t>[59] "wgEncodeSydhTfbsK562NfyaStdAln"              </a:t>
            </a:r>
          </a:p>
          <a:p>
            <a:r>
              <a:rPr lang="en-US" dirty="0" smtClean="0"/>
              <a:t>[60] "wgEncodeSydhTfbsK562NfybStdAln"              </a:t>
            </a:r>
          </a:p>
          <a:p>
            <a:r>
              <a:rPr lang="en-US" dirty="0" smtClean="0"/>
              <a:t>[61] "wgEncodeSydhTfbsK562Nrf1IggrabAln"           </a:t>
            </a:r>
          </a:p>
          <a:p>
            <a:r>
              <a:rPr lang="en-US" dirty="0" smtClean="0"/>
              <a:t>[62] "wgEncodeSydhTfbsK562Rad21StdAln"             </a:t>
            </a:r>
          </a:p>
          <a:p>
            <a:r>
              <a:rPr lang="en-US" dirty="0" smtClean="0"/>
              <a:t>[63] "wgEncodeSydhTfbsK562Rpc155StdAln"            </a:t>
            </a:r>
          </a:p>
          <a:p>
            <a:r>
              <a:rPr lang="en-US" dirty="0" smtClean="0"/>
              <a:t>[64] "wgEncodeSydhTfbsK562Sirt6StdAln"            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68931" y="1417638"/>
            <a:ext cx="231786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[65] "wgEncodeSydhTfbsK562Smc3ab9263IggrabAln"     </a:t>
            </a:r>
          </a:p>
          <a:p>
            <a:r>
              <a:rPr lang="en-US" sz="700" dirty="0"/>
              <a:t>[66] "wgEncodeSydhTfbsK562Tal1sc12984IggmusAln"    </a:t>
            </a:r>
          </a:p>
          <a:p>
            <a:r>
              <a:rPr lang="en-US" sz="700" dirty="0"/>
              <a:t>[67] "wgEncodeSydhTfbsK562Tf3c110StdAln"           </a:t>
            </a:r>
          </a:p>
          <a:p>
            <a:r>
              <a:rPr lang="en-US" sz="700" dirty="0"/>
              <a:t>[68] "wgEncodeSydhTfbsK562Usf2StdAln"              </a:t>
            </a:r>
          </a:p>
          <a:p>
            <a:r>
              <a:rPr lang="en-US" sz="700" dirty="0"/>
              <a:t>[69] "wgEncodeSydhTfbsK562Xrcc4StdAln"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45" y="0"/>
            <a:ext cx="7617353" cy="945273"/>
          </a:xfrm>
        </p:spPr>
        <p:txBody>
          <a:bodyPr/>
          <a:lstStyle/>
          <a:p>
            <a:r>
              <a:rPr lang="en-US" dirty="0" smtClean="0"/>
              <a:t>K562 expression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35245" y="945273"/>
            <a:ext cx="8164072" cy="5595249"/>
          </a:xfrm>
        </p:spPr>
        <p:txBody>
          <a:bodyPr>
            <a:normAutofit fontScale="32500" lnSpcReduction="20000"/>
          </a:bodyPr>
          <a:lstStyle/>
          <a:p>
            <a:r>
              <a:rPr lang="en-US" dirty="0" smtClean="0"/>
              <a:t> [1] 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Wcell</a:t>
            </a:r>
            <a:r>
              <a:rPr lang="en-US" dirty="0" smtClean="0"/>
              <a:t> biorep1 RNA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Wcell</a:t>
            </a:r>
            <a:r>
              <a:rPr lang="en-US" dirty="0" smtClean="0"/>
              <a:t> biorep2 RNA                              </a:t>
            </a:r>
          </a:p>
          <a:p>
            <a:r>
              <a:rPr lang="en-US" dirty="0" smtClean="0"/>
              <a:t> [3] total K562 </a:t>
            </a:r>
            <a:r>
              <a:rPr lang="en-US" dirty="0" err="1" smtClean="0"/>
              <a:t>Chr</a:t>
            </a:r>
            <a:r>
              <a:rPr lang="en-US" dirty="0" smtClean="0"/>
              <a:t> biorep0 RNA 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- K562 Cy biorep0 RNA                                 </a:t>
            </a:r>
          </a:p>
          <a:p>
            <a:r>
              <a:rPr lang="en-US" dirty="0" smtClean="0"/>
              <a:t> [5] </a:t>
            </a:r>
            <a:r>
              <a:rPr lang="en-US" dirty="0" err="1" smtClean="0"/>
              <a:t>PolyA</a:t>
            </a:r>
            <a:r>
              <a:rPr lang="en-US" dirty="0" smtClean="0"/>
              <a:t>+ K562 Cy biorep0 RNA 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+ K562 Cy biorep1 RNA                                 </a:t>
            </a:r>
          </a:p>
          <a:p>
            <a:r>
              <a:rPr lang="en-US" dirty="0" smtClean="0"/>
              <a:t> [7] </a:t>
            </a:r>
            <a:r>
              <a:rPr lang="en-US" dirty="0" err="1" smtClean="0"/>
              <a:t>PolyA</a:t>
            </a:r>
            <a:r>
              <a:rPr lang="en-US" dirty="0" smtClean="0"/>
              <a:t>+ K562 Cy biorep2 RNA                                  total K562 </a:t>
            </a:r>
            <a:r>
              <a:rPr lang="en-US" dirty="0" err="1" smtClean="0"/>
              <a:t>Nuol</a:t>
            </a:r>
            <a:r>
              <a:rPr lang="en-US" dirty="0" smtClean="0"/>
              <a:t> biorep0 RNA                                </a:t>
            </a:r>
          </a:p>
          <a:p>
            <a:r>
              <a:rPr lang="en-US" dirty="0" smtClean="0"/>
              <a:t> [9] total K562 </a:t>
            </a:r>
            <a:r>
              <a:rPr lang="en-US" dirty="0" err="1" smtClean="0"/>
              <a:t>Nupl</a:t>
            </a:r>
            <a:r>
              <a:rPr lang="en-US" dirty="0" smtClean="0"/>
              <a:t> biorep0 RNA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- K562 </a:t>
            </a:r>
            <a:r>
              <a:rPr lang="en-US" dirty="0" err="1" smtClean="0"/>
              <a:t>Nuc</a:t>
            </a:r>
            <a:r>
              <a:rPr lang="en-US" dirty="0" smtClean="0"/>
              <a:t> biorep0 RNA                                </a:t>
            </a:r>
          </a:p>
          <a:p>
            <a:r>
              <a:rPr lang="en-US" dirty="0" smtClean="0"/>
              <a:t>[11] 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Nuc</a:t>
            </a:r>
            <a:r>
              <a:rPr lang="en-US" dirty="0" smtClean="0"/>
              <a:t> biorep1 RNA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Nuc</a:t>
            </a:r>
            <a:r>
              <a:rPr lang="en-US" dirty="0" smtClean="0"/>
              <a:t> biorep2 RNA                                </a:t>
            </a:r>
          </a:p>
          <a:p>
            <a:r>
              <a:rPr lang="en-US" dirty="0" smtClean="0"/>
              <a:t>[13] </a:t>
            </a:r>
            <a:r>
              <a:rPr lang="en-US" dirty="0" err="1" smtClean="0"/>
              <a:t>PolyA</a:t>
            </a:r>
            <a:r>
              <a:rPr lang="en-US" dirty="0" smtClean="0"/>
              <a:t>- K562 Ps biorep0 RNA                                  total K562 </a:t>
            </a:r>
            <a:r>
              <a:rPr lang="en-US" dirty="0" err="1" smtClean="0"/>
              <a:t>Chr</a:t>
            </a:r>
            <a:r>
              <a:rPr lang="en-US" dirty="0" smtClean="0"/>
              <a:t> biorep1 RNA                                 </a:t>
            </a:r>
          </a:p>
          <a:p>
            <a:r>
              <a:rPr lang="en-US" dirty="0" smtClean="0"/>
              <a:t>[15] </a:t>
            </a:r>
            <a:r>
              <a:rPr lang="en-US" dirty="0" err="1" smtClean="0"/>
              <a:t>PolyA</a:t>
            </a:r>
            <a:r>
              <a:rPr lang="en-US" dirty="0" smtClean="0"/>
              <a:t>+ K562 Cy biorep1 RNA 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+ K562 Cy biorep2 RNA                                 </a:t>
            </a:r>
          </a:p>
          <a:p>
            <a:r>
              <a:rPr lang="en-US" dirty="0" smtClean="0"/>
              <a:t>[17] total K562 </a:t>
            </a:r>
            <a:r>
              <a:rPr lang="en-US" dirty="0" err="1" smtClean="0"/>
              <a:t>Nuol</a:t>
            </a:r>
            <a:r>
              <a:rPr lang="en-US" dirty="0" smtClean="0"/>
              <a:t> biorep1 RNA                                 total K562 </a:t>
            </a:r>
            <a:r>
              <a:rPr lang="en-US" dirty="0" err="1" smtClean="0"/>
              <a:t>Nupl</a:t>
            </a:r>
            <a:r>
              <a:rPr lang="en-US" dirty="0" smtClean="0"/>
              <a:t> biorep1 RNA                                </a:t>
            </a:r>
          </a:p>
          <a:p>
            <a:r>
              <a:rPr lang="en-US" dirty="0" smtClean="0"/>
              <a:t>[19] 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Nuc</a:t>
            </a:r>
            <a:r>
              <a:rPr lang="en-US" dirty="0" smtClean="0"/>
              <a:t> biorep1 RNA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+ K562 Ps biorep1 RNA                                 </a:t>
            </a:r>
          </a:p>
          <a:p>
            <a:r>
              <a:rPr lang="en-US" dirty="0" smtClean="0"/>
              <a:t>[21] short K562 </a:t>
            </a:r>
            <a:r>
              <a:rPr lang="en-US" dirty="0" err="1" smtClean="0"/>
              <a:t>Wcell</a:t>
            </a:r>
            <a:r>
              <a:rPr lang="en-US" dirty="0" smtClean="0"/>
              <a:t> biorep0 RNA                                short K562 </a:t>
            </a:r>
            <a:r>
              <a:rPr lang="en-US" dirty="0" err="1" smtClean="0"/>
              <a:t>Wcell</a:t>
            </a:r>
            <a:r>
              <a:rPr lang="en-US" dirty="0" smtClean="0"/>
              <a:t> biorep1 RNA                               </a:t>
            </a:r>
          </a:p>
          <a:p>
            <a:r>
              <a:rPr lang="en-US" dirty="0" smtClean="0"/>
              <a:t>[23] short K562 </a:t>
            </a:r>
            <a:r>
              <a:rPr lang="en-US" dirty="0" err="1" smtClean="0"/>
              <a:t>Wcell</a:t>
            </a:r>
            <a:r>
              <a:rPr lang="en-US" dirty="0" smtClean="0"/>
              <a:t> biorep2 RNA                                short K562 </a:t>
            </a:r>
            <a:r>
              <a:rPr lang="en-US" dirty="0" err="1" smtClean="0"/>
              <a:t>Chr</a:t>
            </a:r>
            <a:r>
              <a:rPr lang="en-US" dirty="0" smtClean="0"/>
              <a:t> biorep0 RNA                                 </a:t>
            </a:r>
          </a:p>
          <a:p>
            <a:r>
              <a:rPr lang="en-US" dirty="0" smtClean="0"/>
              <a:t>[25] short K562 </a:t>
            </a:r>
            <a:r>
              <a:rPr lang="en-US" dirty="0" err="1" smtClean="0"/>
              <a:t>Chr</a:t>
            </a:r>
            <a:r>
              <a:rPr lang="en-US" dirty="0" smtClean="0"/>
              <a:t> biorep3 RNA                                  short K562 </a:t>
            </a:r>
            <a:r>
              <a:rPr lang="en-US" dirty="0" err="1" smtClean="0"/>
              <a:t>Chr</a:t>
            </a:r>
            <a:r>
              <a:rPr lang="en-US" dirty="0" smtClean="0"/>
              <a:t> biorep4 RNA                                 </a:t>
            </a:r>
          </a:p>
          <a:p>
            <a:r>
              <a:rPr lang="en-US" dirty="0" smtClean="0"/>
              <a:t>[27] short K562 Cy biorep0 RNA                                   short K562 Cy biorep1 RNA                                  </a:t>
            </a:r>
          </a:p>
          <a:p>
            <a:r>
              <a:rPr lang="en-US" dirty="0" smtClean="0"/>
              <a:t>[29] short K562 Cy biorep2 RNA                                   short K562 </a:t>
            </a:r>
            <a:r>
              <a:rPr lang="en-US" dirty="0" err="1" smtClean="0"/>
              <a:t>Nuol</a:t>
            </a:r>
            <a:r>
              <a:rPr lang="en-US" dirty="0" smtClean="0"/>
              <a:t> biorep0 RNA                                </a:t>
            </a:r>
          </a:p>
          <a:p>
            <a:r>
              <a:rPr lang="en-US" dirty="0" smtClean="0"/>
              <a:t>[31] short K562 </a:t>
            </a:r>
            <a:r>
              <a:rPr lang="en-US" dirty="0" err="1" smtClean="0"/>
              <a:t>Nuol</a:t>
            </a:r>
            <a:r>
              <a:rPr lang="en-US" dirty="0" smtClean="0"/>
              <a:t> biorep3 RNA                                 short K562 </a:t>
            </a:r>
            <a:r>
              <a:rPr lang="en-US" dirty="0" err="1" smtClean="0"/>
              <a:t>Nuol</a:t>
            </a:r>
            <a:r>
              <a:rPr lang="en-US" dirty="0" smtClean="0"/>
              <a:t> biorep4 RNA                                </a:t>
            </a:r>
          </a:p>
          <a:p>
            <a:r>
              <a:rPr lang="en-US" dirty="0" smtClean="0"/>
              <a:t>[33] short K562 </a:t>
            </a:r>
            <a:r>
              <a:rPr lang="en-US" dirty="0" err="1" smtClean="0"/>
              <a:t>Nupl</a:t>
            </a:r>
            <a:r>
              <a:rPr lang="en-US" dirty="0" smtClean="0"/>
              <a:t> biorep0 RNA                                 short K562 </a:t>
            </a:r>
            <a:r>
              <a:rPr lang="en-US" dirty="0" err="1" smtClean="0"/>
              <a:t>Nupl</a:t>
            </a:r>
            <a:r>
              <a:rPr lang="en-US" dirty="0" smtClean="0"/>
              <a:t> biorep3 RNA                                </a:t>
            </a:r>
          </a:p>
          <a:p>
            <a:r>
              <a:rPr lang="en-US" dirty="0" smtClean="0"/>
              <a:t>[35] short K562 </a:t>
            </a:r>
            <a:r>
              <a:rPr lang="en-US" dirty="0" err="1" smtClean="0"/>
              <a:t>Nupl</a:t>
            </a:r>
            <a:r>
              <a:rPr lang="en-US" dirty="0" smtClean="0"/>
              <a:t> biorep4 RNA                                 short K562 </a:t>
            </a:r>
            <a:r>
              <a:rPr lang="en-US" dirty="0" err="1" smtClean="0"/>
              <a:t>Nuc</a:t>
            </a:r>
            <a:r>
              <a:rPr lang="en-US" dirty="0" smtClean="0"/>
              <a:t> biorep0 RNA                                 </a:t>
            </a:r>
          </a:p>
          <a:p>
            <a:r>
              <a:rPr lang="en-US" dirty="0" smtClean="0"/>
              <a:t>[37] short K562 </a:t>
            </a:r>
            <a:r>
              <a:rPr lang="en-US" dirty="0" err="1" smtClean="0"/>
              <a:t>Nuc</a:t>
            </a:r>
            <a:r>
              <a:rPr lang="en-US" dirty="0" smtClean="0"/>
              <a:t> biorep1 RNA                                  short K562 </a:t>
            </a:r>
            <a:r>
              <a:rPr lang="en-US" dirty="0" err="1" smtClean="0"/>
              <a:t>Nuc</a:t>
            </a:r>
            <a:r>
              <a:rPr lang="en-US" dirty="0" smtClean="0"/>
              <a:t> biorep2 RNA                                 </a:t>
            </a:r>
          </a:p>
          <a:p>
            <a:r>
              <a:rPr lang="en-US" dirty="0" smtClean="0"/>
              <a:t>[39] short K562 Ps biorep0 RNA  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- K562 </a:t>
            </a:r>
            <a:r>
              <a:rPr lang="en-US" dirty="0" err="1" smtClean="0"/>
              <a:t>Wcell</a:t>
            </a:r>
            <a:r>
              <a:rPr lang="en-US" dirty="0" smtClean="0"/>
              <a:t> biorep1 RNA                              </a:t>
            </a:r>
          </a:p>
          <a:p>
            <a:r>
              <a:rPr lang="en-US" dirty="0" smtClean="0"/>
              <a:t>[41] </a:t>
            </a:r>
            <a:r>
              <a:rPr lang="en-US" dirty="0" err="1" smtClean="0"/>
              <a:t>PolyA</a:t>
            </a:r>
            <a:r>
              <a:rPr lang="en-US" dirty="0" smtClean="0"/>
              <a:t>- K562 </a:t>
            </a:r>
            <a:r>
              <a:rPr lang="en-US" dirty="0" err="1" smtClean="0"/>
              <a:t>Wcell</a:t>
            </a:r>
            <a:r>
              <a:rPr lang="en-US" dirty="0" smtClean="0"/>
              <a:t> biorep2 RNA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Wcell</a:t>
            </a:r>
            <a:r>
              <a:rPr lang="en-US" dirty="0" smtClean="0"/>
              <a:t> biorep1 RNA                              </a:t>
            </a:r>
          </a:p>
          <a:p>
            <a:r>
              <a:rPr lang="en-US" dirty="0" smtClean="0"/>
              <a:t>[43] 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Wcell</a:t>
            </a:r>
            <a:r>
              <a:rPr lang="en-US" dirty="0" smtClean="0"/>
              <a:t> biorep2 RNA                               total K562 </a:t>
            </a:r>
            <a:r>
              <a:rPr lang="en-US" dirty="0" err="1" smtClean="0"/>
              <a:t>Chr</a:t>
            </a:r>
            <a:r>
              <a:rPr lang="en-US" dirty="0" smtClean="0"/>
              <a:t> biorep3 RNA                                 </a:t>
            </a:r>
          </a:p>
          <a:p>
            <a:r>
              <a:rPr lang="en-US" dirty="0" smtClean="0"/>
              <a:t>[45] total K562 </a:t>
            </a:r>
            <a:r>
              <a:rPr lang="en-US" dirty="0" err="1" smtClean="0"/>
              <a:t>Chr</a:t>
            </a:r>
            <a:r>
              <a:rPr lang="en-US" dirty="0" smtClean="0"/>
              <a:t> biorep4 RNA 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- K562 Cy biorep1 RNA                                 </a:t>
            </a:r>
          </a:p>
          <a:p>
            <a:r>
              <a:rPr lang="en-US" dirty="0" smtClean="0"/>
              <a:t>[47] </a:t>
            </a:r>
            <a:r>
              <a:rPr lang="en-US" dirty="0" err="1" smtClean="0"/>
              <a:t>PolyA</a:t>
            </a:r>
            <a:r>
              <a:rPr lang="en-US" dirty="0" smtClean="0"/>
              <a:t>- K562 Cy biorep2 RNA 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+ K562 Cy biorep1 RNA                                 </a:t>
            </a:r>
          </a:p>
          <a:p>
            <a:r>
              <a:rPr lang="en-US" dirty="0" smtClean="0"/>
              <a:t>[49] </a:t>
            </a:r>
            <a:r>
              <a:rPr lang="en-US" dirty="0" err="1" smtClean="0"/>
              <a:t>PolyA</a:t>
            </a:r>
            <a:r>
              <a:rPr lang="en-US" dirty="0" smtClean="0"/>
              <a:t>+ K562 Cy biorep2 RNA                                  total K562 </a:t>
            </a:r>
            <a:r>
              <a:rPr lang="en-US" dirty="0" err="1" smtClean="0"/>
              <a:t>Nuol</a:t>
            </a:r>
            <a:r>
              <a:rPr lang="en-US" dirty="0" smtClean="0"/>
              <a:t> biorep3 RNA                                </a:t>
            </a:r>
          </a:p>
          <a:p>
            <a:r>
              <a:rPr lang="en-US" dirty="0" smtClean="0"/>
              <a:t>[51] total K562 </a:t>
            </a:r>
            <a:r>
              <a:rPr lang="en-US" dirty="0" err="1" smtClean="0"/>
              <a:t>Nuol</a:t>
            </a:r>
            <a:r>
              <a:rPr lang="en-US" dirty="0" smtClean="0"/>
              <a:t> biorep4 RNA                                 total K562 </a:t>
            </a:r>
            <a:r>
              <a:rPr lang="en-US" dirty="0" err="1" smtClean="0"/>
              <a:t>Nupl</a:t>
            </a:r>
            <a:r>
              <a:rPr lang="en-US" dirty="0" smtClean="0"/>
              <a:t> biorep3 RNA                                </a:t>
            </a:r>
          </a:p>
          <a:p>
            <a:r>
              <a:rPr lang="en-US" dirty="0" smtClean="0"/>
              <a:t>[53] total K562 </a:t>
            </a:r>
            <a:r>
              <a:rPr lang="en-US" dirty="0" err="1" smtClean="0"/>
              <a:t>Nupl</a:t>
            </a:r>
            <a:r>
              <a:rPr lang="en-US" dirty="0" smtClean="0"/>
              <a:t> biorep4 RNA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- K562 </a:t>
            </a:r>
            <a:r>
              <a:rPr lang="en-US" dirty="0" err="1" smtClean="0"/>
              <a:t>Nuc</a:t>
            </a:r>
            <a:r>
              <a:rPr lang="en-US" dirty="0" smtClean="0"/>
              <a:t> biorep1 RNA                                </a:t>
            </a:r>
          </a:p>
          <a:p>
            <a:r>
              <a:rPr lang="en-US" dirty="0" smtClean="0"/>
              <a:t>[55] </a:t>
            </a:r>
            <a:r>
              <a:rPr lang="en-US" dirty="0" err="1" smtClean="0"/>
              <a:t>PolyA</a:t>
            </a:r>
            <a:r>
              <a:rPr lang="en-US" dirty="0" smtClean="0"/>
              <a:t>- K562 </a:t>
            </a:r>
            <a:r>
              <a:rPr lang="en-US" dirty="0" err="1" smtClean="0"/>
              <a:t>Nuc</a:t>
            </a:r>
            <a:r>
              <a:rPr lang="en-US" dirty="0" smtClean="0"/>
              <a:t> biorep2 RNA                                 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Nuc</a:t>
            </a:r>
            <a:r>
              <a:rPr lang="en-US" dirty="0" smtClean="0"/>
              <a:t> biorep1 RNA                                </a:t>
            </a:r>
          </a:p>
          <a:p>
            <a:r>
              <a:rPr lang="en-US" dirty="0" smtClean="0"/>
              <a:t>[57] </a:t>
            </a:r>
            <a:r>
              <a:rPr lang="en-US" dirty="0" err="1" smtClean="0"/>
              <a:t>PolyA</a:t>
            </a:r>
            <a:r>
              <a:rPr lang="en-US" dirty="0" smtClean="0"/>
              <a:t>+ K562 </a:t>
            </a:r>
            <a:r>
              <a:rPr lang="en-US" dirty="0" err="1" smtClean="0"/>
              <a:t>Nuc</a:t>
            </a:r>
            <a:r>
              <a:rPr lang="en-US" dirty="0" smtClean="0"/>
              <a:t> biorep2 RNA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 err="1" smtClean="0"/>
              <a:t>TSSs</a:t>
            </a:r>
            <a:r>
              <a:rPr lang="en-US" dirty="0" smtClean="0"/>
              <a:t> vs. protein-coding </a:t>
            </a:r>
            <a:r>
              <a:rPr lang="en-US" dirty="0" err="1" smtClean="0"/>
              <a:t>TSSs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Content Placeholder 4" descr="R_protein_TSS_pseudoCount0.03.pdf"/>
          <p:cNvPicPr>
            <a:picLocks noGrp="1" noChangeAspect="1"/>
          </p:cNvPicPr>
          <p:nvPr>
            <p:ph sz="quarter"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77500" r="-77500"/>
              <a:stretch>
                <a:fillRect/>
              </a:stretch>
            </p:blipFill>
          </mc:Choice>
          <mc:Fallback>
            <p:blipFill>
              <a:blip r:embed="rId3"/>
              <a:srcRect l="-77500" r="-77500"/>
              <a:stretch>
                <a:fillRect/>
              </a:stretch>
            </p:blipFill>
          </mc:Fallback>
        </mc:AlternateContent>
        <p:spPr>
          <a:xfrm>
            <a:off x="-1950964" y="1417638"/>
            <a:ext cx="9248615" cy="5440362"/>
          </a:xfrm>
        </p:spPr>
      </p:pic>
      <p:pic>
        <p:nvPicPr>
          <p:cNvPr id="6" name="Picture 5" descr="R_protein_TSS_pseudoCount0.0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758871" y="1417638"/>
            <a:ext cx="3626908" cy="544036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CAGE &gt; </a:t>
            </a:r>
            <a:r>
              <a:rPr lang="en-US" dirty="0" err="1" smtClean="0"/>
              <a:t>RNAseq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387E-0472-6A45-9D50-3089E32751D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Content Placeholder 4" descr="boxplot_R_all_TSS_pseudoCount0.03.pdf"/>
          <p:cNvPicPr>
            <a:picLocks noGrp="1" noChangeAspect="1"/>
          </p:cNvPicPr>
          <p:nvPr>
            <p:ph sz="quarter"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6667" r="-6667"/>
              <a:stretch>
                <a:fillRect/>
              </a:stretch>
            </p:blipFill>
          </mc:Choice>
          <mc:Fallback>
            <p:blipFill>
              <a:blip r:embed="rId3"/>
              <a:srcRect l="-6667" r="-6667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133</TotalTime>
  <Words>1220</Words>
  <Application>Microsoft Macintosh PowerPoint</Application>
  <PresentationFormat>On-screen Show (4:3)</PresentationFormat>
  <Paragraphs>166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Re-reanalysis of encode models</vt:lpstr>
      <vt:lpstr>Old HM model</vt:lpstr>
      <vt:lpstr>Old TF model</vt:lpstr>
      <vt:lpstr>Old vs. New analysis for the encode</vt:lpstr>
      <vt:lpstr>K562 – histone modifications (19) </vt:lpstr>
      <vt:lpstr>K562 –TF binding profiles (69)</vt:lpstr>
      <vt:lpstr>K562 expression</vt:lpstr>
      <vt:lpstr>All TSSs vs. protein-coding TSSs</vt:lpstr>
      <vt:lpstr>CAGE &gt; RNAseq</vt:lpstr>
      <vt:lpstr>One technical issue</vt:lpstr>
      <vt:lpstr>Summary</vt:lpstr>
      <vt:lpstr>Highly “redundant”</vt:lpstr>
    </vt:vector>
  </TitlesOfParts>
  <Company>Yale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Chao Cheng</dc:creator>
  <cp:lastModifiedBy>Chao Cheng</cp:lastModifiedBy>
  <cp:revision>4</cp:revision>
  <dcterms:created xsi:type="dcterms:W3CDTF">2011-07-27T13:27:59Z</dcterms:created>
  <dcterms:modified xsi:type="dcterms:W3CDTF">2011-07-27T14:52:11Z</dcterms:modified>
</cp:coreProperties>
</file>