
<file path=[Content_Types].xml><?xml version="1.0" encoding="utf-8"?>
<Types xmlns="http://schemas.openxmlformats.org/package/2006/content-types">
  <Override PartName="/ppt/slideLayouts/slideLayout8.xml" ContentType="application/vnd.openxmlformats-officedocument.presentationml.slideLayout+xml"/>
  <Override PartName="/ppt/charts/chart6.xml" ContentType="application/vnd.openxmlformats-officedocument.drawingml.chart+xml"/>
  <Override PartName="/ppt/theme/theme2.xml" ContentType="application/vnd.openxmlformats-officedocument.theme+xml"/>
  <Override PartName="/ppt/charts/chart13.xml" ContentType="application/vnd.openxmlformats-officedocument.drawingml.chart+xml"/>
  <Override PartName="/ppt/slides/slide2.xml" ContentType="application/vnd.openxmlformats-officedocument.presentationml.slide+xml"/>
  <Override PartName="/docProps/app.xml" ContentType="application/vnd.openxmlformats-officedocument.extended-properties+xml"/>
  <Override PartName="/ppt/charts/chart16.xml" ContentType="application/vnd.openxmlformats-officedocument.drawingml.chart+xml"/>
  <Override PartName="/ppt/charts/chart12.xml" ContentType="application/vnd.openxmlformats-officedocument.drawingml.chart+xml"/>
  <Override PartName="/ppt/charts/chart7.xml" ContentType="application/vnd.openxmlformats-officedocument.drawingml.chart+xml"/>
  <Override PartName="/ppt/theme/theme3.xml" ContentType="application/vnd.openxmlformats-officedocument.theme+xml"/>
  <Override PartName="/ppt/charts/chart1.xml" ContentType="application/vnd.openxmlformats-officedocument.drawingml.char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charts/chart3.xml" ContentType="application/vnd.openxmlformats-officedocument.drawingml.chart+xml"/>
  <Override PartName="/ppt/charts/chart2.xml" ContentType="application/vnd.openxmlformats-officedocument.drawingml.char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charts/chart10.xml" ContentType="application/vnd.openxmlformats-officedocument.drawingml.chart+xml"/>
  <Override PartName="/ppt/handoutMasters/handoutMaster1.xml" ContentType="application/vnd.openxmlformats-officedocument.presentationml.handoutMaster+xml"/>
  <Override PartName="/ppt/charts/chart9.xml" ContentType="application/vnd.openxmlformats-officedocument.drawingml.chart+xml"/>
  <Override PartName="/ppt/slideLayouts/slideLayout4.xml" ContentType="application/vnd.openxmlformats-officedocument.presentationml.slideLayout+xml"/>
  <Override PartName="/ppt/charts/chart11.xml" ContentType="application/vnd.openxmlformats-officedocument.drawingml.char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charts/chart15.xml" ContentType="application/vnd.openxmlformats-officedocument.drawingml.char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Override PartName="/ppt/charts/chart4.xml" ContentType="application/vnd.openxmlformats-officedocument.drawingml.char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charts/chart5.xml" ContentType="application/vnd.openxmlformats-officedocument.drawingml.chart+xml"/>
  <Override PartName="/docProps/core.xml" ContentType="application/vnd.openxmlformats-package.core-properties+xml"/>
  <Override PartName="/ppt/charts/chart17.xml" ContentType="application/vnd.openxmlformats-officedocument.drawingml.chart+xml"/>
  <Override PartName="/ppt/slides/slide8.xml" ContentType="application/vnd.openxmlformats-officedocument.presentationml.slide+xml"/>
  <Override PartName="/ppt/charts/chart8.xml" ContentType="application/vnd.openxmlformats-officedocument.drawingml.chart+xml"/>
  <Default Extension="bin" ContentType="application/vnd.openxmlformats-officedocument.presentationml.printerSettings"/>
  <Override PartName="/ppt/charts/chart14.xml" ContentType="application/vnd.openxmlformats-officedocument.drawingml.chart+xml"/>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1"/>
  </p:notesMasterIdLst>
  <p:handoutMasterIdLst>
    <p:handoutMasterId r:id="rId12"/>
  </p:handoutMasterIdLst>
  <p:sldIdLst>
    <p:sldId id="256" r:id="rId2"/>
    <p:sldId id="263" r:id="rId3"/>
    <p:sldId id="262" r:id="rId4"/>
    <p:sldId id="259" r:id="rId5"/>
    <p:sldId id="258" r:id="rId6"/>
    <p:sldId id="260" r:id="rId7"/>
    <p:sldId id="264" r:id="rId8"/>
    <p:sldId id="265"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33" d="100"/>
          <a:sy n="133" d="100"/>
        </p:scale>
        <p:origin x="-1640"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esProps" Target="presProp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printerSettings" Target="printerSettings/printerSettings1.bin"/><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viewProps" Target="viewProps.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chaocheng:Study:Collab:Encode:network:data:K562_sim_hier_TF_net_featu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K562_sim_hier_TF_net_feature!$B$7:$B$9</c:f>
                <c:numCache>
                  <c:formatCode>General</c:formatCode>
                  <c:ptCount val="3"/>
                  <c:pt idx="0">
                    <c:v>0.580921526195656</c:v>
                  </c:pt>
                  <c:pt idx="1">
                    <c:v>0.389774575399944</c:v>
                  </c:pt>
                  <c:pt idx="2">
                    <c:v>1.57259109410968</c:v>
                  </c:pt>
                </c:numCache>
              </c:numRef>
            </c:plus>
            <c:minus>
              <c:numLit>
                <c:formatCode>General</c:formatCode>
                <c:ptCount val="1"/>
                <c:pt idx="0">
                  <c:v>1.0</c:v>
                </c:pt>
              </c:numLit>
            </c:minus>
          </c:errBars>
          <c:cat>
            <c:strRef>
              <c:f>All_sim_hier_TF_net_feature!$A$2:$A$4</c:f>
              <c:strCache>
                <c:ptCount val="3"/>
                <c:pt idx="0">
                  <c:v>Top</c:v>
                </c:pt>
                <c:pt idx="1">
                  <c:v>Middle</c:v>
                </c:pt>
                <c:pt idx="2">
                  <c:v>Bottom</c:v>
                </c:pt>
              </c:strCache>
            </c:strRef>
          </c:cat>
          <c:val>
            <c:numRef>
              <c:f>All_sim_hier_TF_net_feature!$B$2:$B$4</c:f>
              <c:numCache>
                <c:formatCode>General</c:formatCode>
                <c:ptCount val="3"/>
                <c:pt idx="0">
                  <c:v>0.82152923475</c:v>
                </c:pt>
                <c:pt idx="1">
                  <c:v>0.768179216944444</c:v>
                </c:pt>
                <c:pt idx="2">
                  <c:v>1.1766455623125</c:v>
                </c:pt>
              </c:numCache>
            </c:numRef>
          </c:val>
        </c:ser>
        <c:axId val="508606600"/>
        <c:axId val="508021736"/>
      </c:barChart>
      <c:catAx>
        <c:axId val="508606600"/>
        <c:scaling>
          <c:orientation val="minMax"/>
        </c:scaling>
        <c:axPos val="b"/>
        <c:tickLblPos val="nextTo"/>
        <c:crossAx val="508021736"/>
        <c:crosses val="autoZero"/>
        <c:auto val="1"/>
        <c:lblAlgn val="ctr"/>
        <c:lblOffset val="100"/>
      </c:catAx>
      <c:valAx>
        <c:axId val="508021736"/>
        <c:scaling>
          <c:orientation val="minMax"/>
        </c:scaling>
        <c:axPos val="l"/>
        <c:majorGridlines>
          <c:spPr>
            <a:ln>
              <a:noFill/>
            </a:ln>
          </c:spPr>
        </c:majorGridlines>
        <c:title>
          <c:tx>
            <c:rich>
              <a:bodyPr/>
              <a:lstStyle/>
              <a:p>
                <a:pPr>
                  <a:defRPr/>
                </a:pPr>
                <a:r>
                  <a:rPr lang="en-US"/>
                  <a:t>Tissue Specificity</a:t>
                </a:r>
              </a:p>
            </c:rich>
          </c:tx>
          <c:layout/>
        </c:title>
        <c:numFmt formatCode="General" sourceLinked="1"/>
        <c:tickLblPos val="nextTo"/>
        <c:crossAx val="508606600"/>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K562_sim_hier_TF_net_feature!$F$7:$F$9</c:f>
                <c:numCache>
                  <c:formatCode>General</c:formatCode>
                  <c:ptCount val="3"/>
                  <c:pt idx="0">
                    <c:v>10.6885444865534</c:v>
                  </c:pt>
                  <c:pt idx="1">
                    <c:v>12.5265377576632</c:v>
                  </c:pt>
                  <c:pt idx="2">
                    <c:v>12.2060854146354</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K562_sim_hier_TF_net_feature!$F$2:$F$4</c:f>
              <c:numCache>
                <c:formatCode>General</c:formatCode>
                <c:ptCount val="3"/>
                <c:pt idx="0">
                  <c:v>30.009040731875</c:v>
                </c:pt>
                <c:pt idx="1">
                  <c:v>29.1474362865217</c:v>
                </c:pt>
                <c:pt idx="2">
                  <c:v>31.1973886278571</c:v>
                </c:pt>
              </c:numCache>
            </c:numRef>
          </c:val>
        </c:ser>
        <c:axId val="513703464"/>
        <c:axId val="506547288"/>
      </c:barChart>
      <c:catAx>
        <c:axId val="513703464"/>
        <c:scaling>
          <c:orientation val="minMax"/>
        </c:scaling>
        <c:axPos val="b"/>
        <c:tickLblPos val="nextTo"/>
        <c:crossAx val="506547288"/>
        <c:crosses val="autoZero"/>
        <c:auto val="1"/>
        <c:lblAlgn val="ctr"/>
        <c:lblOffset val="100"/>
      </c:catAx>
      <c:valAx>
        <c:axId val="506547288"/>
        <c:scaling>
          <c:orientation val="minMax"/>
        </c:scaling>
        <c:axPos val="l"/>
        <c:title>
          <c:tx>
            <c:rich>
              <a:bodyPr/>
              <a:lstStyle/>
              <a:p>
                <a:pPr>
                  <a:defRPr/>
                </a:pPr>
                <a:r>
                  <a:rPr lang="en-US"/>
                  <a:t>Avg target degree in PPI</a:t>
                </a:r>
              </a:p>
            </c:rich>
          </c:tx>
          <c:layout/>
        </c:title>
        <c:numFmt formatCode="General" sourceLinked="1"/>
        <c:tickLblPos val="nextTo"/>
        <c:crossAx val="513703464"/>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K562_sim_hier_TF_net_feature!$G$7:$G$9</c:f>
                <c:numCache>
                  <c:formatCode>General</c:formatCode>
                  <c:ptCount val="3"/>
                  <c:pt idx="0">
                    <c:v>0.07200071</c:v>
                  </c:pt>
                  <c:pt idx="1">
                    <c:v>0.05100041</c:v>
                  </c:pt>
                  <c:pt idx="2">
                    <c:v>0.05215103</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K562_sim_hier_TF_net_feature!$G$2:$G$4</c:f>
              <c:numCache>
                <c:formatCode>General</c:formatCode>
                <c:ptCount val="3"/>
                <c:pt idx="0">
                  <c:v>0.4802568</c:v>
                </c:pt>
                <c:pt idx="1">
                  <c:v>0.4792845</c:v>
                </c:pt>
                <c:pt idx="2">
                  <c:v>0.4717047</c:v>
                </c:pt>
              </c:numCache>
            </c:numRef>
          </c:val>
        </c:ser>
        <c:axId val="506589624"/>
        <c:axId val="513550056"/>
      </c:barChart>
      <c:catAx>
        <c:axId val="506589624"/>
        <c:scaling>
          <c:orientation val="minMax"/>
        </c:scaling>
        <c:axPos val="b"/>
        <c:tickLblPos val="nextTo"/>
        <c:crossAx val="513550056"/>
        <c:crosses val="autoZero"/>
        <c:auto val="1"/>
        <c:lblAlgn val="ctr"/>
        <c:lblOffset val="100"/>
      </c:catAx>
      <c:valAx>
        <c:axId val="513550056"/>
        <c:scaling>
          <c:orientation val="minMax"/>
        </c:scaling>
        <c:axPos val="l"/>
        <c:title>
          <c:tx>
            <c:rich>
              <a:bodyPr/>
              <a:lstStyle/>
              <a:p>
                <a:pPr>
                  <a:defRPr/>
                </a:pPr>
                <a:r>
                  <a:rPr lang="en-US"/>
                  <a:t>Corr. with Expr.</a:t>
                </a:r>
              </a:p>
            </c:rich>
          </c:tx>
          <c:layout/>
        </c:title>
        <c:numFmt formatCode="General" sourceLinked="1"/>
        <c:tickLblPos val="nextTo"/>
        <c:crossAx val="506589624"/>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K562_sim_hier_TF_net_feature!$B$7:$B$9</c:f>
                <c:numCache>
                  <c:formatCode>General</c:formatCode>
                  <c:ptCount val="3"/>
                  <c:pt idx="0">
                    <c:v>0.580921526195656</c:v>
                  </c:pt>
                  <c:pt idx="1">
                    <c:v>0.389774575399944</c:v>
                  </c:pt>
                  <c:pt idx="2">
                    <c:v>1.57259109410968</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K562_sim_hier_TF_net_feature!$B$2:$B$4</c:f>
              <c:numCache>
                <c:formatCode>General</c:formatCode>
                <c:ptCount val="3"/>
                <c:pt idx="0">
                  <c:v>0.637042308615385</c:v>
                </c:pt>
                <c:pt idx="1">
                  <c:v>0.371746717666667</c:v>
                </c:pt>
                <c:pt idx="2">
                  <c:v>1.47253314654545</c:v>
                </c:pt>
              </c:numCache>
            </c:numRef>
          </c:val>
        </c:ser>
        <c:axId val="507926248"/>
        <c:axId val="507976152"/>
      </c:barChart>
      <c:catAx>
        <c:axId val="507926248"/>
        <c:scaling>
          <c:orientation val="minMax"/>
        </c:scaling>
        <c:axPos val="b"/>
        <c:tickLblPos val="nextTo"/>
        <c:crossAx val="507976152"/>
        <c:crosses val="autoZero"/>
        <c:auto val="1"/>
        <c:lblAlgn val="ctr"/>
        <c:lblOffset val="100"/>
      </c:catAx>
      <c:valAx>
        <c:axId val="507976152"/>
        <c:scaling>
          <c:orientation val="minMax"/>
        </c:scaling>
        <c:axPos val="l"/>
        <c:majorGridlines>
          <c:spPr>
            <a:ln>
              <a:noFill/>
            </a:ln>
          </c:spPr>
        </c:majorGridlines>
        <c:title>
          <c:tx>
            <c:rich>
              <a:bodyPr/>
              <a:lstStyle/>
              <a:p>
                <a:pPr>
                  <a:defRPr/>
                </a:pPr>
                <a:r>
                  <a:rPr lang="en-US"/>
                  <a:t>Tissue Specificity</a:t>
                </a:r>
              </a:p>
            </c:rich>
          </c:tx>
          <c:layout/>
        </c:title>
        <c:numFmt formatCode="General" sourceLinked="1"/>
        <c:tickLblPos val="nextTo"/>
        <c:crossAx val="507926248"/>
        <c:crosses val="autoZero"/>
        <c:crossBetween val="between"/>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K562_sim_hier_TF_net_feature!$C$7:$C$9</c:f>
                <c:numCache>
                  <c:formatCode>General</c:formatCode>
                  <c:ptCount val="3"/>
                  <c:pt idx="0">
                    <c:v>39.1354485515796</c:v>
                  </c:pt>
                  <c:pt idx="1">
                    <c:v>59.7933199171895</c:v>
                  </c:pt>
                  <c:pt idx="2">
                    <c:v>56.5524651865975</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K562_sim_hier_TF_net_feature!$C$2:$C$4</c:f>
              <c:numCache>
                <c:formatCode>General</c:formatCode>
                <c:ptCount val="3"/>
                <c:pt idx="0">
                  <c:v>30.625</c:v>
                </c:pt>
                <c:pt idx="1">
                  <c:v>44.1739130434783</c:v>
                </c:pt>
                <c:pt idx="2">
                  <c:v>38.2142857142857</c:v>
                </c:pt>
              </c:numCache>
            </c:numRef>
          </c:val>
        </c:ser>
        <c:axId val="507982488"/>
        <c:axId val="513346008"/>
      </c:barChart>
      <c:catAx>
        <c:axId val="507982488"/>
        <c:scaling>
          <c:orientation val="minMax"/>
        </c:scaling>
        <c:axPos val="b"/>
        <c:tickLblPos val="nextTo"/>
        <c:crossAx val="513346008"/>
        <c:crosses val="autoZero"/>
        <c:auto val="1"/>
        <c:lblAlgn val="ctr"/>
        <c:lblOffset val="100"/>
      </c:catAx>
      <c:valAx>
        <c:axId val="513346008"/>
        <c:scaling>
          <c:orientation val="minMax"/>
        </c:scaling>
        <c:axPos val="l"/>
        <c:title>
          <c:tx>
            <c:rich>
              <a:bodyPr/>
              <a:lstStyle/>
              <a:p>
                <a:pPr>
                  <a:defRPr/>
                </a:pPr>
                <a:r>
                  <a:rPr lang="en-US"/>
                  <a:t>Degree in PPI</a:t>
                </a:r>
              </a:p>
            </c:rich>
          </c:tx>
          <c:layout/>
        </c:title>
        <c:numFmt formatCode="General" sourceLinked="1"/>
        <c:tickLblPos val="nextTo"/>
        <c:crossAx val="507982488"/>
        <c:crosses val="autoZero"/>
        <c:crossBetween val="between"/>
      </c:valAx>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K562_sim_hier_TF_net_feature!$D$7:$D$9</c:f>
                <c:numCache>
                  <c:formatCode>General</c:formatCode>
                  <c:ptCount val="3"/>
                  <c:pt idx="0">
                    <c:v>20.0872057124263</c:v>
                  </c:pt>
                  <c:pt idx="1">
                    <c:v>18.0677250296498</c:v>
                  </c:pt>
                  <c:pt idx="2">
                    <c:v>12.2249969100425</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K562_sim_hier_TF_net_feature!$D$2:$D$4</c:f>
              <c:numCache>
                <c:formatCode>General</c:formatCode>
                <c:ptCount val="3"/>
                <c:pt idx="0">
                  <c:v>14.8125</c:v>
                </c:pt>
                <c:pt idx="1">
                  <c:v>17.5217391304348</c:v>
                </c:pt>
                <c:pt idx="2">
                  <c:v>11.2857142857143</c:v>
                </c:pt>
              </c:numCache>
            </c:numRef>
          </c:val>
        </c:ser>
        <c:axId val="507548072"/>
        <c:axId val="512994136"/>
      </c:barChart>
      <c:catAx>
        <c:axId val="507548072"/>
        <c:scaling>
          <c:orientation val="minMax"/>
        </c:scaling>
        <c:axPos val="b"/>
        <c:tickLblPos val="nextTo"/>
        <c:crossAx val="512994136"/>
        <c:crosses val="autoZero"/>
        <c:auto val="1"/>
        <c:lblAlgn val="ctr"/>
        <c:lblOffset val="100"/>
      </c:catAx>
      <c:valAx>
        <c:axId val="512994136"/>
        <c:scaling>
          <c:orientation val="minMax"/>
        </c:scaling>
        <c:axPos val="l"/>
        <c:title>
          <c:tx>
            <c:rich>
              <a:bodyPr/>
              <a:lstStyle/>
              <a:p>
                <a:pPr>
                  <a:defRPr/>
                </a:pPr>
                <a:r>
                  <a:rPr lang="en-US"/>
                  <a:t>Degree in TF-TF network</a:t>
                </a:r>
              </a:p>
            </c:rich>
          </c:tx>
          <c:layout/>
        </c:title>
        <c:numFmt formatCode="General" sourceLinked="1"/>
        <c:tickLblPos val="nextTo"/>
        <c:crossAx val="507548072"/>
        <c:crosses val="autoZero"/>
        <c:crossBetween val="between"/>
      </c:valAx>
      <c:spPr>
        <a:noFill/>
        <a:ln w="25400">
          <a:noFill/>
        </a:ln>
      </c:spPr>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K562_sim_hier_TF_net_feature!$E$7:$E$9</c:f>
                <c:numCache>
                  <c:formatCode>General</c:formatCode>
                  <c:ptCount val="3"/>
                  <c:pt idx="0">
                    <c:v>14.5137865493468</c:v>
                  </c:pt>
                  <c:pt idx="1">
                    <c:v>21.334156769352</c:v>
                  </c:pt>
                  <c:pt idx="2">
                    <c:v>4.84257673667124</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K562_sim_hier_TF_net_feature!$E$2:$E$4</c:f>
              <c:numCache>
                <c:formatCode>General</c:formatCode>
                <c:ptCount val="3"/>
                <c:pt idx="0">
                  <c:v>19.125</c:v>
                </c:pt>
                <c:pt idx="1">
                  <c:v>15.3478260869565</c:v>
                </c:pt>
                <c:pt idx="2">
                  <c:v>4.71428571428571</c:v>
                </c:pt>
              </c:numCache>
            </c:numRef>
          </c:val>
        </c:ser>
        <c:axId val="509266776"/>
        <c:axId val="507119960"/>
      </c:barChart>
      <c:catAx>
        <c:axId val="509266776"/>
        <c:scaling>
          <c:orientation val="minMax"/>
        </c:scaling>
        <c:axPos val="b"/>
        <c:tickLblPos val="nextTo"/>
        <c:crossAx val="507119960"/>
        <c:crosses val="autoZero"/>
        <c:auto val="1"/>
        <c:lblAlgn val="ctr"/>
        <c:lblOffset val="100"/>
      </c:catAx>
      <c:valAx>
        <c:axId val="507119960"/>
        <c:scaling>
          <c:orientation val="minMax"/>
        </c:scaling>
        <c:axPos val="l"/>
        <c:title>
          <c:tx>
            <c:rich>
              <a:bodyPr/>
              <a:lstStyle/>
              <a:p>
                <a:pPr>
                  <a:defRPr/>
                </a:pPr>
                <a:r>
                  <a:rPr lang="en-US"/>
                  <a:t>#Regulatory miRNAs</a:t>
                </a:r>
              </a:p>
            </c:rich>
          </c:tx>
          <c:layout/>
        </c:title>
        <c:numFmt formatCode="General" sourceLinked="1"/>
        <c:tickLblPos val="nextTo"/>
        <c:crossAx val="509266776"/>
        <c:crosses val="autoZero"/>
        <c:crossBetween val="between"/>
      </c:valAx>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K562_sim_hier_TF_net_feature!$F$7:$F$9</c:f>
                <c:numCache>
                  <c:formatCode>General</c:formatCode>
                  <c:ptCount val="3"/>
                  <c:pt idx="0">
                    <c:v>10.6885444865534</c:v>
                  </c:pt>
                  <c:pt idx="1">
                    <c:v>12.5265377576632</c:v>
                  </c:pt>
                  <c:pt idx="2">
                    <c:v>12.2060854146354</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K562_sim_hier_TF_net_feature!$F$2:$F$4</c:f>
              <c:numCache>
                <c:formatCode>General</c:formatCode>
                <c:ptCount val="3"/>
                <c:pt idx="0">
                  <c:v>30.009040731875</c:v>
                </c:pt>
                <c:pt idx="1">
                  <c:v>29.1474362865217</c:v>
                </c:pt>
                <c:pt idx="2">
                  <c:v>31.1973886278571</c:v>
                </c:pt>
              </c:numCache>
            </c:numRef>
          </c:val>
        </c:ser>
        <c:axId val="664097608"/>
        <c:axId val="512777032"/>
      </c:barChart>
      <c:catAx>
        <c:axId val="664097608"/>
        <c:scaling>
          <c:orientation val="minMax"/>
        </c:scaling>
        <c:axPos val="b"/>
        <c:tickLblPos val="nextTo"/>
        <c:crossAx val="512777032"/>
        <c:crosses val="autoZero"/>
        <c:auto val="1"/>
        <c:lblAlgn val="ctr"/>
        <c:lblOffset val="100"/>
      </c:catAx>
      <c:valAx>
        <c:axId val="512777032"/>
        <c:scaling>
          <c:orientation val="minMax"/>
        </c:scaling>
        <c:axPos val="l"/>
        <c:title>
          <c:tx>
            <c:rich>
              <a:bodyPr/>
              <a:lstStyle/>
              <a:p>
                <a:pPr>
                  <a:defRPr/>
                </a:pPr>
                <a:r>
                  <a:rPr lang="en-US"/>
                  <a:t>Avg target degree in PPI</a:t>
                </a:r>
              </a:p>
            </c:rich>
          </c:tx>
          <c:layout/>
        </c:title>
        <c:numFmt formatCode="General" sourceLinked="1"/>
        <c:tickLblPos val="nextTo"/>
        <c:crossAx val="664097608"/>
        <c:crosses val="autoZero"/>
        <c:crossBetween val="between"/>
      </c:valAx>
    </c:plotArea>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K562_sim_hier_TF_net_feature!$G$7:$G$9</c:f>
                <c:numCache>
                  <c:formatCode>General</c:formatCode>
                  <c:ptCount val="3"/>
                  <c:pt idx="0">
                    <c:v>0.07200071</c:v>
                  </c:pt>
                  <c:pt idx="1">
                    <c:v>0.05100041</c:v>
                  </c:pt>
                  <c:pt idx="2">
                    <c:v>0.05215103</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K562_sim_hier_TF_net_feature!$G$2:$G$4</c:f>
              <c:numCache>
                <c:formatCode>General</c:formatCode>
                <c:ptCount val="3"/>
                <c:pt idx="0">
                  <c:v>0.4802568</c:v>
                </c:pt>
                <c:pt idx="1">
                  <c:v>0.4792845</c:v>
                </c:pt>
                <c:pt idx="2">
                  <c:v>0.4717047</c:v>
                </c:pt>
              </c:numCache>
            </c:numRef>
          </c:val>
        </c:ser>
        <c:axId val="507067464"/>
        <c:axId val="507065640"/>
      </c:barChart>
      <c:catAx>
        <c:axId val="507067464"/>
        <c:scaling>
          <c:orientation val="minMax"/>
        </c:scaling>
        <c:axPos val="b"/>
        <c:tickLblPos val="nextTo"/>
        <c:crossAx val="507065640"/>
        <c:crosses val="autoZero"/>
        <c:auto val="1"/>
        <c:lblAlgn val="ctr"/>
        <c:lblOffset val="100"/>
      </c:catAx>
      <c:valAx>
        <c:axId val="507065640"/>
        <c:scaling>
          <c:orientation val="minMax"/>
        </c:scaling>
        <c:axPos val="l"/>
        <c:title>
          <c:tx>
            <c:rich>
              <a:bodyPr/>
              <a:lstStyle/>
              <a:p>
                <a:pPr>
                  <a:defRPr/>
                </a:pPr>
                <a:r>
                  <a:rPr lang="en-US"/>
                  <a:t>Corr. with Expr.</a:t>
                </a:r>
              </a:p>
            </c:rich>
          </c:tx>
          <c:layout/>
        </c:title>
        <c:numFmt formatCode="General" sourceLinked="1"/>
        <c:tickLblPos val="nextTo"/>
        <c:crossAx val="50706746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K562_sim_hier_TF_net_feature!$C$7:$C$9</c:f>
                <c:numCache>
                  <c:formatCode>General</c:formatCode>
                  <c:ptCount val="3"/>
                  <c:pt idx="0">
                    <c:v>39.1354485515796</c:v>
                  </c:pt>
                  <c:pt idx="1">
                    <c:v>59.7933199171895</c:v>
                  </c:pt>
                  <c:pt idx="2">
                    <c:v>56.5524651865975</c:v>
                  </c:pt>
                </c:numCache>
              </c:numRef>
            </c:plus>
            <c:minus>
              <c:numLit>
                <c:formatCode>General</c:formatCode>
                <c:ptCount val="1"/>
                <c:pt idx="0">
                  <c:v>1.0</c:v>
                </c:pt>
              </c:numLit>
            </c:minus>
          </c:errBars>
          <c:cat>
            <c:strRef>
              <c:f>All_sim_hier_TF_net_feature!$A$2:$A$4</c:f>
              <c:strCache>
                <c:ptCount val="3"/>
                <c:pt idx="0">
                  <c:v>Top</c:v>
                </c:pt>
                <c:pt idx="1">
                  <c:v>Middle</c:v>
                </c:pt>
                <c:pt idx="2">
                  <c:v>Bottom</c:v>
                </c:pt>
              </c:strCache>
            </c:strRef>
          </c:cat>
          <c:val>
            <c:numRef>
              <c:f>All_sim_hier_TF_net_feature!$C$2:$C$4</c:f>
              <c:numCache>
                <c:formatCode>General</c:formatCode>
                <c:ptCount val="3"/>
                <c:pt idx="0">
                  <c:v>31.6666666666667</c:v>
                </c:pt>
                <c:pt idx="1">
                  <c:v>42.1864406779661</c:v>
                </c:pt>
                <c:pt idx="2">
                  <c:v>13.8421052631579</c:v>
                </c:pt>
              </c:numCache>
            </c:numRef>
          </c:val>
        </c:ser>
        <c:axId val="512874568"/>
        <c:axId val="509041032"/>
      </c:barChart>
      <c:catAx>
        <c:axId val="512874568"/>
        <c:scaling>
          <c:orientation val="minMax"/>
        </c:scaling>
        <c:axPos val="b"/>
        <c:tickLblPos val="nextTo"/>
        <c:crossAx val="509041032"/>
        <c:crosses val="autoZero"/>
        <c:auto val="1"/>
        <c:lblAlgn val="ctr"/>
        <c:lblOffset val="100"/>
      </c:catAx>
      <c:valAx>
        <c:axId val="509041032"/>
        <c:scaling>
          <c:orientation val="minMax"/>
        </c:scaling>
        <c:axPos val="l"/>
        <c:title>
          <c:tx>
            <c:rich>
              <a:bodyPr/>
              <a:lstStyle/>
              <a:p>
                <a:pPr>
                  <a:defRPr/>
                </a:pPr>
                <a:r>
                  <a:rPr lang="en-US"/>
                  <a:t>Degree in PPI</a:t>
                </a:r>
              </a:p>
            </c:rich>
          </c:tx>
          <c:layout/>
        </c:title>
        <c:numFmt formatCode="General" sourceLinked="1"/>
        <c:tickLblPos val="nextTo"/>
        <c:crossAx val="512874568"/>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K562_sim_hier_TF_net_feature!$D$7:$D$9</c:f>
                <c:numCache>
                  <c:formatCode>General</c:formatCode>
                  <c:ptCount val="3"/>
                  <c:pt idx="0">
                    <c:v>20.0872057124263</c:v>
                  </c:pt>
                  <c:pt idx="1">
                    <c:v>18.0677250296498</c:v>
                  </c:pt>
                  <c:pt idx="2">
                    <c:v>12.2249969100425</c:v>
                  </c:pt>
                </c:numCache>
              </c:numRef>
            </c:plus>
            <c:minus>
              <c:numLit>
                <c:formatCode>General</c:formatCode>
                <c:ptCount val="1"/>
                <c:pt idx="0">
                  <c:v>1.0</c:v>
                </c:pt>
              </c:numLit>
            </c:minus>
          </c:errBars>
          <c:cat>
            <c:strRef>
              <c:f>All_sim_hier_TF_net_feature!$A$2:$A$4</c:f>
              <c:strCache>
                <c:ptCount val="3"/>
                <c:pt idx="0">
                  <c:v>Top</c:v>
                </c:pt>
                <c:pt idx="1">
                  <c:v>Middle</c:v>
                </c:pt>
                <c:pt idx="2">
                  <c:v>Bottom</c:v>
                </c:pt>
              </c:strCache>
            </c:strRef>
          </c:cat>
          <c:val>
            <c:numRef>
              <c:f>All_sim_hier_TF_net_feature!$D$2:$D$4</c:f>
              <c:numCache>
                <c:formatCode>General</c:formatCode>
                <c:ptCount val="3"/>
                <c:pt idx="0">
                  <c:v>12.4074074074074</c:v>
                </c:pt>
                <c:pt idx="1">
                  <c:v>17.6610169491525</c:v>
                </c:pt>
                <c:pt idx="2">
                  <c:v>5.63157894736842</c:v>
                </c:pt>
              </c:numCache>
            </c:numRef>
          </c:val>
        </c:ser>
        <c:axId val="512771496"/>
        <c:axId val="514599624"/>
      </c:barChart>
      <c:catAx>
        <c:axId val="512771496"/>
        <c:scaling>
          <c:orientation val="minMax"/>
        </c:scaling>
        <c:axPos val="b"/>
        <c:tickLblPos val="nextTo"/>
        <c:crossAx val="514599624"/>
        <c:crosses val="autoZero"/>
        <c:auto val="1"/>
        <c:lblAlgn val="ctr"/>
        <c:lblOffset val="100"/>
      </c:catAx>
      <c:valAx>
        <c:axId val="514599624"/>
        <c:scaling>
          <c:orientation val="minMax"/>
        </c:scaling>
        <c:axPos val="l"/>
        <c:title>
          <c:tx>
            <c:rich>
              <a:bodyPr/>
              <a:lstStyle/>
              <a:p>
                <a:pPr>
                  <a:defRPr/>
                </a:pPr>
                <a:r>
                  <a:rPr lang="en-US"/>
                  <a:t>Degree in TF-TF network</a:t>
                </a:r>
              </a:p>
            </c:rich>
          </c:tx>
          <c:layout/>
        </c:title>
        <c:numFmt formatCode="General" sourceLinked="1"/>
        <c:tickLblPos val="nextTo"/>
        <c:crossAx val="512771496"/>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K562_sim_hier_TF_net_feature!$E$7:$E$9</c:f>
                <c:numCache>
                  <c:formatCode>General</c:formatCode>
                  <c:ptCount val="3"/>
                  <c:pt idx="0">
                    <c:v>14.5137865493468</c:v>
                  </c:pt>
                  <c:pt idx="1">
                    <c:v>21.334156769352</c:v>
                  </c:pt>
                  <c:pt idx="2">
                    <c:v>4.84257673667124</c:v>
                  </c:pt>
                </c:numCache>
              </c:numRef>
            </c:plus>
            <c:minus>
              <c:numLit>
                <c:formatCode>General</c:formatCode>
                <c:ptCount val="1"/>
                <c:pt idx="0">
                  <c:v>1.0</c:v>
                </c:pt>
              </c:numLit>
            </c:minus>
          </c:errBars>
          <c:cat>
            <c:strRef>
              <c:f>All_sim_hier_TF_net_feature!$A$2:$A$4</c:f>
              <c:strCache>
                <c:ptCount val="3"/>
                <c:pt idx="0">
                  <c:v>Top</c:v>
                </c:pt>
                <c:pt idx="1">
                  <c:v>Middle</c:v>
                </c:pt>
                <c:pt idx="2">
                  <c:v>Bottom</c:v>
                </c:pt>
              </c:strCache>
            </c:strRef>
          </c:cat>
          <c:val>
            <c:numRef>
              <c:f>All_sim_hier_TF_net_feature!$E$2:$E$4</c:f>
              <c:numCache>
                <c:formatCode>General</c:formatCode>
                <c:ptCount val="3"/>
                <c:pt idx="0">
                  <c:v>23.9259259259259</c:v>
                </c:pt>
                <c:pt idx="1">
                  <c:v>14.2881355932203</c:v>
                </c:pt>
                <c:pt idx="2">
                  <c:v>10.1052631578947</c:v>
                </c:pt>
              </c:numCache>
            </c:numRef>
          </c:val>
        </c:ser>
        <c:axId val="507457896"/>
        <c:axId val="506636664"/>
      </c:barChart>
      <c:catAx>
        <c:axId val="507457896"/>
        <c:scaling>
          <c:orientation val="minMax"/>
        </c:scaling>
        <c:axPos val="b"/>
        <c:tickLblPos val="nextTo"/>
        <c:crossAx val="506636664"/>
        <c:crosses val="autoZero"/>
        <c:auto val="1"/>
        <c:lblAlgn val="ctr"/>
        <c:lblOffset val="100"/>
      </c:catAx>
      <c:valAx>
        <c:axId val="506636664"/>
        <c:scaling>
          <c:orientation val="minMax"/>
        </c:scaling>
        <c:axPos val="l"/>
        <c:title>
          <c:tx>
            <c:rich>
              <a:bodyPr/>
              <a:lstStyle/>
              <a:p>
                <a:pPr>
                  <a:defRPr/>
                </a:pPr>
                <a:r>
                  <a:rPr lang="en-US"/>
                  <a:t>#Regulatory miRNAs</a:t>
                </a:r>
              </a:p>
            </c:rich>
          </c:tx>
          <c:layout/>
        </c:title>
        <c:numFmt formatCode="General" sourceLinked="1"/>
        <c:tickLblPos val="nextTo"/>
        <c:crossAx val="507457896"/>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K562_sim_hier_TF_net_feature!$F$7:$F$9</c:f>
                <c:numCache>
                  <c:formatCode>General</c:formatCode>
                  <c:ptCount val="3"/>
                  <c:pt idx="0">
                    <c:v>10.6885444865534</c:v>
                  </c:pt>
                  <c:pt idx="1">
                    <c:v>12.5265377576632</c:v>
                  </c:pt>
                  <c:pt idx="2">
                    <c:v>12.2060854146354</c:v>
                  </c:pt>
                </c:numCache>
              </c:numRef>
            </c:plus>
            <c:minus>
              <c:numLit>
                <c:formatCode>General</c:formatCode>
                <c:ptCount val="1"/>
                <c:pt idx="0">
                  <c:v>1.0</c:v>
                </c:pt>
              </c:numLit>
            </c:minus>
          </c:errBars>
          <c:cat>
            <c:strRef>
              <c:f>All_sim_hier_TF_net_feature!$A$2:$A$4</c:f>
              <c:strCache>
                <c:ptCount val="3"/>
                <c:pt idx="0">
                  <c:v>Top</c:v>
                </c:pt>
                <c:pt idx="1">
                  <c:v>Middle</c:v>
                </c:pt>
                <c:pt idx="2">
                  <c:v>Bottom</c:v>
                </c:pt>
              </c:strCache>
            </c:strRef>
          </c:cat>
          <c:val>
            <c:numRef>
              <c:f>All_sim_hier_TF_net_feature!$F$2:$F$4</c:f>
              <c:numCache>
                <c:formatCode>General</c:formatCode>
                <c:ptCount val="3"/>
                <c:pt idx="0">
                  <c:v>27.3357082617037</c:v>
                </c:pt>
                <c:pt idx="1">
                  <c:v>29.1943146461017</c:v>
                </c:pt>
                <c:pt idx="2">
                  <c:v>26.8001419752632</c:v>
                </c:pt>
              </c:numCache>
            </c:numRef>
          </c:val>
        </c:ser>
        <c:axId val="513965240"/>
        <c:axId val="514680056"/>
      </c:barChart>
      <c:catAx>
        <c:axId val="513965240"/>
        <c:scaling>
          <c:orientation val="minMax"/>
        </c:scaling>
        <c:axPos val="b"/>
        <c:tickLblPos val="nextTo"/>
        <c:crossAx val="514680056"/>
        <c:crosses val="autoZero"/>
        <c:auto val="1"/>
        <c:lblAlgn val="ctr"/>
        <c:lblOffset val="100"/>
      </c:catAx>
      <c:valAx>
        <c:axId val="514680056"/>
        <c:scaling>
          <c:orientation val="minMax"/>
        </c:scaling>
        <c:axPos val="l"/>
        <c:title>
          <c:tx>
            <c:rich>
              <a:bodyPr/>
              <a:lstStyle/>
              <a:p>
                <a:pPr>
                  <a:defRPr/>
                </a:pPr>
                <a:r>
                  <a:rPr lang="en-US"/>
                  <a:t>Avg target degree in PPI</a:t>
                </a:r>
              </a:p>
            </c:rich>
          </c:tx>
          <c:layout/>
        </c:title>
        <c:numFmt formatCode="General" sourceLinked="1"/>
        <c:tickLblPos val="nextTo"/>
        <c:crossAx val="513965240"/>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K562_sim_hier_TF_net_feature!$B$7:$B$9</c:f>
                <c:numCache>
                  <c:formatCode>General</c:formatCode>
                  <c:ptCount val="3"/>
                  <c:pt idx="0">
                    <c:v>0.580921526195656</c:v>
                  </c:pt>
                  <c:pt idx="1">
                    <c:v>0.389774575399944</c:v>
                  </c:pt>
                  <c:pt idx="2">
                    <c:v>1.57259109410968</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K562_sim_hier_TF_net_feature!$B$2:$B$4</c:f>
              <c:numCache>
                <c:formatCode>General</c:formatCode>
                <c:ptCount val="3"/>
                <c:pt idx="0">
                  <c:v>0.637042308615385</c:v>
                </c:pt>
                <c:pt idx="1">
                  <c:v>0.371746717666667</c:v>
                </c:pt>
                <c:pt idx="2">
                  <c:v>1.47253314654545</c:v>
                </c:pt>
              </c:numCache>
            </c:numRef>
          </c:val>
        </c:ser>
        <c:axId val="513642984"/>
        <c:axId val="506530920"/>
      </c:barChart>
      <c:catAx>
        <c:axId val="513642984"/>
        <c:scaling>
          <c:orientation val="minMax"/>
        </c:scaling>
        <c:axPos val="b"/>
        <c:tickLblPos val="nextTo"/>
        <c:crossAx val="506530920"/>
        <c:crosses val="autoZero"/>
        <c:auto val="1"/>
        <c:lblAlgn val="ctr"/>
        <c:lblOffset val="100"/>
      </c:catAx>
      <c:valAx>
        <c:axId val="506530920"/>
        <c:scaling>
          <c:orientation val="minMax"/>
        </c:scaling>
        <c:axPos val="l"/>
        <c:majorGridlines>
          <c:spPr>
            <a:ln>
              <a:noFill/>
            </a:ln>
          </c:spPr>
        </c:majorGridlines>
        <c:title>
          <c:tx>
            <c:rich>
              <a:bodyPr/>
              <a:lstStyle/>
              <a:p>
                <a:pPr>
                  <a:defRPr/>
                </a:pPr>
                <a:r>
                  <a:rPr lang="en-US"/>
                  <a:t>Tissue Specificity</a:t>
                </a:r>
              </a:p>
            </c:rich>
          </c:tx>
          <c:layout/>
        </c:title>
        <c:numFmt formatCode="General" sourceLinked="1"/>
        <c:tickLblPos val="nextTo"/>
        <c:crossAx val="513642984"/>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K562_sim_hier_TF_net_feature!$C$7:$C$9</c:f>
                <c:numCache>
                  <c:formatCode>General</c:formatCode>
                  <c:ptCount val="3"/>
                  <c:pt idx="0">
                    <c:v>39.1354485515796</c:v>
                  </c:pt>
                  <c:pt idx="1">
                    <c:v>59.7933199171895</c:v>
                  </c:pt>
                  <c:pt idx="2">
                    <c:v>56.5524651865975</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K562_sim_hier_TF_net_feature!$C$2:$C$4</c:f>
              <c:numCache>
                <c:formatCode>General</c:formatCode>
                <c:ptCount val="3"/>
                <c:pt idx="0">
                  <c:v>30.625</c:v>
                </c:pt>
                <c:pt idx="1">
                  <c:v>44.1739130434783</c:v>
                </c:pt>
                <c:pt idx="2">
                  <c:v>38.2142857142857</c:v>
                </c:pt>
              </c:numCache>
            </c:numRef>
          </c:val>
        </c:ser>
        <c:axId val="513652136"/>
        <c:axId val="513652616"/>
      </c:barChart>
      <c:catAx>
        <c:axId val="513652136"/>
        <c:scaling>
          <c:orientation val="minMax"/>
        </c:scaling>
        <c:axPos val="b"/>
        <c:tickLblPos val="nextTo"/>
        <c:crossAx val="513652616"/>
        <c:crosses val="autoZero"/>
        <c:auto val="1"/>
        <c:lblAlgn val="ctr"/>
        <c:lblOffset val="100"/>
      </c:catAx>
      <c:valAx>
        <c:axId val="513652616"/>
        <c:scaling>
          <c:orientation val="minMax"/>
        </c:scaling>
        <c:axPos val="l"/>
        <c:title>
          <c:tx>
            <c:rich>
              <a:bodyPr/>
              <a:lstStyle/>
              <a:p>
                <a:pPr>
                  <a:defRPr/>
                </a:pPr>
                <a:r>
                  <a:rPr lang="en-US"/>
                  <a:t>Degree in PPI</a:t>
                </a:r>
              </a:p>
            </c:rich>
          </c:tx>
          <c:layout/>
        </c:title>
        <c:numFmt formatCode="General" sourceLinked="1"/>
        <c:tickLblPos val="nextTo"/>
        <c:crossAx val="513652136"/>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K562_sim_hier_TF_net_feature!$D$7:$D$9</c:f>
                <c:numCache>
                  <c:formatCode>General</c:formatCode>
                  <c:ptCount val="3"/>
                  <c:pt idx="0">
                    <c:v>20.0872057124263</c:v>
                  </c:pt>
                  <c:pt idx="1">
                    <c:v>18.0677250296498</c:v>
                  </c:pt>
                  <c:pt idx="2">
                    <c:v>12.2249969100425</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K562_sim_hier_TF_net_feature!$D$2:$D$4</c:f>
              <c:numCache>
                <c:formatCode>General</c:formatCode>
                <c:ptCount val="3"/>
                <c:pt idx="0">
                  <c:v>14.8125</c:v>
                </c:pt>
                <c:pt idx="1">
                  <c:v>17.5217391304348</c:v>
                </c:pt>
                <c:pt idx="2">
                  <c:v>11.2857142857143</c:v>
                </c:pt>
              </c:numCache>
            </c:numRef>
          </c:val>
        </c:ser>
        <c:axId val="513754040"/>
        <c:axId val="513466024"/>
      </c:barChart>
      <c:catAx>
        <c:axId val="513754040"/>
        <c:scaling>
          <c:orientation val="minMax"/>
        </c:scaling>
        <c:axPos val="b"/>
        <c:tickLblPos val="nextTo"/>
        <c:crossAx val="513466024"/>
        <c:crosses val="autoZero"/>
        <c:auto val="1"/>
        <c:lblAlgn val="ctr"/>
        <c:lblOffset val="100"/>
      </c:catAx>
      <c:valAx>
        <c:axId val="513466024"/>
        <c:scaling>
          <c:orientation val="minMax"/>
        </c:scaling>
        <c:axPos val="l"/>
        <c:title>
          <c:tx>
            <c:rich>
              <a:bodyPr/>
              <a:lstStyle/>
              <a:p>
                <a:pPr>
                  <a:defRPr/>
                </a:pPr>
                <a:r>
                  <a:rPr lang="en-US"/>
                  <a:t>Degree in TF-TF network</a:t>
                </a:r>
              </a:p>
            </c:rich>
          </c:tx>
          <c:layout/>
        </c:title>
        <c:numFmt formatCode="General" sourceLinked="1"/>
        <c:tickLblPos val="nextTo"/>
        <c:crossAx val="513754040"/>
        <c:crosses val="autoZero"/>
        <c:crossBetween val="between"/>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clustered"/>
        <c:ser>
          <c:idx val="0"/>
          <c:order val="0"/>
          <c:errBars>
            <c:errBarType val="plus"/>
            <c:errValType val="cust"/>
            <c:plus>
              <c:numRef>
                <c:f>K562_sim_hier_TF_net_feature!$E$7:$E$9</c:f>
                <c:numCache>
                  <c:formatCode>General</c:formatCode>
                  <c:ptCount val="3"/>
                  <c:pt idx="0">
                    <c:v>14.5137865493468</c:v>
                  </c:pt>
                  <c:pt idx="1">
                    <c:v>21.334156769352</c:v>
                  </c:pt>
                  <c:pt idx="2">
                    <c:v>4.84257673667124</c:v>
                  </c:pt>
                </c:numCache>
              </c:numRef>
            </c:plus>
            <c:minus>
              <c:numLit>
                <c:formatCode>General</c:formatCode>
                <c:ptCount val="1"/>
                <c:pt idx="0">
                  <c:v>1.0</c:v>
                </c:pt>
              </c:numLit>
            </c:minus>
          </c:errBars>
          <c:cat>
            <c:strRef>
              <c:f>K562_sim_hier_TF_net_feature!$A$2:$A$4</c:f>
              <c:strCache>
                <c:ptCount val="3"/>
                <c:pt idx="0">
                  <c:v>Top</c:v>
                </c:pt>
                <c:pt idx="1">
                  <c:v>Middle</c:v>
                </c:pt>
                <c:pt idx="2">
                  <c:v>Bottom</c:v>
                </c:pt>
              </c:strCache>
            </c:strRef>
          </c:cat>
          <c:val>
            <c:numRef>
              <c:f>K562_sim_hier_TF_net_feature!$E$2:$E$4</c:f>
              <c:numCache>
                <c:formatCode>General</c:formatCode>
                <c:ptCount val="3"/>
                <c:pt idx="0">
                  <c:v>19.125</c:v>
                </c:pt>
                <c:pt idx="1">
                  <c:v>15.3478260869565</c:v>
                </c:pt>
                <c:pt idx="2">
                  <c:v>4.71428571428571</c:v>
                </c:pt>
              </c:numCache>
            </c:numRef>
          </c:val>
        </c:ser>
        <c:axId val="506555208"/>
        <c:axId val="506557192"/>
      </c:barChart>
      <c:catAx>
        <c:axId val="506555208"/>
        <c:scaling>
          <c:orientation val="minMax"/>
        </c:scaling>
        <c:axPos val="b"/>
        <c:tickLblPos val="nextTo"/>
        <c:crossAx val="506557192"/>
        <c:crosses val="autoZero"/>
        <c:auto val="1"/>
        <c:lblAlgn val="ctr"/>
        <c:lblOffset val="100"/>
      </c:catAx>
      <c:valAx>
        <c:axId val="506557192"/>
        <c:scaling>
          <c:orientation val="minMax"/>
        </c:scaling>
        <c:axPos val="l"/>
        <c:title>
          <c:tx>
            <c:rich>
              <a:bodyPr/>
              <a:lstStyle/>
              <a:p>
                <a:pPr>
                  <a:defRPr/>
                </a:pPr>
                <a:r>
                  <a:rPr lang="en-US"/>
                  <a:t>#Regulatory miRNAs</a:t>
                </a:r>
              </a:p>
            </c:rich>
          </c:tx>
          <c:layout/>
        </c:title>
        <c:numFmt formatCode="General" sourceLinked="1"/>
        <c:tickLblPos val="nextTo"/>
        <c:crossAx val="506555208"/>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49D89A-D539-304E-884E-A42FC12ACE5A}" type="datetimeFigureOut">
              <a:rPr lang="en-US" smtClean="0"/>
              <a:t>7/14/11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3C7F72-3427-9343-8D5A-B7A7125D9FFE}"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6320F3-EE31-2A4D-9C2D-124219B74D1B}" type="datetimeFigureOut">
              <a:rPr lang="en-US" smtClean="0"/>
              <a:t>7/14/11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A2F96-ECA1-114E-9CC0-B376A530BCC7}"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954CECF-0A2C-2E4C-9D27-CA4463B22823}" type="datetime1">
              <a:rPr lang="en-US" smtClean="0"/>
              <a:t>7/14/11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057E11D-724F-094E-B8AC-B691F571C015}"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18A436-4460-F145-A205-05CF3CA5CAA6}" type="datetime1">
              <a:rPr lang="en-US" smtClean="0"/>
              <a:t>7/14/11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7E11D-724F-094E-B8AC-B691F571C0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D7F815-6A02-0C40-B9B9-917968283C81}" type="datetime1">
              <a:rPr lang="en-US" smtClean="0"/>
              <a:t>7/14/11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7E11D-724F-094E-B8AC-B691F571C0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F6C8E0-5496-D44B-9420-3D5EB5691643}" type="datetime1">
              <a:rPr lang="en-US" smtClean="0"/>
              <a:t>7/14/11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7E11D-724F-094E-B8AC-B691F571C015}"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4643FDA-0844-6B47-A3B8-2647F5402101}" type="datetime1">
              <a:rPr lang="en-US" smtClean="0"/>
              <a:t>7/14/11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057E11D-724F-094E-B8AC-B691F571C01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E662B3C-8E92-DF4C-92FB-AC940644BF1B}" type="datetime1">
              <a:rPr lang="en-US" smtClean="0"/>
              <a:t>7/14/11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7E11D-724F-094E-B8AC-B691F571C015}"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4892585-76D1-B04B-8FB1-87C0194B0248}" type="datetime1">
              <a:rPr lang="en-US" smtClean="0"/>
              <a:t>7/14/11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7E11D-724F-094E-B8AC-B691F571C015}"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E66B4A-8F2E-FB45-90D1-EA43EEEB7200}" type="datetime1">
              <a:rPr lang="en-US" smtClean="0"/>
              <a:t>7/14/11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57E11D-724F-094E-B8AC-B691F571C0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85DA71-5E40-5545-9D98-D3F5667919D2}" type="datetime1">
              <a:rPr lang="en-US" smtClean="0"/>
              <a:t>7/14/11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57E11D-724F-094E-B8AC-B691F571C0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4CD3E2-4BD6-5C4E-BB08-D7D04F60E70D}" type="datetime1">
              <a:rPr lang="en-US" smtClean="0"/>
              <a:t>7/14/11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7E11D-724F-094E-B8AC-B691F571C015}"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F352212-CEA5-5F4C-AFEA-9E1311344804}" type="datetime1">
              <a:rPr lang="en-US" smtClean="0"/>
              <a:t>7/14/11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057E11D-724F-094E-B8AC-B691F571C015}"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EF0C3E3-09A3-C44E-9ED8-FF80139E75A0}" type="datetime1">
              <a:rPr lang="en-US" smtClean="0"/>
              <a:t>7/14/11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057E11D-724F-094E-B8AC-B691F571C0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chart" Target="../charts/chart5.xml"/><Relationship Id="rId4" Type="http://schemas.openxmlformats.org/officeDocument/2006/relationships/chart" Target="../charts/chart3.xml"/><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 Id="rId5" Type="http://schemas.openxmlformats.org/officeDocument/2006/relationships/chart" Target="../charts/char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chart" Target="../charts/chart8.xml"/><Relationship Id="rId5" Type="http://schemas.openxmlformats.org/officeDocument/2006/relationships/chart" Target="../charts/chart9.xml"/><Relationship Id="rId7" Type="http://schemas.openxmlformats.org/officeDocument/2006/relationships/chart" Target="../charts/chart11.xml"/><Relationship Id="rId1" Type="http://schemas.openxmlformats.org/officeDocument/2006/relationships/slideLayout" Target="../slideLayouts/slideLayout2.xml"/><Relationship Id="rId2" Type="http://schemas.openxmlformats.org/officeDocument/2006/relationships/chart" Target="../charts/chart6.xml"/><Relationship Id="rId3" Type="http://schemas.openxmlformats.org/officeDocument/2006/relationships/chart" Target="../charts/chart7.xml"/><Relationship Id="rId6" Type="http://schemas.openxmlformats.org/officeDocument/2006/relationships/chart" Target="../charts/chart10.xml"/></Relationships>
</file>

<file path=ppt/slides/_rels/slide6.xml.rels><?xml version="1.0" encoding="UTF-8" standalone="yes"?>
<Relationships xmlns="http://schemas.openxmlformats.org/package/2006/relationships"><Relationship Id="rId4" Type="http://schemas.openxmlformats.org/officeDocument/2006/relationships/chart" Target="../charts/chart14.xml"/><Relationship Id="rId5" Type="http://schemas.openxmlformats.org/officeDocument/2006/relationships/chart" Target="../charts/chart15.xml"/><Relationship Id="rId7" Type="http://schemas.openxmlformats.org/officeDocument/2006/relationships/chart" Target="../charts/chart17.xml"/><Relationship Id="rId1" Type="http://schemas.openxmlformats.org/officeDocument/2006/relationships/slideLayout" Target="../slideLayouts/slideLayout2.xml"/><Relationship Id="rId2" Type="http://schemas.openxmlformats.org/officeDocument/2006/relationships/chart" Target="../charts/chart12.xml"/><Relationship Id="rId3" Type="http://schemas.openxmlformats.org/officeDocument/2006/relationships/chart" Target="../charts/chart13.xml"/><Relationship Id="rId6" Type="http://schemas.openxmlformats.org/officeDocument/2006/relationships/chart" Target="../charts/chart1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df"/><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df"/><Relationship Id="rId3"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C</a:t>
            </a:r>
            <a:endParaRPr lang="en-US" dirty="0"/>
          </a:p>
        </p:txBody>
      </p:sp>
      <p:sp>
        <p:nvSpPr>
          <p:cNvPr id="2" name="Title 1"/>
          <p:cNvSpPr>
            <a:spLocks noGrp="1"/>
          </p:cNvSpPr>
          <p:nvPr>
            <p:ph type="ctrTitle"/>
          </p:nvPr>
        </p:nvSpPr>
        <p:spPr/>
        <p:txBody>
          <a:bodyPr/>
          <a:lstStyle/>
          <a:p>
            <a:r>
              <a:rPr lang="en-US" dirty="0" smtClean="0"/>
              <a:t>Click to add turtle</a:t>
            </a:r>
            <a:endParaRPr lang="en-US" dirty="0"/>
          </a:p>
        </p:txBody>
      </p:sp>
      <p:sp>
        <p:nvSpPr>
          <p:cNvPr id="4" name="Slide Number Placeholder 3"/>
          <p:cNvSpPr>
            <a:spLocks noGrp="1"/>
          </p:cNvSpPr>
          <p:nvPr>
            <p:ph type="sldNum" sz="quarter" idx="12"/>
          </p:nvPr>
        </p:nvSpPr>
        <p:spPr/>
        <p:txBody>
          <a:bodyPr/>
          <a:lstStyle/>
          <a:p>
            <a:fld id="{C057E11D-724F-094E-B8AC-B691F571C015}" type="slidenum">
              <a:rPr lang="en-US" smtClean="0"/>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a:t>
            </a:r>
            <a:r>
              <a:rPr lang="en-US" dirty="0" err="1" smtClean="0"/>
              <a:t>TFs</a:t>
            </a:r>
            <a:endParaRPr lang="en-US" dirty="0"/>
          </a:p>
        </p:txBody>
      </p:sp>
      <p:sp>
        <p:nvSpPr>
          <p:cNvPr id="3" name="Slide Number Placeholder 2"/>
          <p:cNvSpPr>
            <a:spLocks noGrp="1"/>
          </p:cNvSpPr>
          <p:nvPr>
            <p:ph type="sldNum" sz="quarter" idx="12"/>
          </p:nvPr>
        </p:nvSpPr>
        <p:spPr/>
        <p:txBody>
          <a:bodyPr/>
          <a:lstStyle/>
          <a:p>
            <a:fld id="{C057E11D-724F-094E-B8AC-B691F571C015}" type="slidenum">
              <a:rPr lang="en-US" smtClean="0"/>
              <a:t>2</a:t>
            </a:fld>
            <a:endParaRPr lang="en-US"/>
          </a:p>
        </p:txBody>
      </p:sp>
      <p:sp>
        <p:nvSpPr>
          <p:cNvPr id="4" name="Content Placeholder 3"/>
          <p:cNvSpPr>
            <a:spLocks noGrp="1"/>
          </p:cNvSpPr>
          <p:nvPr>
            <p:ph sz="quarter" idx="1"/>
          </p:nvPr>
        </p:nvSpPr>
        <p:spPr/>
        <p:txBody>
          <a:bodyPr>
            <a:normAutofit fontScale="70000" lnSpcReduction="20000"/>
          </a:bodyPr>
          <a:lstStyle/>
          <a:p>
            <a:pPr>
              <a:buNone/>
            </a:pPr>
            <a:r>
              <a:rPr lang="en-US" dirty="0" smtClean="0"/>
              <a:t>&gt;</a:t>
            </a:r>
            <a:r>
              <a:rPr lang="en-US" dirty="0" smtClean="0"/>
              <a:t> Top (27)</a:t>
            </a:r>
          </a:p>
          <a:p>
            <a:pPr>
              <a:buNone/>
            </a:pPr>
            <a:r>
              <a:rPr lang="en-US" dirty="0" smtClean="0"/>
              <a:t>BCL11A   CTBP2    E2F1     EBF1     ELK4     ESR1     ETS1     HEY1     HMGN3    HNF4G    KAT2A   NANOG    NFYB     PPARGC1A RXRA     SETDB1   SIX5     SMARCB1  SMC3     SREBF1   SUZ12    TCF12   TCF4     TFAP2C   YY1      ZBTB33   ZBTB7A  </a:t>
            </a:r>
          </a:p>
          <a:p>
            <a:pPr>
              <a:buNone/>
            </a:pPr>
            <a:r>
              <a:rPr lang="en-US" dirty="0" smtClean="0"/>
              <a:t>&gt; </a:t>
            </a:r>
            <a:r>
              <a:rPr lang="en-US" dirty="0" smtClean="0"/>
              <a:t>mid (59)</a:t>
            </a:r>
          </a:p>
          <a:p>
            <a:pPr>
              <a:buNone/>
            </a:pPr>
            <a:r>
              <a:rPr lang="en-US" dirty="0" smtClean="0"/>
              <a:t>BATF    BCL3    BCLAF1  BRCA1   CCNT2   CEBPB   CHD2    E2F4    E2F6    EGR1    ELF1    FOS    FOSL2   FOXA1   FOXA2   GABPA   GATA1   GATA2   GTF2B   GTF2F1  HDAC2   HNF4A   IRF1    IRF3   JUN     JUND    MAX     MEF2A   MEF2C   MYC     NFKB1   NFYA    NR2C2   NR3C1   NRF1    PAX5   PBX3    POLR3A  POU2F2  RAD21   REST    RFX5    SIN3A   SIRT6   SMARCA4 SP1     SP2     SPI1   	SRF     STAT1   STAT2   STAT3   TAL1    TFAP2A  THAP1   TRIM28  USF1    ZNF143  ZNF263 </a:t>
            </a:r>
          </a:p>
          <a:p>
            <a:pPr>
              <a:buNone/>
            </a:pPr>
            <a:r>
              <a:rPr lang="en-US" dirty="0" smtClean="0"/>
              <a:t>&gt;</a:t>
            </a:r>
            <a:r>
              <a:rPr lang="en-US" dirty="0" smtClean="0"/>
              <a:t> </a:t>
            </a:r>
            <a:r>
              <a:rPr lang="en-US" dirty="0" err="1" smtClean="0"/>
              <a:t>Bot</a:t>
            </a:r>
            <a:r>
              <a:rPr lang="en-US" dirty="0" smtClean="0"/>
              <a:t> (19)</a:t>
            </a:r>
          </a:p>
          <a:p>
            <a:pPr>
              <a:buNone/>
            </a:pPr>
            <a:r>
              <a:rPr lang="en-US" dirty="0" smtClean="0"/>
              <a:t>ATF3    BDP1    BHLHE40 BRF2    CTCFL   FOSL1   GATA3   IRF4    MAFK    MXI1    NFE2    POU5F1	PRDM1   RDBP    SMARCC1 SMARCC2 SREBF2  ZEB1    ZZZ3</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dirty="0" smtClean="0"/>
              <a:t>All </a:t>
            </a:r>
            <a:r>
              <a:rPr lang="en-US" dirty="0" err="1" smtClean="0"/>
              <a:t>TFs</a:t>
            </a:r>
            <a:endParaRPr lang="en-US" dirty="0"/>
          </a:p>
        </p:txBody>
      </p:sp>
      <p:sp>
        <p:nvSpPr>
          <p:cNvPr id="3" name="Slide Number Placeholder 2"/>
          <p:cNvSpPr>
            <a:spLocks noGrp="1"/>
          </p:cNvSpPr>
          <p:nvPr>
            <p:ph type="sldNum" sz="quarter" idx="12"/>
          </p:nvPr>
        </p:nvSpPr>
        <p:spPr/>
        <p:txBody>
          <a:bodyPr/>
          <a:lstStyle/>
          <a:p>
            <a:fld id="{C057E11D-724F-094E-B8AC-B691F571C015}" type="slidenum">
              <a:rPr lang="en-US" smtClean="0"/>
              <a:t>3</a:t>
            </a:fld>
            <a:endParaRPr lang="en-US"/>
          </a:p>
        </p:txBody>
      </p:sp>
      <p:graphicFrame>
        <p:nvGraphicFramePr>
          <p:cNvPr id="5" name="Chart 4"/>
          <p:cNvGraphicFramePr/>
          <p:nvPr/>
        </p:nvGraphicFramePr>
        <p:xfrm>
          <a:off x="603503" y="1143000"/>
          <a:ext cx="2725095" cy="21376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3328598" y="1143000"/>
          <a:ext cx="2725095" cy="21376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6053693" y="1143000"/>
          <a:ext cx="2725095" cy="21376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nvGraphicFramePr>
        <p:xfrm>
          <a:off x="728601" y="3895669"/>
          <a:ext cx="2725095" cy="213767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nvGraphicFramePr>
        <p:xfrm>
          <a:off x="3593154" y="3895669"/>
          <a:ext cx="2725095" cy="2137676"/>
        </p:xfrm>
        <a:graphic>
          <a:graphicData uri="http://schemas.openxmlformats.org/drawingml/2006/chart">
            <c:chart xmlns:c="http://schemas.openxmlformats.org/drawingml/2006/chart" xmlns:r="http://schemas.openxmlformats.org/officeDocument/2006/relationships" r:id="rId6"/>
          </a:graphicData>
        </a:graphic>
      </p:graphicFrame>
      <p:sp>
        <p:nvSpPr>
          <p:cNvPr id="10" name="TextBox 9"/>
          <p:cNvSpPr txBox="1"/>
          <p:nvPr/>
        </p:nvSpPr>
        <p:spPr>
          <a:xfrm>
            <a:off x="851778" y="3166100"/>
            <a:ext cx="3110910" cy="738664"/>
          </a:xfrm>
          <a:prstGeom prst="rect">
            <a:avLst/>
          </a:prstGeom>
          <a:noFill/>
        </p:spPr>
        <p:txBody>
          <a:bodyPr wrap="square" rtlCol="0">
            <a:spAutoFit/>
          </a:bodyPr>
          <a:lstStyle/>
          <a:p>
            <a:r>
              <a:rPr lang="en-US" sz="1400" dirty="0" smtClean="0"/>
              <a:t>Top vs. Mid: P= 0.39331 </a:t>
            </a:r>
          </a:p>
          <a:p>
            <a:r>
              <a:rPr lang="en-US" sz="1400" dirty="0" smtClean="0"/>
              <a:t>Top vs. </a:t>
            </a:r>
            <a:r>
              <a:rPr lang="en-US" sz="1400" dirty="0" err="1" smtClean="0"/>
              <a:t>Bot</a:t>
            </a:r>
            <a:r>
              <a:rPr lang="en-US" sz="1400" dirty="0" smtClean="0"/>
              <a:t>: P= 0.165648 </a:t>
            </a:r>
          </a:p>
          <a:p>
            <a:r>
              <a:rPr lang="en-US" sz="1400" dirty="0" smtClean="0"/>
              <a:t>Mid vs. </a:t>
            </a:r>
            <a:r>
              <a:rPr lang="en-US" sz="1400" dirty="0" err="1" smtClean="0"/>
              <a:t>Bot</a:t>
            </a:r>
            <a:r>
              <a:rPr lang="en-US" sz="1400" dirty="0" smtClean="0"/>
              <a:t>: P= 0.129315</a:t>
            </a:r>
            <a:endParaRPr lang="en-US" sz="1400" dirty="0"/>
          </a:p>
        </p:txBody>
      </p:sp>
      <p:sp>
        <p:nvSpPr>
          <p:cNvPr id="11" name="TextBox 10"/>
          <p:cNvSpPr txBox="1"/>
          <p:nvPr/>
        </p:nvSpPr>
        <p:spPr>
          <a:xfrm>
            <a:off x="3701970" y="3166100"/>
            <a:ext cx="3093754" cy="954107"/>
          </a:xfrm>
          <a:prstGeom prst="rect">
            <a:avLst/>
          </a:prstGeom>
          <a:noFill/>
        </p:spPr>
        <p:txBody>
          <a:bodyPr wrap="square" rtlCol="0">
            <a:spAutoFit/>
          </a:bodyPr>
          <a:lstStyle/>
          <a:p>
            <a:r>
              <a:rPr lang="en-US" sz="1400" dirty="0" smtClean="0"/>
              <a:t>Top vs. Mid: P= 0.160448 </a:t>
            </a:r>
          </a:p>
          <a:p>
            <a:r>
              <a:rPr lang="en-US" sz="1400" dirty="0" smtClean="0">
                <a:solidFill>
                  <a:srgbClr val="FF0000"/>
                </a:solidFill>
              </a:rPr>
              <a:t>Top vs. </a:t>
            </a:r>
            <a:r>
              <a:rPr lang="en-US" sz="1400" dirty="0" err="1" smtClean="0">
                <a:solidFill>
                  <a:srgbClr val="FF0000"/>
                </a:solidFill>
              </a:rPr>
              <a:t>Bot</a:t>
            </a:r>
            <a:r>
              <a:rPr lang="en-US" sz="1400" dirty="0" smtClean="0">
                <a:solidFill>
                  <a:srgbClr val="FF0000"/>
                </a:solidFill>
              </a:rPr>
              <a:t>: P= 0.019217 </a:t>
            </a:r>
          </a:p>
          <a:p>
            <a:r>
              <a:rPr lang="en-US" sz="1400" dirty="0" smtClean="0">
                <a:solidFill>
                  <a:srgbClr val="FF0000"/>
                </a:solidFill>
              </a:rPr>
              <a:t>Mid vs. </a:t>
            </a:r>
            <a:r>
              <a:rPr lang="en-US" sz="1400" dirty="0" err="1" smtClean="0">
                <a:solidFill>
                  <a:srgbClr val="FF0000"/>
                </a:solidFill>
              </a:rPr>
              <a:t>Bot</a:t>
            </a:r>
            <a:r>
              <a:rPr lang="en-US" sz="1400" dirty="0" smtClean="0">
                <a:solidFill>
                  <a:srgbClr val="FF0000"/>
                </a:solidFill>
              </a:rPr>
              <a:t>: P= 0.000191 </a:t>
            </a:r>
          </a:p>
          <a:p>
            <a:endParaRPr lang="en-US" sz="1400" dirty="0"/>
          </a:p>
        </p:txBody>
      </p:sp>
      <p:sp>
        <p:nvSpPr>
          <p:cNvPr id="12" name="TextBox 11"/>
          <p:cNvSpPr txBox="1"/>
          <p:nvPr/>
        </p:nvSpPr>
        <p:spPr>
          <a:xfrm>
            <a:off x="6301967" y="3166100"/>
            <a:ext cx="2883818" cy="738664"/>
          </a:xfrm>
          <a:prstGeom prst="rect">
            <a:avLst/>
          </a:prstGeom>
          <a:noFill/>
        </p:spPr>
        <p:txBody>
          <a:bodyPr wrap="square" rtlCol="0">
            <a:spAutoFit/>
          </a:bodyPr>
          <a:lstStyle/>
          <a:p>
            <a:r>
              <a:rPr lang="en-US" sz="1400" dirty="0" smtClean="0"/>
              <a:t>Top vs. Mid: P= 0.129472 </a:t>
            </a:r>
          </a:p>
          <a:p>
            <a:r>
              <a:rPr lang="en-US" sz="1400" dirty="0" smtClean="0">
                <a:solidFill>
                  <a:srgbClr val="FF0000"/>
                </a:solidFill>
              </a:rPr>
              <a:t>Top vs. </a:t>
            </a:r>
            <a:r>
              <a:rPr lang="en-US" sz="1400" dirty="0" err="1" smtClean="0">
                <a:solidFill>
                  <a:srgbClr val="FF0000"/>
                </a:solidFill>
              </a:rPr>
              <a:t>Bot</a:t>
            </a:r>
            <a:r>
              <a:rPr lang="en-US" sz="1400" dirty="0" smtClean="0">
                <a:solidFill>
                  <a:srgbClr val="FF0000"/>
                </a:solidFill>
              </a:rPr>
              <a:t>: P= 0.050739 </a:t>
            </a:r>
          </a:p>
          <a:p>
            <a:r>
              <a:rPr lang="en-US" sz="1400" dirty="0" smtClean="0">
                <a:solidFill>
                  <a:srgbClr val="FF0000"/>
                </a:solidFill>
              </a:rPr>
              <a:t>Mid vs. </a:t>
            </a:r>
            <a:r>
              <a:rPr lang="en-US" sz="1400" dirty="0" err="1" smtClean="0">
                <a:solidFill>
                  <a:srgbClr val="FF0000"/>
                </a:solidFill>
              </a:rPr>
              <a:t>Bot</a:t>
            </a:r>
            <a:r>
              <a:rPr lang="en-US" sz="1400" dirty="0" smtClean="0">
                <a:solidFill>
                  <a:srgbClr val="FF0000"/>
                </a:solidFill>
              </a:rPr>
              <a:t>: P= 1e-05 </a:t>
            </a:r>
            <a:endParaRPr lang="en-US" sz="1400" dirty="0">
              <a:solidFill>
                <a:srgbClr val="FF0000"/>
              </a:solidFill>
            </a:endParaRPr>
          </a:p>
        </p:txBody>
      </p:sp>
      <p:sp>
        <p:nvSpPr>
          <p:cNvPr id="13" name="TextBox 12"/>
          <p:cNvSpPr txBox="1"/>
          <p:nvPr/>
        </p:nvSpPr>
        <p:spPr>
          <a:xfrm>
            <a:off x="897588" y="5872147"/>
            <a:ext cx="3246531" cy="954107"/>
          </a:xfrm>
          <a:prstGeom prst="rect">
            <a:avLst/>
          </a:prstGeom>
          <a:noFill/>
        </p:spPr>
        <p:txBody>
          <a:bodyPr wrap="square" rtlCol="0">
            <a:spAutoFit/>
          </a:bodyPr>
          <a:lstStyle/>
          <a:p>
            <a:r>
              <a:rPr lang="en-US" sz="1400" dirty="0" smtClean="0">
                <a:solidFill>
                  <a:srgbClr val="FF0000"/>
                </a:solidFill>
              </a:rPr>
              <a:t>Top vs. Mid: P= 0.032723 </a:t>
            </a:r>
          </a:p>
          <a:p>
            <a:r>
              <a:rPr lang="en-US" sz="1400" dirty="0" smtClean="0">
                <a:solidFill>
                  <a:srgbClr val="FF0000"/>
                </a:solidFill>
              </a:rPr>
              <a:t>Top vs. </a:t>
            </a:r>
            <a:r>
              <a:rPr lang="en-US" sz="1400" dirty="0" err="1" smtClean="0">
                <a:solidFill>
                  <a:srgbClr val="FF0000"/>
                </a:solidFill>
              </a:rPr>
              <a:t>Bot</a:t>
            </a:r>
            <a:r>
              <a:rPr lang="en-US" sz="1400" dirty="0" smtClean="0">
                <a:solidFill>
                  <a:srgbClr val="FF0000"/>
                </a:solidFill>
              </a:rPr>
              <a:t>: P= 0.00503 </a:t>
            </a:r>
          </a:p>
          <a:p>
            <a:r>
              <a:rPr lang="en-US" sz="1400" dirty="0" smtClean="0"/>
              <a:t>Mid vs. </a:t>
            </a:r>
            <a:r>
              <a:rPr lang="en-US" sz="1400" dirty="0" err="1" smtClean="0"/>
              <a:t>Bot</a:t>
            </a:r>
            <a:r>
              <a:rPr lang="en-US" sz="1400" dirty="0" smtClean="0"/>
              <a:t>: P= 0.094828 </a:t>
            </a:r>
          </a:p>
          <a:p>
            <a:endParaRPr lang="en-US" sz="1400" dirty="0"/>
          </a:p>
        </p:txBody>
      </p:sp>
      <p:sp>
        <p:nvSpPr>
          <p:cNvPr id="14" name="TextBox 13"/>
          <p:cNvSpPr txBox="1"/>
          <p:nvPr/>
        </p:nvSpPr>
        <p:spPr>
          <a:xfrm>
            <a:off x="4019982" y="5872147"/>
            <a:ext cx="3580734" cy="738664"/>
          </a:xfrm>
          <a:prstGeom prst="rect">
            <a:avLst/>
          </a:prstGeom>
          <a:noFill/>
        </p:spPr>
        <p:txBody>
          <a:bodyPr wrap="square" rtlCol="0">
            <a:spAutoFit/>
          </a:bodyPr>
          <a:lstStyle/>
          <a:p>
            <a:r>
              <a:rPr lang="en-US" sz="1400" dirty="0" smtClean="0"/>
              <a:t>Top vs. Mid: P= 0.29793 </a:t>
            </a:r>
          </a:p>
          <a:p>
            <a:r>
              <a:rPr lang="en-US" sz="1400" dirty="0" smtClean="0"/>
              <a:t>Top vs. </a:t>
            </a:r>
            <a:r>
              <a:rPr lang="en-US" sz="1400" dirty="0" err="1" smtClean="0"/>
              <a:t>Bot</a:t>
            </a:r>
            <a:r>
              <a:rPr lang="en-US" sz="1400" dirty="0" smtClean="0"/>
              <a:t>: P= 0.461172 </a:t>
            </a:r>
          </a:p>
          <a:p>
            <a:r>
              <a:rPr lang="en-US" sz="1400" dirty="0" smtClean="0"/>
              <a:t>Mid vs. </a:t>
            </a:r>
            <a:r>
              <a:rPr lang="en-US" sz="1400" dirty="0" err="1" smtClean="0"/>
              <a:t>Bot</a:t>
            </a:r>
            <a:r>
              <a:rPr lang="en-US" sz="1400" dirty="0" smtClean="0"/>
              <a:t>: P= 0.311542 </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Topology</a:t>
            </a:r>
            <a:endParaRPr lang="en-US" dirty="0"/>
          </a:p>
        </p:txBody>
      </p:sp>
      <p:sp>
        <p:nvSpPr>
          <p:cNvPr id="3" name="Slide Number Placeholder 2"/>
          <p:cNvSpPr>
            <a:spLocks noGrp="1"/>
          </p:cNvSpPr>
          <p:nvPr>
            <p:ph type="sldNum" sz="quarter" idx="12"/>
          </p:nvPr>
        </p:nvSpPr>
        <p:spPr/>
        <p:txBody>
          <a:bodyPr/>
          <a:lstStyle/>
          <a:p>
            <a:fld id="{C057E11D-724F-094E-B8AC-B691F571C015}" type="slidenum">
              <a:rPr lang="en-US" smtClean="0"/>
              <a:t>4</a:t>
            </a:fld>
            <a:endParaRPr lang="en-US"/>
          </a:p>
        </p:txBody>
      </p:sp>
      <p:sp>
        <p:nvSpPr>
          <p:cNvPr id="5" name="TextBox 4"/>
          <p:cNvSpPr txBox="1"/>
          <p:nvPr/>
        </p:nvSpPr>
        <p:spPr>
          <a:xfrm>
            <a:off x="914400" y="1417638"/>
            <a:ext cx="8099500" cy="5047536"/>
          </a:xfrm>
          <a:prstGeom prst="rect">
            <a:avLst/>
          </a:prstGeom>
          <a:noFill/>
        </p:spPr>
        <p:txBody>
          <a:bodyPr wrap="square" rtlCol="0">
            <a:spAutoFit/>
          </a:bodyPr>
          <a:lstStyle/>
          <a:p>
            <a:r>
              <a:rPr lang="en-US" sz="1600" b="1" dirty="0" smtClean="0">
                <a:solidFill>
                  <a:srgbClr val="0000FF"/>
                </a:solidFill>
              </a:rPr>
              <a:t>K562</a:t>
            </a:r>
            <a:endParaRPr lang="en-US" sz="1600" dirty="0" smtClean="0"/>
          </a:p>
          <a:p>
            <a:r>
              <a:rPr lang="en-US" sz="1600" dirty="0" smtClean="0"/>
              <a:t>&gt; </a:t>
            </a:r>
            <a:r>
              <a:rPr lang="en-US" sz="1600" dirty="0" err="1" smtClean="0"/>
              <a:t>sort(top</a:t>
            </a:r>
            <a:r>
              <a:rPr lang="en-US" sz="1600" dirty="0" smtClean="0"/>
              <a:t>)</a:t>
            </a:r>
          </a:p>
          <a:p>
            <a:r>
              <a:rPr lang="en-US" sz="1600" dirty="0" smtClean="0"/>
              <a:t>BCL3   CCNT2  E2F4   ELF1   ETS1   FOS    GABPA  HEY1   HMGN3  JUN    NFYB   SETDB1 TAL1   YY1   ZBTB33 ZBTB7A</a:t>
            </a:r>
          </a:p>
          <a:p>
            <a:r>
              <a:rPr lang="en-US" sz="1600" dirty="0" smtClean="0"/>
              <a:t>&gt; </a:t>
            </a:r>
            <a:r>
              <a:rPr lang="en-US" sz="1600" dirty="0" err="1" smtClean="0"/>
              <a:t>sort(mid</a:t>
            </a:r>
            <a:r>
              <a:rPr lang="en-US" sz="1600" dirty="0" smtClean="0"/>
              <a:t>)</a:t>
            </a:r>
          </a:p>
          <a:p>
            <a:r>
              <a:rPr lang="en-US" sz="1600" dirty="0" smtClean="0"/>
              <a:t>BCLAF1  CEBPB   CHD2    E2F6    EGR1    GATA2   GTF2B   IRF1    MYC     NFYA    NRF1    RAD21 	SIN3A   SMARCA4 SP1     SP2     SRF     STAT1   STAT2   THAP1   TRIM28  USF1    ZNF263 </a:t>
            </a:r>
          </a:p>
          <a:p>
            <a:r>
              <a:rPr lang="en-US" sz="1600" dirty="0" smtClean="0"/>
              <a:t>&gt; </a:t>
            </a:r>
            <a:r>
              <a:rPr lang="en-US" sz="1600" dirty="0" err="1" smtClean="0"/>
              <a:t>sort(bot</a:t>
            </a:r>
            <a:r>
              <a:rPr lang="en-US" sz="1600" dirty="0" smtClean="0"/>
              <a:t>)</a:t>
            </a:r>
          </a:p>
          <a:p>
            <a:r>
              <a:rPr lang="en-US" sz="1600" dirty="0" smtClean="0"/>
              <a:t>ATF3   BDP1   BRF2   CTCFL  FOSL1  GATA1  HDAC2  JUND   MAX    NFE2   POLR3A RDBP   SIRT6  SPI1  </a:t>
            </a:r>
          </a:p>
          <a:p>
            <a:r>
              <a:rPr lang="en-US" sz="1600" dirty="0" smtClean="0"/>
              <a:t> </a:t>
            </a:r>
          </a:p>
          <a:p>
            <a:r>
              <a:rPr lang="en-US" sz="1600" b="1" dirty="0" smtClean="0">
                <a:solidFill>
                  <a:srgbClr val="0000FF"/>
                </a:solidFill>
              </a:rPr>
              <a:t>GM12878</a:t>
            </a:r>
          </a:p>
          <a:p>
            <a:r>
              <a:rPr lang="en-US" sz="1600" dirty="0" smtClean="0"/>
              <a:t>&gt; </a:t>
            </a:r>
            <a:r>
              <a:rPr lang="en-US" sz="1600" dirty="0" err="1" smtClean="0"/>
              <a:t>sort(top</a:t>
            </a:r>
            <a:r>
              <a:rPr lang="en-US" sz="1600" dirty="0" smtClean="0"/>
              <a:t>)</a:t>
            </a:r>
          </a:p>
          <a:p>
            <a:r>
              <a:rPr lang="en-US" sz="1600" dirty="0" smtClean="0"/>
              <a:t>BCL11A BCLAF1 BRCA1  CHD2   EBF1   ETS1   MEF2C  NRF1   PBX3   REST   SIX5   SPI1   SRF    TCF12	YY1    ZBTB33</a:t>
            </a:r>
          </a:p>
          <a:p>
            <a:r>
              <a:rPr lang="en-US" sz="1600" dirty="0" smtClean="0"/>
              <a:t>&gt; </a:t>
            </a:r>
            <a:r>
              <a:rPr lang="en-US" sz="1600" dirty="0" err="1" smtClean="0"/>
              <a:t>sort(mid</a:t>
            </a:r>
            <a:r>
              <a:rPr lang="en-US" sz="1600" dirty="0" smtClean="0"/>
              <a:t>)</a:t>
            </a:r>
          </a:p>
          <a:p>
            <a:r>
              <a:rPr lang="en-US" sz="1600" dirty="0" smtClean="0"/>
              <a:t>EGR1   FOS    IRF3   NFKB1  POU2F2 RAD21  SIN3A  SP1    USF1   ZNF143</a:t>
            </a:r>
          </a:p>
          <a:p>
            <a:r>
              <a:rPr lang="en-US" sz="1600" dirty="0" smtClean="0"/>
              <a:t>&gt; </a:t>
            </a:r>
            <a:r>
              <a:rPr lang="en-US" sz="1600" dirty="0" err="1" smtClean="0"/>
              <a:t>sort(bot</a:t>
            </a:r>
            <a:r>
              <a:rPr lang="en-US" sz="1600" dirty="0" smtClean="0"/>
              <a:t>)</a:t>
            </a:r>
          </a:p>
          <a:p>
            <a:r>
              <a:rPr lang="en-US" sz="1600" dirty="0" smtClean="0"/>
              <a:t>BATF  BCL3  ELF1  IRF4  JUND  MAX   MEF2A MYC   PAX5  RFX5  STAT1 STAT3 ZEB1  ZZZ3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40279" y="3"/>
            <a:ext cx="7772400" cy="1143000"/>
          </a:xfrm>
        </p:spPr>
        <p:txBody>
          <a:bodyPr/>
          <a:lstStyle/>
          <a:p>
            <a:r>
              <a:rPr lang="en-US" dirty="0" smtClean="0"/>
              <a:t>K562</a:t>
            </a:r>
            <a:endParaRPr lang="en-US" dirty="0"/>
          </a:p>
        </p:txBody>
      </p:sp>
      <p:sp>
        <p:nvSpPr>
          <p:cNvPr id="4" name="Slide Number Placeholder 3"/>
          <p:cNvSpPr>
            <a:spLocks noGrp="1"/>
          </p:cNvSpPr>
          <p:nvPr>
            <p:ph type="sldNum" sz="quarter" idx="12"/>
          </p:nvPr>
        </p:nvSpPr>
        <p:spPr/>
        <p:txBody>
          <a:bodyPr/>
          <a:lstStyle/>
          <a:p>
            <a:fld id="{C057E11D-724F-094E-B8AC-B691F571C015}" type="slidenum">
              <a:rPr lang="en-US" smtClean="0"/>
              <a:t>5</a:t>
            </a:fld>
            <a:endParaRPr lang="en-US"/>
          </a:p>
        </p:txBody>
      </p:sp>
      <p:graphicFrame>
        <p:nvGraphicFramePr>
          <p:cNvPr id="6" name="Chart 5"/>
          <p:cNvGraphicFramePr/>
          <p:nvPr/>
        </p:nvGraphicFramePr>
        <p:xfrm>
          <a:off x="353313" y="1417638"/>
          <a:ext cx="2816008" cy="17809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223873" y="1417638"/>
          <a:ext cx="2816008" cy="17809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6050210" y="1417637"/>
          <a:ext cx="2816008" cy="17809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nvGraphicFramePr>
        <p:xfrm>
          <a:off x="355428" y="4158217"/>
          <a:ext cx="2816008" cy="178097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p:cNvGraphicFramePr/>
          <p:nvPr/>
        </p:nvGraphicFramePr>
        <p:xfrm>
          <a:off x="3308637" y="4174068"/>
          <a:ext cx="2816008" cy="178097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 name="Chart 10"/>
          <p:cNvGraphicFramePr/>
          <p:nvPr/>
        </p:nvGraphicFramePr>
        <p:xfrm>
          <a:off x="6123783" y="4087856"/>
          <a:ext cx="2816008" cy="1780979"/>
        </p:xfrm>
        <a:graphic>
          <a:graphicData uri="http://schemas.openxmlformats.org/drawingml/2006/chart">
            <c:chart xmlns:c="http://schemas.openxmlformats.org/drawingml/2006/chart" xmlns:r="http://schemas.openxmlformats.org/officeDocument/2006/relationships" r:id="rId7"/>
          </a:graphicData>
        </a:graphic>
      </p:graphicFrame>
      <p:sp>
        <p:nvSpPr>
          <p:cNvPr id="12" name="TextBox 11"/>
          <p:cNvSpPr txBox="1"/>
          <p:nvPr/>
        </p:nvSpPr>
        <p:spPr>
          <a:xfrm>
            <a:off x="840279" y="3055429"/>
            <a:ext cx="2434899" cy="738664"/>
          </a:xfrm>
          <a:prstGeom prst="rect">
            <a:avLst/>
          </a:prstGeom>
          <a:noFill/>
        </p:spPr>
        <p:txBody>
          <a:bodyPr wrap="square" rtlCol="0">
            <a:spAutoFit/>
          </a:bodyPr>
          <a:lstStyle/>
          <a:p>
            <a:r>
              <a:rPr lang="en-US" sz="1400" dirty="0" smtClean="0"/>
              <a:t>Top vs. Mid: P= 0.08095 </a:t>
            </a:r>
          </a:p>
          <a:p>
            <a:r>
              <a:rPr lang="en-US" sz="1400" dirty="0" smtClean="0"/>
              <a:t>Top vs. </a:t>
            </a:r>
            <a:r>
              <a:rPr lang="en-US" sz="1400" dirty="0" err="1" smtClean="0"/>
              <a:t>Bot</a:t>
            </a:r>
            <a:r>
              <a:rPr lang="en-US" sz="1400" dirty="0" smtClean="0"/>
              <a:t>: P= 0.060233 </a:t>
            </a:r>
          </a:p>
          <a:p>
            <a:r>
              <a:rPr lang="en-US" sz="1400" dirty="0" smtClean="0">
                <a:solidFill>
                  <a:srgbClr val="FF0000"/>
                </a:solidFill>
              </a:rPr>
              <a:t>Mid vs. </a:t>
            </a:r>
            <a:r>
              <a:rPr lang="en-US" sz="1400" dirty="0" err="1" smtClean="0">
                <a:solidFill>
                  <a:srgbClr val="FF0000"/>
                </a:solidFill>
              </a:rPr>
              <a:t>Bot</a:t>
            </a:r>
            <a:r>
              <a:rPr lang="en-US" sz="1400" dirty="0" smtClean="0">
                <a:solidFill>
                  <a:srgbClr val="FF0000"/>
                </a:solidFill>
              </a:rPr>
              <a:t>: P= 0.021943 </a:t>
            </a:r>
          </a:p>
        </p:txBody>
      </p:sp>
      <p:sp>
        <p:nvSpPr>
          <p:cNvPr id="13" name="TextBox 12"/>
          <p:cNvSpPr txBox="1"/>
          <p:nvPr/>
        </p:nvSpPr>
        <p:spPr>
          <a:xfrm>
            <a:off x="3704865" y="3055425"/>
            <a:ext cx="2797747" cy="954107"/>
          </a:xfrm>
          <a:prstGeom prst="rect">
            <a:avLst/>
          </a:prstGeom>
          <a:noFill/>
        </p:spPr>
        <p:txBody>
          <a:bodyPr wrap="square" rtlCol="0">
            <a:spAutoFit/>
          </a:bodyPr>
          <a:lstStyle/>
          <a:p>
            <a:r>
              <a:rPr lang="en-US" sz="1400" dirty="0" smtClean="0"/>
              <a:t>Top vs. Mid: P= 0.199058 </a:t>
            </a:r>
          </a:p>
          <a:p>
            <a:r>
              <a:rPr lang="en-US" sz="1400" dirty="0" smtClean="0"/>
              <a:t>Top vs. </a:t>
            </a:r>
            <a:r>
              <a:rPr lang="en-US" sz="1400" dirty="0" err="1" smtClean="0"/>
              <a:t>Bot</a:t>
            </a:r>
            <a:r>
              <a:rPr lang="en-US" sz="1400" dirty="0" smtClean="0"/>
              <a:t>: P= 0.338669 </a:t>
            </a:r>
          </a:p>
          <a:p>
            <a:r>
              <a:rPr lang="en-US" sz="1400" dirty="0" smtClean="0"/>
              <a:t>Mid vs. </a:t>
            </a:r>
            <a:r>
              <a:rPr lang="en-US" sz="1400" dirty="0" err="1" smtClean="0"/>
              <a:t>Bot</a:t>
            </a:r>
            <a:r>
              <a:rPr lang="en-US" sz="1400" dirty="0" smtClean="0"/>
              <a:t>: P= 0.381591 </a:t>
            </a:r>
          </a:p>
          <a:p>
            <a:endParaRPr lang="en-US" sz="1400" dirty="0"/>
          </a:p>
        </p:txBody>
      </p:sp>
      <p:sp>
        <p:nvSpPr>
          <p:cNvPr id="14" name="TextBox 13"/>
          <p:cNvSpPr txBox="1"/>
          <p:nvPr/>
        </p:nvSpPr>
        <p:spPr>
          <a:xfrm>
            <a:off x="6464426" y="3036332"/>
            <a:ext cx="2664066" cy="738664"/>
          </a:xfrm>
          <a:prstGeom prst="rect">
            <a:avLst/>
          </a:prstGeom>
          <a:noFill/>
        </p:spPr>
        <p:txBody>
          <a:bodyPr wrap="square" rtlCol="0">
            <a:spAutoFit/>
          </a:bodyPr>
          <a:lstStyle/>
          <a:p>
            <a:r>
              <a:rPr lang="en-US" sz="1400" dirty="0" smtClean="0"/>
              <a:t>Top vs. Mid: P= 0.334569 </a:t>
            </a:r>
          </a:p>
          <a:p>
            <a:r>
              <a:rPr lang="en-US" sz="1400" dirty="0" smtClean="0"/>
              <a:t>Top vs. </a:t>
            </a:r>
            <a:r>
              <a:rPr lang="en-US" sz="1400" dirty="0" err="1" smtClean="0"/>
              <a:t>Bot</a:t>
            </a:r>
            <a:r>
              <a:rPr lang="en-US" sz="1400" dirty="0" smtClean="0"/>
              <a:t>: P= 0.280664 </a:t>
            </a:r>
          </a:p>
          <a:p>
            <a:r>
              <a:rPr lang="en-US" sz="1400" dirty="0" smtClean="0"/>
              <a:t>Mid vs. </a:t>
            </a:r>
            <a:r>
              <a:rPr lang="en-US" sz="1400" dirty="0" err="1" smtClean="0"/>
              <a:t>Bot</a:t>
            </a:r>
            <a:r>
              <a:rPr lang="en-US" sz="1400" dirty="0" smtClean="0"/>
              <a:t>: P= 0.109764</a:t>
            </a:r>
            <a:endParaRPr lang="en-US" sz="1400" dirty="0"/>
          </a:p>
        </p:txBody>
      </p:sp>
      <p:sp>
        <p:nvSpPr>
          <p:cNvPr id="15" name="TextBox 14"/>
          <p:cNvSpPr txBox="1"/>
          <p:nvPr/>
        </p:nvSpPr>
        <p:spPr>
          <a:xfrm>
            <a:off x="754341" y="5805314"/>
            <a:ext cx="2635420" cy="954107"/>
          </a:xfrm>
          <a:prstGeom prst="rect">
            <a:avLst/>
          </a:prstGeom>
          <a:noFill/>
        </p:spPr>
        <p:txBody>
          <a:bodyPr wrap="square" rtlCol="0">
            <a:spAutoFit/>
          </a:bodyPr>
          <a:lstStyle/>
          <a:p>
            <a:r>
              <a:rPr lang="en-US" sz="1400" dirty="0" smtClean="0"/>
              <a:t>Top vs. Mid: P= 0.257314 </a:t>
            </a:r>
          </a:p>
          <a:p>
            <a:r>
              <a:rPr lang="en-US" sz="1400" dirty="0" smtClean="0">
                <a:solidFill>
                  <a:srgbClr val="FF0000"/>
                </a:solidFill>
              </a:rPr>
              <a:t>Top vs. </a:t>
            </a:r>
            <a:r>
              <a:rPr lang="en-US" sz="1400" dirty="0" err="1" smtClean="0">
                <a:solidFill>
                  <a:srgbClr val="FF0000"/>
                </a:solidFill>
              </a:rPr>
              <a:t>Bot</a:t>
            </a:r>
            <a:r>
              <a:rPr lang="en-US" sz="1400" dirty="0" smtClean="0">
                <a:solidFill>
                  <a:srgbClr val="FF0000"/>
                </a:solidFill>
              </a:rPr>
              <a:t>: P= 0.000708 </a:t>
            </a:r>
          </a:p>
          <a:p>
            <a:r>
              <a:rPr lang="en-US" sz="1400" dirty="0" smtClean="0">
                <a:solidFill>
                  <a:srgbClr val="FF0000"/>
                </a:solidFill>
              </a:rPr>
              <a:t>Mid vs. </a:t>
            </a:r>
            <a:r>
              <a:rPr lang="en-US" sz="1400" dirty="0" err="1" smtClean="0">
                <a:solidFill>
                  <a:srgbClr val="FF0000"/>
                </a:solidFill>
              </a:rPr>
              <a:t>Bot</a:t>
            </a:r>
            <a:r>
              <a:rPr lang="en-US" sz="1400" dirty="0" smtClean="0">
                <a:solidFill>
                  <a:srgbClr val="FF0000"/>
                </a:solidFill>
              </a:rPr>
              <a:t>: P= 0.015092 </a:t>
            </a:r>
          </a:p>
          <a:p>
            <a:endParaRPr lang="en-US" sz="1400" dirty="0"/>
          </a:p>
        </p:txBody>
      </p:sp>
      <p:sp>
        <p:nvSpPr>
          <p:cNvPr id="16" name="TextBox 15"/>
          <p:cNvSpPr txBox="1"/>
          <p:nvPr/>
        </p:nvSpPr>
        <p:spPr>
          <a:xfrm>
            <a:off x="3685771" y="5795762"/>
            <a:ext cx="2855039" cy="738664"/>
          </a:xfrm>
          <a:prstGeom prst="rect">
            <a:avLst/>
          </a:prstGeom>
          <a:noFill/>
        </p:spPr>
        <p:txBody>
          <a:bodyPr wrap="square" rtlCol="0">
            <a:spAutoFit/>
          </a:bodyPr>
          <a:lstStyle/>
          <a:p>
            <a:r>
              <a:rPr lang="en-US" sz="1400" dirty="0" smtClean="0"/>
              <a:t>Top vs. Mid: P= 0.409485 </a:t>
            </a:r>
          </a:p>
          <a:p>
            <a:r>
              <a:rPr lang="en-US" sz="1400" dirty="0" smtClean="0"/>
              <a:t>Top vs. </a:t>
            </a:r>
            <a:r>
              <a:rPr lang="en-US" sz="1400" dirty="0" err="1" smtClean="0"/>
              <a:t>Bot</a:t>
            </a:r>
            <a:r>
              <a:rPr lang="en-US" sz="1400" dirty="0" smtClean="0"/>
              <a:t>: P= 0.390157 </a:t>
            </a:r>
          </a:p>
          <a:p>
            <a:r>
              <a:rPr lang="en-US" sz="1400" dirty="0" smtClean="0"/>
              <a:t>Mid vs. </a:t>
            </a:r>
            <a:r>
              <a:rPr lang="en-US" sz="1400" dirty="0" err="1" smtClean="0"/>
              <a:t>Bot</a:t>
            </a:r>
            <a:r>
              <a:rPr lang="en-US" sz="1400" dirty="0" smtClean="0"/>
              <a:t>: P= 0.313779 </a:t>
            </a:r>
            <a:endParaRPr lang="en-US" sz="1400" dirty="0"/>
          </a:p>
        </p:txBody>
      </p:sp>
      <p:sp>
        <p:nvSpPr>
          <p:cNvPr id="17" name="TextBox 16"/>
          <p:cNvSpPr txBox="1"/>
          <p:nvPr/>
        </p:nvSpPr>
        <p:spPr>
          <a:xfrm>
            <a:off x="6521719" y="5719374"/>
            <a:ext cx="2711809" cy="738664"/>
          </a:xfrm>
          <a:prstGeom prst="rect">
            <a:avLst/>
          </a:prstGeom>
          <a:noFill/>
        </p:spPr>
        <p:txBody>
          <a:bodyPr wrap="square" rtlCol="0">
            <a:spAutoFit/>
          </a:bodyPr>
          <a:lstStyle/>
          <a:p>
            <a:r>
              <a:rPr lang="en-US" sz="1400" dirty="0" smtClean="0"/>
              <a:t>Top vs. Mid: P= 0.4874 </a:t>
            </a:r>
          </a:p>
          <a:p>
            <a:r>
              <a:rPr lang="en-US" sz="1400" dirty="0" smtClean="0"/>
              <a:t>Top vs. </a:t>
            </a:r>
            <a:r>
              <a:rPr lang="en-US" sz="1400" dirty="0" err="1" smtClean="0"/>
              <a:t>Bot</a:t>
            </a:r>
            <a:r>
              <a:rPr lang="en-US" sz="1400" dirty="0" smtClean="0"/>
              <a:t>: P= 0.3967 </a:t>
            </a:r>
          </a:p>
          <a:p>
            <a:r>
              <a:rPr lang="en-US" sz="1400" dirty="0" smtClean="0"/>
              <a:t>Mid vs. </a:t>
            </a:r>
            <a:r>
              <a:rPr lang="en-US" sz="1400" dirty="0" err="1" smtClean="0"/>
              <a:t>Bot</a:t>
            </a:r>
            <a:r>
              <a:rPr lang="en-US" sz="1400" dirty="0" smtClean="0"/>
              <a:t>: P= 0.3586 </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04322" y="-78638"/>
            <a:ext cx="7772400" cy="1143000"/>
          </a:xfrm>
        </p:spPr>
        <p:txBody>
          <a:bodyPr/>
          <a:lstStyle/>
          <a:p>
            <a:r>
              <a:rPr lang="en-US" dirty="0" smtClean="0"/>
              <a:t>GM12878</a:t>
            </a:r>
            <a:endParaRPr lang="en-US" dirty="0"/>
          </a:p>
        </p:txBody>
      </p:sp>
      <p:sp>
        <p:nvSpPr>
          <p:cNvPr id="3" name="Slide Number Placeholder 2"/>
          <p:cNvSpPr>
            <a:spLocks noGrp="1"/>
          </p:cNvSpPr>
          <p:nvPr>
            <p:ph type="sldNum" sz="quarter" idx="12"/>
          </p:nvPr>
        </p:nvSpPr>
        <p:spPr/>
        <p:txBody>
          <a:bodyPr/>
          <a:lstStyle/>
          <a:p>
            <a:fld id="{C057E11D-724F-094E-B8AC-B691F571C015}" type="slidenum">
              <a:rPr lang="en-US" smtClean="0"/>
              <a:t>6</a:t>
            </a:fld>
            <a:endParaRPr lang="en-US"/>
          </a:p>
        </p:txBody>
      </p:sp>
      <p:graphicFrame>
        <p:nvGraphicFramePr>
          <p:cNvPr id="5" name="Chart 4"/>
          <p:cNvGraphicFramePr/>
          <p:nvPr/>
        </p:nvGraphicFramePr>
        <p:xfrm>
          <a:off x="308706" y="1417638"/>
          <a:ext cx="2827593" cy="21092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3136299" y="1417638"/>
          <a:ext cx="2827593" cy="21092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6159499" y="1417635"/>
          <a:ext cx="2827593" cy="21092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nvGraphicFramePr>
        <p:xfrm>
          <a:off x="308706" y="3961336"/>
          <a:ext cx="2827593" cy="21092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nvGraphicFramePr>
        <p:xfrm>
          <a:off x="3136299" y="3986736"/>
          <a:ext cx="2827593" cy="210926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p:cNvGraphicFramePr/>
          <p:nvPr/>
        </p:nvGraphicFramePr>
        <p:xfrm>
          <a:off x="6159498" y="3986736"/>
          <a:ext cx="2827593" cy="2109263"/>
        </p:xfrm>
        <a:graphic>
          <a:graphicData uri="http://schemas.openxmlformats.org/drawingml/2006/chart">
            <c:chart xmlns:c="http://schemas.openxmlformats.org/drawingml/2006/chart" xmlns:r="http://schemas.openxmlformats.org/officeDocument/2006/relationships" r:id="rId7"/>
          </a:graphicData>
        </a:graphic>
      </p:graphicFrame>
      <p:sp>
        <p:nvSpPr>
          <p:cNvPr id="11" name="TextBox 10"/>
          <p:cNvSpPr txBox="1"/>
          <p:nvPr/>
        </p:nvSpPr>
        <p:spPr>
          <a:xfrm>
            <a:off x="765837" y="5898735"/>
            <a:ext cx="2532795" cy="738664"/>
          </a:xfrm>
          <a:prstGeom prst="rect">
            <a:avLst/>
          </a:prstGeom>
          <a:noFill/>
        </p:spPr>
        <p:txBody>
          <a:bodyPr wrap="square" rtlCol="0">
            <a:spAutoFit/>
          </a:bodyPr>
          <a:lstStyle/>
          <a:p>
            <a:r>
              <a:rPr lang="en-US" sz="1400" dirty="0" smtClean="0"/>
              <a:t>Top vs. Mid: P= 0.167698 </a:t>
            </a:r>
          </a:p>
          <a:p>
            <a:r>
              <a:rPr lang="en-US" sz="1400" dirty="0" smtClean="0">
                <a:solidFill>
                  <a:srgbClr val="FF0000"/>
                </a:solidFill>
              </a:rPr>
              <a:t>Top vs. </a:t>
            </a:r>
            <a:r>
              <a:rPr lang="en-US" sz="1400" dirty="0" err="1" smtClean="0">
                <a:solidFill>
                  <a:srgbClr val="FF0000"/>
                </a:solidFill>
              </a:rPr>
              <a:t>Bot</a:t>
            </a:r>
            <a:r>
              <a:rPr lang="en-US" sz="1400" dirty="0" smtClean="0">
                <a:solidFill>
                  <a:srgbClr val="FF0000"/>
                </a:solidFill>
              </a:rPr>
              <a:t>: P= 0.002389 </a:t>
            </a:r>
          </a:p>
          <a:p>
            <a:r>
              <a:rPr lang="en-US" sz="1400" dirty="0" smtClean="0"/>
              <a:t>Mid vs. </a:t>
            </a:r>
            <a:r>
              <a:rPr lang="en-US" sz="1400" dirty="0" err="1" smtClean="0"/>
              <a:t>Bot</a:t>
            </a:r>
            <a:r>
              <a:rPr lang="en-US" sz="1400" dirty="0" smtClean="0"/>
              <a:t>: P= 0.195721</a:t>
            </a: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K562</a:t>
            </a:r>
            <a:endParaRPr lang="en-US" dirty="0"/>
          </a:p>
        </p:txBody>
      </p:sp>
      <p:sp>
        <p:nvSpPr>
          <p:cNvPr id="3" name="Slide Number Placeholder 2"/>
          <p:cNvSpPr>
            <a:spLocks noGrp="1"/>
          </p:cNvSpPr>
          <p:nvPr>
            <p:ph type="sldNum" sz="quarter" idx="12"/>
          </p:nvPr>
        </p:nvSpPr>
        <p:spPr/>
        <p:txBody>
          <a:bodyPr/>
          <a:lstStyle/>
          <a:p>
            <a:fld id="{C057E11D-724F-094E-B8AC-B691F571C015}" type="slidenum">
              <a:rPr lang="en-US" smtClean="0"/>
              <a:t>7</a:t>
            </a:fld>
            <a:endParaRPr lang="en-US"/>
          </a:p>
        </p:txBody>
      </p:sp>
      <p:pic>
        <p:nvPicPr>
          <p:cNvPr id="7" name="Picture 6"/>
          <p:cNvPicPr>
            <a:picLocks noChangeAspect="1"/>
          </p:cNvPicPr>
          <p:nvPr/>
        </p:nvPicPr>
        <p:blipFill>
          <a:blip r:embed="rId2"/>
          <a:stretch>
            <a:fillRect/>
          </a:stretch>
        </p:blipFill>
        <p:spPr>
          <a:xfrm>
            <a:off x="257100" y="1593027"/>
            <a:ext cx="8429700" cy="423137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KKY’s</a:t>
            </a:r>
            <a:r>
              <a:rPr lang="en-US" dirty="0" smtClean="0"/>
              <a:t> method (3-layer net)</a:t>
            </a:r>
            <a:endParaRPr lang="en-US" dirty="0"/>
          </a:p>
        </p:txBody>
      </p:sp>
      <p:sp>
        <p:nvSpPr>
          <p:cNvPr id="3" name="Slide Number Placeholder 2"/>
          <p:cNvSpPr>
            <a:spLocks noGrp="1"/>
          </p:cNvSpPr>
          <p:nvPr>
            <p:ph type="sldNum" sz="quarter" idx="12"/>
          </p:nvPr>
        </p:nvSpPr>
        <p:spPr/>
        <p:txBody>
          <a:bodyPr/>
          <a:lstStyle/>
          <a:p>
            <a:fld id="{C057E11D-724F-094E-B8AC-B691F571C015}" type="slidenum">
              <a:rPr lang="en-US" smtClean="0"/>
              <a:t>8</a:t>
            </a:fld>
            <a:endParaRPr lang="en-US"/>
          </a:p>
        </p:txBody>
      </p:sp>
      <p:pic>
        <p:nvPicPr>
          <p:cNvPr id="5" name="Content Placeholder 4" descr="levels_vs_properties_all.pdf"/>
          <p:cNvPicPr>
            <a:picLocks noGrp="1" noChangeAspect="1"/>
          </p:cNvPicPr>
          <p:nvPr>
            <p:ph sz="quarter" idx="1"/>
          </p:nvPr>
        </p:nvPicPr>
        <mc:AlternateContent>
          <mc:Choice xmlns:ma="http://schemas.microsoft.com/office/mac/drawingml/2008/main" Requires="ma">
            <p:blipFill>
              <a:blip r:embed="rId2"/>
              <a:srcRect l="-60000" r="-60000"/>
              <a:stretch>
                <a:fillRect/>
              </a:stretch>
            </p:blipFill>
          </mc:Choice>
          <mc:Fallback>
            <p:blipFill>
              <a:blip r:embed="rId3"/>
              <a:srcRect l="-60000" r="-60000"/>
              <a:stretch>
                <a:fillRect/>
              </a:stretch>
            </p:blipFill>
          </mc:Fallback>
        </mc:AlternateContent>
        <p:spPr>
          <a:xfrm>
            <a:off x="-2033218" y="274638"/>
            <a:ext cx="12790780" cy="7523988"/>
          </a:xfr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K562 –</a:t>
            </a:r>
            <a:r>
              <a:rPr lang="en-US" dirty="0" err="1" smtClean="0"/>
              <a:t>KKY’s</a:t>
            </a:r>
            <a:r>
              <a:rPr lang="en-US" dirty="0" smtClean="0"/>
              <a:t> 3 Layer net</a:t>
            </a:r>
            <a:endParaRPr lang="en-US" dirty="0"/>
          </a:p>
        </p:txBody>
      </p:sp>
      <p:sp>
        <p:nvSpPr>
          <p:cNvPr id="3" name="Slide Number Placeholder 2"/>
          <p:cNvSpPr>
            <a:spLocks noGrp="1"/>
          </p:cNvSpPr>
          <p:nvPr>
            <p:ph type="sldNum" sz="quarter" idx="12"/>
          </p:nvPr>
        </p:nvSpPr>
        <p:spPr/>
        <p:txBody>
          <a:bodyPr/>
          <a:lstStyle/>
          <a:p>
            <a:fld id="{C057E11D-724F-094E-B8AC-B691F571C015}" type="slidenum">
              <a:rPr lang="en-US" smtClean="0"/>
              <a:t>9</a:t>
            </a:fld>
            <a:endParaRPr lang="en-US"/>
          </a:p>
        </p:txBody>
      </p:sp>
      <p:pic>
        <p:nvPicPr>
          <p:cNvPr id="5" name="Content Placeholder 4" descr="levels_vs_properties_K562.pdf"/>
          <p:cNvPicPr>
            <a:picLocks noGrp="1" noChangeAspect="1"/>
          </p:cNvPicPr>
          <p:nvPr>
            <p:ph sz="quarter" idx="1"/>
          </p:nvPr>
        </p:nvPicPr>
        <mc:AlternateContent>
          <mc:Choice xmlns:ma="http://schemas.microsoft.com/office/mac/drawingml/2008/main" Requires="ma">
            <p:blipFill>
              <a:blip r:embed="rId2"/>
              <a:srcRect l="-60000" r="-60000"/>
              <a:stretch>
                <a:fillRect/>
              </a:stretch>
            </p:blipFill>
          </mc:Choice>
          <mc:Fallback>
            <p:blipFill>
              <a:blip r:embed="rId3"/>
              <a:srcRect l="-60000" r="-60000"/>
              <a:stretch>
                <a:fillRect/>
              </a:stretch>
            </p:blipFill>
          </mc:Fallback>
        </mc:AlternateContent>
        <p:spPr>
          <a:xfrm>
            <a:off x="-1252788" y="742501"/>
            <a:ext cx="11565050" cy="6802971"/>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Equity.thmx</Template>
  <TotalTime>478</TotalTime>
  <Words>643</Words>
  <Application>Microsoft Macintosh PowerPoint</Application>
  <PresentationFormat>On-screen Show (4:3)</PresentationFormat>
  <Paragraphs>93</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Equity</vt:lpstr>
      <vt:lpstr>Click to add turtle</vt:lpstr>
      <vt:lpstr>All TFs</vt:lpstr>
      <vt:lpstr>All TFs</vt:lpstr>
      <vt:lpstr>Topology</vt:lpstr>
      <vt:lpstr>K562</vt:lpstr>
      <vt:lpstr>GM12878</vt:lpstr>
      <vt:lpstr>K562</vt:lpstr>
      <vt:lpstr>KKY’s method (3-layer net)</vt:lpstr>
      <vt:lpstr>K562 –KKY’s 3 Layer net</vt:lpstr>
    </vt:vector>
  </TitlesOfParts>
  <Company>Yale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Chao Cheng</dc:creator>
  <cp:lastModifiedBy>Chao Cheng</cp:lastModifiedBy>
  <cp:revision>10</cp:revision>
  <dcterms:created xsi:type="dcterms:W3CDTF">2011-07-14T13:09:33Z</dcterms:created>
  <dcterms:modified xsi:type="dcterms:W3CDTF">2011-07-14T21:08:04Z</dcterms:modified>
</cp:coreProperties>
</file>