
<file path=[Content_Types].xml><?xml version="1.0" encoding="utf-8"?>
<Types xmlns="http://schemas.openxmlformats.org/package/2006/content-types">
  <Override PartName="/ppt/slides/slide17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15.xml" ContentType="application/vnd.openxmlformats-officedocument.presentationml.slide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8" r:id="rId3"/>
    <p:sldId id="269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70" r:id="rId14"/>
    <p:sldId id="268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5620"/>
    <p:restoredTop sz="94660"/>
  </p:normalViewPr>
  <p:slideViewPr>
    <p:cSldViewPr snapToGrid="0" snapToObjects="1">
      <p:cViewPr varScale="1">
        <p:scale>
          <a:sx n="134" d="100"/>
          <a:sy n="134" d="100"/>
        </p:scale>
        <p:origin x="-1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24" Type="http://schemas.openxmlformats.org/officeDocument/2006/relationships/tableStyles" Target="tableStyles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19" Type="http://schemas.openxmlformats.org/officeDocument/2006/relationships/slide" Target="slides/slide18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slide" Target="slides/slide1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E155-154C-1245-9D17-750E8C52011A}" type="datetimeFigureOut">
              <a:rPr lang="en-US" smtClean="0"/>
              <a:pPr/>
              <a:t>7/13/11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A518-B596-D740-B314-F56CC355F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E155-154C-1245-9D17-750E8C52011A}" type="datetimeFigureOut">
              <a:rPr lang="en-US" smtClean="0"/>
              <a:pPr/>
              <a:t>7/13/11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A518-B596-D740-B314-F56CC355F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E155-154C-1245-9D17-750E8C52011A}" type="datetimeFigureOut">
              <a:rPr lang="en-US" smtClean="0"/>
              <a:pPr/>
              <a:t>7/13/11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A518-B596-D740-B314-F56CC355F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E155-154C-1245-9D17-750E8C52011A}" type="datetimeFigureOut">
              <a:rPr lang="en-US" smtClean="0"/>
              <a:pPr/>
              <a:t>7/13/11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A518-B596-D740-B314-F56CC355F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E155-154C-1245-9D17-750E8C52011A}" type="datetimeFigureOut">
              <a:rPr lang="en-US" smtClean="0"/>
              <a:pPr/>
              <a:t>7/13/11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A518-B596-D740-B314-F56CC355F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E155-154C-1245-9D17-750E8C52011A}" type="datetimeFigureOut">
              <a:rPr lang="en-US" smtClean="0"/>
              <a:pPr/>
              <a:t>7/13/11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A518-B596-D740-B314-F56CC355F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E155-154C-1245-9D17-750E8C52011A}" type="datetimeFigureOut">
              <a:rPr lang="en-US" smtClean="0"/>
              <a:pPr/>
              <a:t>7/13/11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A518-B596-D740-B314-F56CC355F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E155-154C-1245-9D17-750E8C52011A}" type="datetimeFigureOut">
              <a:rPr lang="en-US" smtClean="0"/>
              <a:pPr/>
              <a:t>7/13/11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A518-B596-D740-B314-F56CC355F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E155-154C-1245-9D17-750E8C52011A}" type="datetimeFigureOut">
              <a:rPr lang="en-US" smtClean="0"/>
              <a:pPr/>
              <a:t>7/13/11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A518-B596-D740-B314-F56CC355F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E155-154C-1245-9D17-750E8C52011A}" type="datetimeFigureOut">
              <a:rPr lang="en-US" smtClean="0"/>
              <a:pPr/>
              <a:t>7/13/11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A518-B596-D740-B314-F56CC355F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E155-154C-1245-9D17-750E8C52011A}" type="datetimeFigureOut">
              <a:rPr lang="en-US" smtClean="0"/>
              <a:pPr/>
              <a:t>7/13/11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A518-B596-D740-B314-F56CC355F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EE155-154C-1245-9D17-750E8C52011A}" type="datetimeFigureOut">
              <a:rPr lang="en-US" smtClean="0"/>
              <a:pPr/>
              <a:t>7/13/11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AA518-B596-D740-B314-F56CC355F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Comparing DNA sequencing from fibroblast and </a:t>
            </a:r>
            <a:r>
              <a:rPr lang="en-US" dirty="0" err="1" smtClean="0"/>
              <a:t>iPS</a:t>
            </a:r>
            <a:r>
              <a:rPr lang="en-US" dirty="0" smtClean="0"/>
              <a:t> cells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Alexej Abyzov &amp; Mark Gerstein,</a:t>
            </a:r>
          </a:p>
          <a:p>
            <a:r>
              <a:rPr lang="en-US" dirty="0" smtClean="0"/>
              <a:t>July 13, 2011</a:t>
            </a:r>
          </a:p>
          <a:p>
            <a:r>
              <a:rPr lang="en-US" dirty="0" err="1" smtClean="0"/>
              <a:t>iPSC</a:t>
            </a:r>
            <a:r>
              <a:rPr lang="en-US" dirty="0" smtClean="0"/>
              <a:t> meeting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chr10:70514001-71136000</a:t>
            </a:r>
            <a:br>
              <a:rPr lang="en-US" dirty="0" smtClean="0"/>
            </a:br>
            <a:r>
              <a:rPr lang="en-US" dirty="0" smtClean="0"/>
              <a:t>chr10:74033001-74650000</a:t>
            </a:r>
            <a:br>
              <a:rPr lang="en-US" dirty="0" smtClean="0"/>
            </a:br>
            <a:r>
              <a:rPr lang="en-US" dirty="0" smtClean="0"/>
              <a:t>(duplications in son)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950240"/>
            <a:ext cx="8229600" cy="477305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16200000">
            <a:off x="-855898" y="3593630"/>
            <a:ext cx="322395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iPS</a:t>
            </a:r>
            <a:r>
              <a:rPr lang="en-US" dirty="0" smtClean="0"/>
              <a:t>                                   Fibroblast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chr8:15540001-15615000</a:t>
            </a:r>
            <a:br>
              <a:rPr lang="en-US" dirty="0" smtClean="0"/>
            </a:br>
            <a:r>
              <a:rPr lang="en-US" dirty="0" smtClean="0"/>
              <a:t>(deletion in son)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50716"/>
            <a:ext cx="8229600" cy="476054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 rot="16200000">
            <a:off x="-888380" y="3358455"/>
            <a:ext cx="332655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iPS</a:t>
            </a:r>
            <a:r>
              <a:rPr lang="en-US" dirty="0" smtClean="0"/>
              <a:t>                                     Fibroblast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#</a:t>
                      </a:r>
                      <a:r>
                        <a:rPr lang="en-US" baseline="0" dirty="0" smtClean="0"/>
                        <a:t> of candidates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Fibroblast to </a:t>
                      </a:r>
                      <a:r>
                        <a:rPr lang="en-US" dirty="0" err="1" smtClean="0"/>
                        <a:t>iPS</a:t>
                      </a:r>
                      <a:r>
                        <a:rPr lang="en-US" baseline="0" dirty="0" smtClean="0"/>
                        <a:t> (father)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Fibroblast to </a:t>
                      </a:r>
                      <a:r>
                        <a:rPr lang="en-US" dirty="0" err="1" smtClean="0"/>
                        <a:t>iPS</a:t>
                      </a:r>
                      <a:r>
                        <a:rPr lang="en-US" baseline="0" dirty="0" smtClean="0"/>
                        <a:t> (mother)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Fibroblast to </a:t>
                      </a:r>
                      <a:r>
                        <a:rPr lang="en-US" dirty="0" err="1" smtClean="0"/>
                        <a:t>iPS</a:t>
                      </a:r>
                      <a:r>
                        <a:rPr lang="en-US" baseline="0" dirty="0" smtClean="0"/>
                        <a:t> (son)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Father to mother (fibroblast)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Father to mother (</a:t>
                      </a:r>
                      <a:r>
                        <a:rPr lang="en-US" dirty="0" err="1" smtClean="0"/>
                        <a:t>iPS</a:t>
                      </a:r>
                      <a:r>
                        <a:rPr lang="en-US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Paired-end analysis with </a:t>
            </a:r>
            <a:r>
              <a:rPr lang="en-US" dirty="0" err="1" smtClean="0"/>
              <a:t>BreakDancer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length is still problematic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02359"/>
            <a:ext cx="8229600" cy="481387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54168" y="2056571"/>
            <a:ext cx="2008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Father in 03 family,</a:t>
            </a:r>
          </a:p>
          <a:p>
            <a:r>
              <a:rPr lang="en-US" b="1" smtClean="0">
                <a:solidFill>
                  <a:srgbClr val="0000FF"/>
                </a:solidFill>
              </a:rPr>
              <a:t>fibroblast</a:t>
            </a:r>
          </a:p>
        </p:txBody>
      </p:sp>
      <p:cxnSp>
        <p:nvCxnSpPr>
          <p:cNvPr id="7" name="Straight Connector 6"/>
          <p:cNvCxnSpPr/>
          <p:nvPr/>
        </p:nvCxnSpPr>
        <p:spPr>
          <a:xfrm rot="5400000" flipH="1" flipV="1">
            <a:off x="3508962" y="4402679"/>
            <a:ext cx="3123260" cy="18815"/>
          </a:xfrm>
          <a:prstGeom prst="line">
            <a:avLst/>
          </a:prstGeom>
          <a:ln>
            <a:solidFill>
              <a:srgbClr val="FF000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statistics (</a:t>
            </a:r>
            <a:r>
              <a:rPr lang="en-US" dirty="0" err="1" smtClean="0"/>
              <a:t>BreakDancer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679067" y="1600200"/>
          <a:ext cx="6335551" cy="3139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8995"/>
                <a:gridCol w="1008380"/>
                <a:gridCol w="1275080"/>
                <a:gridCol w="1454802"/>
                <a:gridCol w="170829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Cell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#</a:t>
                      </a:r>
                      <a:r>
                        <a:rPr lang="en-US" baseline="0" dirty="0" smtClean="0"/>
                        <a:t> of del/inv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Overlapping</a:t>
                      </a:r>
                    </a:p>
                    <a:p>
                      <a:pPr algn="r"/>
                      <a:r>
                        <a:rPr lang="en-US" dirty="0" smtClean="0"/>
                        <a:t>DGV or G1K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Overlapping</a:t>
                      </a:r>
                    </a:p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DGV or G1K</a:t>
                      </a:r>
                    </a:p>
                    <a:p>
                      <a:pPr algn="r"/>
                      <a:r>
                        <a:rPr lang="en-US" dirty="0" smtClean="0"/>
                        <a:t>(50% reciprocal)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688/113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678 (99%)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604 (88%)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487/98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480 (99%)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436 (90%)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291/66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289 (99%)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254 (87%)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476/112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467 (98%)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421 (88%)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288/80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281 (98%)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252 (88%)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424/133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421 (99%)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384 (91%)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Comparing </a:t>
            </a:r>
            <a:r>
              <a:rPr lang="en-US" sz="2400" dirty="0" err="1" smtClean="0"/>
              <a:t>iPS</a:t>
            </a:r>
            <a:r>
              <a:rPr lang="en-US" sz="2400" dirty="0"/>
              <a:t> </a:t>
            </a:r>
            <a:r>
              <a:rPr lang="en-US" sz="2400" dirty="0" smtClean="0"/>
              <a:t>and fibroblast sequencing</a:t>
            </a:r>
            <a:br>
              <a:rPr lang="en-US" sz="2400" dirty="0" smtClean="0"/>
            </a:br>
            <a:r>
              <a:rPr lang="en-US" sz="2400" dirty="0" smtClean="0"/>
              <a:t>(</a:t>
            </a:r>
            <a:r>
              <a:rPr lang="en-US" sz="2400" dirty="0" err="1" smtClean="0"/>
              <a:t>BreakDancer</a:t>
            </a:r>
            <a:r>
              <a:rPr lang="en-US" sz="2400" dirty="0" smtClean="0"/>
              <a:t>, PE)</a:t>
            </a:r>
            <a:endParaRPr lang="en-US" sz="2400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4294967295"/>
          </p:nvPr>
        </p:nvGraphicFramePr>
        <p:xfrm>
          <a:off x="1668146" y="1829116"/>
          <a:ext cx="6283719" cy="2530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9387"/>
                <a:gridCol w="743628"/>
                <a:gridCol w="515908"/>
                <a:gridCol w="500716"/>
                <a:gridCol w="2284080"/>
              </a:tblGrid>
              <a:tr h="31631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Region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Person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F CN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aseline="0" dirty="0" err="1" smtClean="0"/>
                        <a:t>i</a:t>
                      </a:r>
                      <a:r>
                        <a:rPr lang="en-US" sz="1400" baseline="0" dirty="0" smtClean="0"/>
                        <a:t> CN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/>
                </a:tc>
              </a:tr>
              <a:tr h="31631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chr3:77563756-77566595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Father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2.07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1.02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Confident</a:t>
                      </a:r>
                      <a:endParaRPr lang="en-US" sz="1400" b="1" dirty="0"/>
                    </a:p>
                  </a:txBody>
                  <a:tcPr/>
                </a:tc>
              </a:tr>
              <a:tr h="31631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chr8:128751254-128752641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Father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1.47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3.22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Inconsistent with BD</a:t>
                      </a:r>
                      <a:endParaRPr lang="en-US" sz="1400" dirty="0"/>
                    </a:p>
                  </a:txBody>
                  <a:tcPr/>
                </a:tc>
              </a:tr>
              <a:tr h="3163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chr4:29461012-29462116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Mother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1.72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1.10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Week </a:t>
                      </a:r>
                      <a:r>
                        <a:rPr lang="en-US" sz="1400" b="0" dirty="0" err="1" smtClean="0"/>
                        <a:t>evidance</a:t>
                      </a:r>
                      <a:endParaRPr lang="en-US" sz="1400" b="0" dirty="0"/>
                    </a:p>
                  </a:txBody>
                  <a:tcPr/>
                </a:tc>
              </a:tr>
              <a:tr h="31631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chr2:27752461-27753524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Son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1.18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1.83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Inconsistent with BD</a:t>
                      </a:r>
                    </a:p>
                  </a:txBody>
                  <a:tcPr/>
                </a:tc>
              </a:tr>
              <a:tr h="31631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chr7:57957582-57959473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Son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1.42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1.92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Inconsistent with BD</a:t>
                      </a:r>
                    </a:p>
                  </a:txBody>
                  <a:tcPr/>
                </a:tc>
              </a:tr>
              <a:tr h="31631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chr7:61514374-61524879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Son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2.14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1.36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Inconsistent with BD</a:t>
                      </a:r>
                      <a:endParaRPr lang="en-US" sz="1400" dirty="0"/>
                    </a:p>
                  </a:txBody>
                  <a:tcPr/>
                </a:tc>
              </a:tr>
              <a:tr h="31631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chr8:128751270-128752694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Son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1.26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5.64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Inconsistent with BD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029094" y="5259880"/>
            <a:ext cx="163384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For deletion:</a:t>
            </a:r>
          </a:p>
          <a:p>
            <a:r>
              <a:rPr lang="en-US" sz="1400" dirty="0" smtClean="0"/>
              <a:t>gen1 &lt; 1.5 &amp;&amp;</a:t>
            </a:r>
          </a:p>
          <a:p>
            <a:r>
              <a:rPr lang="en-US" sz="1400" dirty="0"/>
              <a:t>g</a:t>
            </a:r>
            <a:r>
              <a:rPr lang="en-US" sz="1400" dirty="0" smtClean="0"/>
              <a:t>en2 &gt; 1.5 &amp;&amp;</a:t>
            </a:r>
          </a:p>
          <a:p>
            <a:r>
              <a:rPr lang="en-US" sz="1400" dirty="0" smtClean="0"/>
              <a:t>|gen1 – gen2| &gt; 0.5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68146" y="4736660"/>
            <a:ext cx="28499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Deletions with 50% reciprocal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overlap to G1K or DGV are excluded</a:t>
            </a:r>
            <a:endParaRPr lang="en-US" sz="1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chr3:77563756-77566595</a:t>
            </a:r>
            <a:br>
              <a:rPr lang="en-US" dirty="0" smtClean="0"/>
            </a:br>
            <a:r>
              <a:rPr lang="en-US" dirty="0" smtClean="0"/>
              <a:t>(deletion in father)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46236"/>
            <a:ext cx="8229600" cy="4789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rot="16200000">
            <a:off x="-888380" y="3358455"/>
            <a:ext cx="332655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iPS</a:t>
            </a:r>
            <a:r>
              <a:rPr lang="en-US" dirty="0" smtClean="0"/>
              <a:t>                                     Fibroblast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Prediction of de novo SV/CNV</a:t>
            </a:r>
          </a:p>
          <a:p>
            <a:r>
              <a:rPr lang="en-US" dirty="0" smtClean="0"/>
              <a:t>Including </a:t>
            </a:r>
            <a:r>
              <a:rPr lang="en-US" dirty="0" err="1" smtClean="0"/>
              <a:t>Pindel</a:t>
            </a:r>
            <a:r>
              <a:rPr lang="en-US" dirty="0" smtClean="0"/>
              <a:t> in </a:t>
            </a:r>
            <a:r>
              <a:rPr lang="en-US" smtClean="0"/>
              <a:t>the analysis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8882"/>
            <a:ext cx="8229600" cy="1143000"/>
          </a:xfrm>
        </p:spPr>
        <p:txBody>
          <a:bodyPr/>
          <a:lstStyle/>
          <a:p>
            <a:r>
              <a:rPr lang="en-US" dirty="0" smtClean="0"/>
              <a:t>Data set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61458" y="1120367"/>
          <a:ext cx="8033564" cy="474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2254"/>
                <a:gridCol w="1445538"/>
                <a:gridCol w="314048"/>
                <a:gridCol w="314048"/>
                <a:gridCol w="1211580"/>
                <a:gridCol w="401609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Family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Person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err="1" smtClean="0"/>
                        <a:t>i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# of reads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Lanes/Files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Father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Y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/>
                        <a:t>Y</a:t>
                      </a:r>
                      <a:endParaRPr lang="en-US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209,054,528</a:t>
                      </a:r>
                    </a:p>
                    <a:p>
                      <a:pPr algn="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180,198,406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110513_PINKERTON_0120_B81T51ABXX_L1,F</a:t>
                      </a:r>
                    </a:p>
                    <a:p>
                      <a:pPr algn="r"/>
                      <a:r>
                        <a:rPr lang="en-US" sz="1600" b="1" dirty="0" smtClean="0"/>
                        <a:t>110513_PINKERTON_0120_B81T51ABXX_L2,i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Mather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Y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Y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147,184,808</a:t>
                      </a:r>
                    </a:p>
                    <a:p>
                      <a:pPr algn="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145,242,344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110315_BRISCOE_0348_B81NWJABXX_L8,F</a:t>
                      </a:r>
                    </a:p>
                    <a:p>
                      <a:pPr algn="r"/>
                      <a:r>
                        <a:rPr lang="en-US" sz="1600" b="1" dirty="0" smtClean="0"/>
                        <a:t>110513_PINKERTON_0120_B81T51ABXX_L3,i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Son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affected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172,498,516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110609_PINKERTON_0122_BD0C4DABXX_L1,F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Son</a:t>
                      </a:r>
                      <a:r>
                        <a:rPr lang="en-US" sz="1600" b="1" baseline="0" dirty="0" smtClean="0"/>
                        <a:t> </a:t>
                      </a:r>
                      <a:r>
                        <a:rPr lang="en-US" sz="1600" b="1" dirty="0" smtClean="0"/>
                        <a:t>unaffected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Y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Y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134,263,984</a:t>
                      </a:r>
                    </a:p>
                    <a:p>
                      <a:pPr algn="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201,504,160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110315_BRISCOE_0348_B81NWJABXX_L7,F</a:t>
                      </a:r>
                    </a:p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110513_PINKERTON_0120_B81T51ABXX_L4,i</a:t>
                      </a:r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S1123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110,219,684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100826_BRISCOE_0317_B804N8ABXX_L2,F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Mather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85,674,543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100826_BRISCOE_0317_B804N8ABXX_L3,F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Son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affected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88,614,763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100826_BRISCOE_0317_B804N8ABXX_L4,F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PGP1,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GM20431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116,578,994</a:t>
                      </a:r>
                    </a:p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129,516,795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100902_MONK_0155_B200V8ABXX_L2,i</a:t>
                      </a:r>
                    </a:p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100923_PINKERTON_0096_A8024FABXX_L2,i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Neonatal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(NHDF)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55,170,857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100816_BRISCOE_0314_A202ANABXX_L8,F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58361" y="6244605"/>
            <a:ext cx="1816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Increased output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Read depth analysis with </a:t>
            </a:r>
            <a:r>
              <a:rPr lang="en-US" dirty="0" err="1" smtClean="0"/>
              <a:t>CNVnator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statistics (</a:t>
            </a:r>
            <a:r>
              <a:rPr lang="en-US" dirty="0" err="1" smtClean="0"/>
              <a:t>CNVnator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679067" y="1600200"/>
          <a:ext cx="6068851" cy="3139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8995"/>
                <a:gridCol w="1008380"/>
                <a:gridCol w="1008380"/>
                <a:gridCol w="1454802"/>
                <a:gridCol w="170829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Cell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#</a:t>
                      </a:r>
                      <a:r>
                        <a:rPr lang="en-US" baseline="0" dirty="0" smtClean="0"/>
                        <a:t> of calls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Overlapping</a:t>
                      </a:r>
                    </a:p>
                    <a:p>
                      <a:pPr algn="r"/>
                      <a:r>
                        <a:rPr lang="en-US" dirty="0" smtClean="0"/>
                        <a:t>DGV or G1K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Overlapping</a:t>
                      </a:r>
                    </a:p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DGV or G1K</a:t>
                      </a:r>
                    </a:p>
                    <a:p>
                      <a:pPr algn="r"/>
                      <a:r>
                        <a:rPr lang="en-US" dirty="0" smtClean="0"/>
                        <a:t>(50% reciprocal)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182 (94%)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154 (80%)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182 (97%)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147 (78%)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162 (98%)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127 (77%)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178 (94%)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134 (71%)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151 (95%)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114 (72%)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165 (98%)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127 (75%)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12826" y="6219197"/>
            <a:ext cx="2762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Using 1 kb bins for analysis</a:t>
            </a:r>
            <a:endParaRPr lang="en-U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7761" y="398046"/>
            <a:ext cx="2682303" cy="1959316"/>
          </a:xfrm>
        </p:spPr>
        <p:txBody>
          <a:bodyPr>
            <a:noAutofit/>
          </a:bodyPr>
          <a:lstStyle/>
          <a:p>
            <a:r>
              <a:rPr lang="en-US" sz="2400" dirty="0" smtClean="0"/>
              <a:t>Comparing </a:t>
            </a:r>
            <a:r>
              <a:rPr lang="en-US" sz="2400" dirty="0" err="1" smtClean="0"/>
              <a:t>iPS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and fibroblast sequencing</a:t>
            </a:r>
            <a:br>
              <a:rPr lang="en-US" sz="2400" dirty="0" smtClean="0"/>
            </a:br>
            <a:r>
              <a:rPr lang="en-US" sz="2400" dirty="0" smtClean="0"/>
              <a:t>(</a:t>
            </a:r>
            <a:r>
              <a:rPr lang="en-US" sz="2400" dirty="0" err="1" smtClean="0"/>
              <a:t>CNVnator</a:t>
            </a:r>
            <a:r>
              <a:rPr lang="en-US" sz="2400" dirty="0" smtClean="0"/>
              <a:t>, RD)</a:t>
            </a:r>
            <a:endParaRPr lang="en-US" sz="2400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268499" y="113529"/>
          <a:ext cx="6375651" cy="6211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9387"/>
                <a:gridCol w="743628"/>
                <a:gridCol w="515908"/>
                <a:gridCol w="500716"/>
                <a:gridCol w="2376012"/>
              </a:tblGrid>
              <a:tr h="31631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Region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Person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F CN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aseline="0" dirty="0" err="1" smtClean="0"/>
                        <a:t>i</a:t>
                      </a:r>
                      <a:r>
                        <a:rPr lang="en-US" sz="1400" baseline="0" dirty="0" smtClean="0"/>
                        <a:t> CN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/>
                </a:tc>
              </a:tr>
              <a:tr h="31631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chr1:162043001-162108000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Mother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2.24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2.88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By chance</a:t>
                      </a:r>
                      <a:endParaRPr lang="en-US" sz="1400" dirty="0"/>
                    </a:p>
                  </a:txBody>
                  <a:tcPr/>
                </a:tc>
              </a:tr>
              <a:tr h="31631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chr2:126649001-126653000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Mother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0.00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2.00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AT rich regions, overlap</a:t>
                      </a:r>
                      <a:r>
                        <a:rPr lang="en-US" sz="1400" baseline="0" dirty="0" smtClean="0"/>
                        <a:t> DGV</a:t>
                      </a:r>
                      <a:endParaRPr lang="en-US" sz="1400" dirty="0"/>
                    </a:p>
                  </a:txBody>
                  <a:tcPr/>
                </a:tc>
              </a:tr>
              <a:tr h="31631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chr10:42410001-42485000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2.04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1.26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Close to a</a:t>
                      </a:r>
                      <a:r>
                        <a:rPr lang="en-US" sz="1400" baseline="0" dirty="0" smtClean="0"/>
                        <a:t> gap </a:t>
                      </a:r>
                      <a:r>
                        <a:rPr lang="en-US" sz="1400" baseline="0" dirty="0" err="1" smtClean="0"/>
                        <a:t>centromere</a:t>
                      </a:r>
                      <a:endParaRPr lang="en-US" sz="1400" dirty="0"/>
                    </a:p>
                  </a:txBody>
                  <a:tcPr/>
                </a:tc>
              </a:tr>
              <a:tr h="31631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chr12:37961001-38423000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1.90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1.36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AT rich and repeat rich regions, overlap</a:t>
                      </a:r>
                      <a:r>
                        <a:rPr lang="en-US" sz="1400" baseline="0" dirty="0" smtClean="0"/>
                        <a:t> DGV</a:t>
                      </a:r>
                      <a:endParaRPr lang="en-US" sz="1400" dirty="0" smtClean="0"/>
                    </a:p>
                  </a:txBody>
                  <a:tcPr/>
                </a:tc>
              </a:tr>
              <a:tr h="31631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chr18:70516001-70543000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1.98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1.37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Confident, del</a:t>
                      </a:r>
                      <a:endParaRPr lang="en-US" sz="1400" b="1" dirty="0"/>
                    </a:p>
                  </a:txBody>
                  <a:tcPr/>
                </a:tc>
              </a:tr>
              <a:tr h="316317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chrX:124404001-124414000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Mother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0.21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1.56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AT rich regions</a:t>
                      </a:r>
                      <a:endParaRPr lang="en-US" sz="1400" b="0" dirty="0"/>
                    </a:p>
                  </a:txBody>
                  <a:tcPr/>
                </a:tc>
              </a:tr>
              <a:tr h="31631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chrX:141153001-141191000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1.95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1.43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Confident, del</a:t>
                      </a:r>
                      <a:endParaRPr lang="en-US" sz="1400" b="1" dirty="0"/>
                    </a:p>
                  </a:txBody>
                  <a:tcPr/>
                </a:tc>
              </a:tr>
              <a:tr h="31631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chr4:93228001-93258000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Father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2.10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2.89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By chance</a:t>
                      </a:r>
                      <a:endParaRPr lang="en-US" sz="1400" dirty="0"/>
                    </a:p>
                  </a:txBody>
                  <a:tcPr/>
                </a:tc>
              </a:tr>
              <a:tr h="31631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chr8:124671001-124704000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Father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2.21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3.07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Confident, dup</a:t>
                      </a:r>
                      <a:endParaRPr lang="en-US" sz="1400" b="1" dirty="0"/>
                    </a:p>
                  </a:txBody>
                  <a:tcPr/>
                </a:tc>
              </a:tr>
              <a:tr h="31631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chr22:38753001-38789000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Father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2.26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2.83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SD, overlap DGV</a:t>
                      </a:r>
                      <a:endParaRPr lang="en-US" sz="1400" dirty="0"/>
                    </a:p>
                  </a:txBody>
                  <a:tcPr/>
                </a:tc>
              </a:tr>
              <a:tr h="316317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chrX:124406001-124412000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Father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0.00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0.79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AT rich regions</a:t>
                      </a:r>
                      <a:endParaRPr lang="en-US" sz="1400" b="0" dirty="0"/>
                    </a:p>
                  </a:txBody>
                  <a:tcPr/>
                </a:tc>
              </a:tr>
              <a:tr h="31631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chr3:143236001-143867000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Son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2.06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2.83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1 PE</a:t>
                      </a:r>
                      <a:r>
                        <a:rPr lang="en-US" sz="1400" b="1" baseline="0" dirty="0" smtClean="0"/>
                        <a:t> support, </a:t>
                      </a:r>
                      <a:r>
                        <a:rPr lang="en-US" sz="1400" b="1" dirty="0" smtClean="0"/>
                        <a:t>Confident, dup</a:t>
                      </a:r>
                      <a:endParaRPr lang="en-US" sz="1400" b="1" dirty="0"/>
                    </a:p>
                  </a:txBody>
                  <a:tcPr/>
                </a:tc>
              </a:tr>
              <a:tr h="31631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chr4:79028001-79080000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Son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2.10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2.68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By chance</a:t>
                      </a:r>
                      <a:endParaRPr lang="en-US" sz="1400" dirty="0"/>
                    </a:p>
                  </a:txBody>
                  <a:tcPr/>
                </a:tc>
              </a:tr>
              <a:tr h="31631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chr10:70514001-71136000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Son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1.85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3.05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3 PE support, Confident</a:t>
                      </a:r>
                      <a:r>
                        <a:rPr lang="en-US" sz="1400" b="1" dirty="0" smtClean="0"/>
                        <a:t>, dup</a:t>
                      </a:r>
                      <a:endParaRPr lang="en-US" sz="1400" b="1" dirty="0"/>
                    </a:p>
                  </a:txBody>
                  <a:tcPr/>
                </a:tc>
              </a:tr>
              <a:tr h="31631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chr10:74033001-74650000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Son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1.89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3.17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Confident</a:t>
                      </a:r>
                      <a:r>
                        <a:rPr lang="en-US" sz="1400" b="1" dirty="0" smtClean="0"/>
                        <a:t>, dup</a:t>
                      </a:r>
                      <a:endParaRPr lang="en-US" sz="1400" b="1" dirty="0"/>
                    </a:p>
                  </a:txBody>
                  <a:tcPr/>
                </a:tc>
              </a:tr>
              <a:tr h="31631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chr8:15540001-15615000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Son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2.02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1.02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1 PE support,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en-US" sz="1400" b="1" dirty="0" smtClean="0"/>
                        <a:t>Confident</a:t>
                      </a:r>
                      <a:r>
                        <a:rPr lang="en-US" sz="1400" b="1" dirty="0" smtClean="0"/>
                        <a:t>, del</a:t>
                      </a:r>
                      <a:endParaRPr lang="en-US" sz="1400" b="1" dirty="0"/>
                    </a:p>
                  </a:txBody>
                  <a:tcPr/>
                </a:tc>
              </a:tr>
              <a:tr h="316317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chrX:124406001-124414000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Son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0.00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0.82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AT rich regions</a:t>
                      </a:r>
                      <a:endParaRPr lang="en-US" sz="1400" b="0" dirty="0"/>
                    </a:p>
                  </a:txBody>
                  <a:tcPr/>
                </a:tc>
              </a:tr>
              <a:tr h="316317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chrY:6115001-6134000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Son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2.94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2.15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err="1" smtClean="0"/>
                        <a:t>Misgenotyping</a:t>
                      </a:r>
                      <a:r>
                        <a:rPr lang="en-US" sz="1400" b="0" dirty="0" smtClean="0"/>
                        <a:t>?</a:t>
                      </a:r>
                      <a:endParaRPr lang="en-US" sz="14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029094" y="4842892"/>
            <a:ext cx="163384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For deletion:</a:t>
            </a:r>
          </a:p>
          <a:p>
            <a:r>
              <a:rPr lang="en-US" sz="1400" dirty="0" smtClean="0"/>
              <a:t>gen1 &lt; 1.5 &amp;&amp;</a:t>
            </a:r>
          </a:p>
          <a:p>
            <a:r>
              <a:rPr lang="en-US" sz="1400" dirty="0"/>
              <a:t>g</a:t>
            </a:r>
            <a:r>
              <a:rPr lang="en-US" sz="1400" dirty="0" smtClean="0"/>
              <a:t>en2 &gt; 1.5 &amp;&amp;</a:t>
            </a:r>
          </a:p>
          <a:p>
            <a:r>
              <a:rPr lang="en-US" sz="1400" dirty="0" smtClean="0"/>
              <a:t>|gen1 – gen2| &gt; 0.5</a:t>
            </a:r>
          </a:p>
          <a:p>
            <a:r>
              <a:rPr lang="en-US" sz="1400" b="1" dirty="0" smtClean="0"/>
              <a:t>For duplication:</a:t>
            </a:r>
          </a:p>
          <a:p>
            <a:r>
              <a:rPr lang="en-US" sz="1400" dirty="0" smtClean="0"/>
              <a:t>gen1 &gt; 2.5 &amp;&amp;</a:t>
            </a:r>
          </a:p>
          <a:p>
            <a:r>
              <a:rPr lang="en-US" sz="1400" dirty="0" smtClean="0"/>
              <a:t>gen2 &lt; 2.5 &amp;&amp;</a:t>
            </a:r>
          </a:p>
          <a:p>
            <a:r>
              <a:rPr lang="en-US" sz="1400" dirty="0" smtClean="0"/>
              <a:t>|gen1 – gen2| &gt; 0.5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84121" y="2663117"/>
            <a:ext cx="2249334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None of confident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has 50% reciprocal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overlap with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G1K or </a:t>
            </a:r>
            <a:r>
              <a:rPr lang="en-US" b="1" dirty="0" smtClean="0">
                <a:solidFill>
                  <a:srgbClr val="FF0000"/>
                </a:solidFill>
              </a:rPr>
              <a:t>DGV,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n</a:t>
            </a:r>
            <a:r>
              <a:rPr lang="en-US" b="1" dirty="0" smtClean="0">
                <a:solidFill>
                  <a:srgbClr val="FF0000"/>
                </a:solidFill>
              </a:rPr>
              <a:t>o PE evidence in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r>
              <a:rPr lang="en-US" b="1" dirty="0" smtClean="0">
                <a:solidFill>
                  <a:srgbClr val="FF0000"/>
                </a:solidFill>
              </a:rPr>
              <a:t>ibroblast </a:t>
            </a:r>
            <a:r>
              <a:rPr lang="en-US" b="1" dirty="0" smtClean="0">
                <a:solidFill>
                  <a:srgbClr val="FF0000"/>
                </a:solidFill>
              </a:rPr>
              <a:t>sequencing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chr18:70516001-70543000</a:t>
            </a:r>
            <a:br>
              <a:rPr lang="en-US" dirty="0" smtClean="0"/>
            </a:br>
            <a:r>
              <a:rPr lang="en-US" dirty="0"/>
              <a:t>(</a:t>
            </a:r>
            <a:r>
              <a:rPr lang="en-US" dirty="0" smtClean="0"/>
              <a:t>deletion in mother)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805001"/>
            <a:ext cx="8229600" cy="478613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16200000">
            <a:off x="-729766" y="3358455"/>
            <a:ext cx="300932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iPS</a:t>
            </a:r>
            <a:r>
              <a:rPr lang="en-US" dirty="0" smtClean="0"/>
              <a:t>                              Fibroblast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chrX:141153001-141191000</a:t>
            </a:r>
            <a:br>
              <a:rPr lang="en-US" dirty="0" smtClean="0"/>
            </a:br>
            <a:r>
              <a:rPr lang="en-US" dirty="0" smtClean="0"/>
              <a:t>(deletion in mother)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750154"/>
            <a:ext cx="8229600" cy="477061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 rot="16200000">
            <a:off x="-729766" y="3330234"/>
            <a:ext cx="300932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iPS</a:t>
            </a:r>
            <a:r>
              <a:rPr lang="en-US" dirty="0" smtClean="0"/>
              <a:t>                              Fibroblast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chr8:124671001-124704000</a:t>
            </a:r>
            <a:br>
              <a:rPr lang="en-US" dirty="0" smtClean="0"/>
            </a:br>
            <a:r>
              <a:rPr lang="en-US" dirty="0" smtClean="0"/>
              <a:t>(duplication in father)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92425"/>
            <a:ext cx="8229600" cy="476725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 rot="16200000">
            <a:off x="-729766" y="3264385"/>
            <a:ext cx="300932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iPS</a:t>
            </a:r>
            <a:r>
              <a:rPr lang="en-US" dirty="0" smtClean="0"/>
              <a:t>                              Fibroblast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chr3:143236001-143867000</a:t>
            </a:r>
            <a:br>
              <a:rPr lang="en-US" dirty="0" smtClean="0"/>
            </a:br>
            <a:r>
              <a:rPr lang="en-US" dirty="0" smtClean="0"/>
              <a:t>(duplication in son)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90834"/>
            <a:ext cx="8229600" cy="476389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 rot="16200000">
            <a:off x="-862732" y="3217350"/>
            <a:ext cx="327525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iPS</a:t>
            </a:r>
            <a:r>
              <a:rPr lang="en-US" dirty="0" smtClean="0"/>
              <a:t>                                    Fibroblast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</TotalTime>
  <Words>934</Words>
  <Application>Microsoft Macintosh PowerPoint</Application>
  <PresentationFormat>On-screen Show (4:3)</PresentationFormat>
  <Paragraphs>334</Paragraphs>
  <Slides>18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Comparing DNA sequencing from fibroblast and iPS cells</vt:lpstr>
      <vt:lpstr>Data set</vt:lpstr>
      <vt:lpstr>Read depth analysis with CNVnator</vt:lpstr>
      <vt:lpstr>Call statistics (CNVnator)</vt:lpstr>
      <vt:lpstr>Comparing iPS and fibroblast sequencing (CNVnator, RD)</vt:lpstr>
      <vt:lpstr>chr18:70516001-70543000 (deletion in mother) </vt:lpstr>
      <vt:lpstr>chrX:141153001-141191000 (deletion in mother)</vt:lpstr>
      <vt:lpstr>chr8:124671001-124704000 (duplication in father)</vt:lpstr>
      <vt:lpstr>chr3:143236001-143867000 (duplication in son)</vt:lpstr>
      <vt:lpstr>chr10:70514001-71136000 chr10:74033001-74650000 (duplications in son)</vt:lpstr>
      <vt:lpstr>chr8:15540001-15615000 (deletion in son)</vt:lpstr>
      <vt:lpstr>Control</vt:lpstr>
      <vt:lpstr>Paired-end analysis with BreakDancer</vt:lpstr>
      <vt:lpstr>Insert length is still problematic</vt:lpstr>
      <vt:lpstr>Call statistics (BreakDancer)</vt:lpstr>
      <vt:lpstr>Comparing iPS and fibroblast sequencing (BreakDancer, PE)</vt:lpstr>
      <vt:lpstr>chr3:77563756-77566595 (deletion in father)</vt:lpstr>
      <vt:lpstr>Next</vt:lpstr>
    </vt:vector>
  </TitlesOfParts>
  <Company>Yale univesity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DNA sequencing from fibroblast and iPS cells</dc:title>
  <dc:creator>Alexej Abyzov</dc:creator>
  <cp:lastModifiedBy>Alexej Abyzov</cp:lastModifiedBy>
  <cp:revision>99</cp:revision>
  <dcterms:created xsi:type="dcterms:W3CDTF">2011-07-13T20:04:51Z</dcterms:created>
  <dcterms:modified xsi:type="dcterms:W3CDTF">2011-07-13T20:24:56Z</dcterms:modified>
</cp:coreProperties>
</file>