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8B22-2FAC-354E-8E18-A67622E3F655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B28B-F600-9D42-BA8B-9707D812D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Calling </a:t>
            </a:r>
            <a:r>
              <a:rPr lang="en-US" dirty="0" err="1" smtClean="0"/>
              <a:t>CNVs</a:t>
            </a:r>
            <a:r>
              <a:rPr lang="en-US" dirty="0" smtClean="0"/>
              <a:t> for phase1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Abyzov,</a:t>
            </a:r>
          </a:p>
          <a:p>
            <a:r>
              <a:rPr lang="en-US" dirty="0" smtClean="0"/>
              <a:t>July </a:t>
            </a:r>
            <a:r>
              <a:rPr lang="en-US" dirty="0" smtClean="0"/>
              <a:t>14,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AT/GC fragment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big success so far</a:t>
            </a:r>
          </a:p>
          <a:p>
            <a:pPr lvl="1"/>
            <a:r>
              <a:rPr lang="en-US" dirty="0" smtClean="0"/>
              <a:t>Tried to different approaches</a:t>
            </a:r>
          </a:p>
          <a:p>
            <a:pPr lvl="1"/>
            <a:r>
              <a:rPr lang="en-US" dirty="0" smtClean="0"/>
              <a:t>Reduced number of false calls by 20-30%, still for some populations have up to 80% of false calls</a:t>
            </a:r>
          </a:p>
          <a:p>
            <a:pPr lvl="1"/>
            <a:r>
              <a:rPr lang="en-US" dirty="0" smtClean="0"/>
              <a:t>Run time increased few folds</a:t>
            </a:r>
          </a:p>
          <a:p>
            <a:r>
              <a:rPr lang="en-US" dirty="0" smtClean="0"/>
              <a:t>Why difficult to correct?</a:t>
            </a:r>
          </a:p>
          <a:p>
            <a:pPr lvl="1"/>
            <a:r>
              <a:rPr lang="en-US" dirty="0" smtClean="0"/>
              <a:t>Related to GC reach and GC poor regions</a:t>
            </a:r>
          </a:p>
          <a:p>
            <a:pPr lvl="1"/>
            <a:r>
              <a:rPr lang="en-US" dirty="0" smtClean="0"/>
              <a:t>Exact reason and detail causing the bias are not known</a:t>
            </a:r>
          </a:p>
          <a:p>
            <a:pPr lvl="1"/>
            <a:r>
              <a:rPr lang="en-US" dirty="0" smtClean="0"/>
              <a:t>Inhomogeneous across samples and populations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Significance by middle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Acquire PE support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38" y="2654434"/>
            <a:ext cx="3657600" cy="2105969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rot="5400000" flipH="1" flipV="1">
            <a:off x="990556" y="5150872"/>
            <a:ext cx="217029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1247259" y="5150872"/>
            <a:ext cx="217029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 rot="16200000">
            <a:off x="2405497" y="4577522"/>
            <a:ext cx="217994" cy="36576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16200000">
            <a:off x="1783034" y="4577523"/>
            <a:ext cx="217994" cy="36576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50946" y="4786035"/>
            <a:ext cx="527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1kb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21039" y="4786035"/>
            <a:ext cx="527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1kb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025" y="2633103"/>
            <a:ext cx="3657600" cy="2127300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rot="5400000" flipH="1" flipV="1">
            <a:off x="6056533" y="2397734"/>
            <a:ext cx="606546" cy="4549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512611" y="2396608"/>
            <a:ext cx="606546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44484" y="2928481"/>
            <a:ext cx="17783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954500" y="2926893"/>
            <a:ext cx="17783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43828" y="4877237"/>
            <a:ext cx="475001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dirty="0" smtClean="0"/>
              <a:t> Insert span is consistent with RD deletion size</a:t>
            </a:r>
          </a:p>
          <a:p>
            <a:pPr>
              <a:buFontTx/>
              <a:buChar char="•"/>
            </a:pPr>
            <a:r>
              <a:rPr lang="en-US" dirty="0" smtClean="0"/>
              <a:t> At least one read is mapped with </a:t>
            </a:r>
            <a:r>
              <a:rPr lang="en-US" dirty="0"/>
              <a:t>Q</a:t>
            </a:r>
            <a:r>
              <a:rPr lang="en-US" dirty="0" smtClean="0"/>
              <a:t> &gt; 20</a:t>
            </a:r>
          </a:p>
          <a:p>
            <a:pPr>
              <a:buFontTx/>
              <a:buChar char="•"/>
            </a:pPr>
            <a:r>
              <a:rPr lang="en-US" dirty="0" smtClean="0"/>
              <a:t> Span is abnormal (&gt; 3 </a:t>
            </a:r>
            <a:r>
              <a:rPr lang="en-US" dirty="0" err="1" smtClean="0"/>
              <a:t>sd</a:t>
            </a:r>
            <a:r>
              <a:rPr lang="en-US" dirty="0" smtClean="0"/>
              <a:t> )for the average in the</a:t>
            </a:r>
          </a:p>
          <a:p>
            <a:r>
              <a:rPr lang="en-US" dirty="0" smtClean="0"/>
              <a:t> corresponding library</a:t>
            </a:r>
          </a:p>
          <a:p>
            <a:pPr>
              <a:buFontTx/>
              <a:buChar char="•"/>
            </a:pPr>
            <a:r>
              <a:rPr lang="en-US" dirty="0" smtClean="0"/>
              <a:t>Calibrate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pe</a:t>
            </a:r>
            <a:r>
              <a:rPr lang="en-US" dirty="0" smtClean="0"/>
              <a:t> cut off for each population on the</a:t>
            </a:r>
          </a:p>
          <a:p>
            <a:r>
              <a:rPr lang="en-US" dirty="0" smtClean="0"/>
              <a:t>set of known </a:t>
            </a:r>
            <a:r>
              <a:rPr lang="en-US" dirty="0" err="1" smtClean="0"/>
              <a:t>CNVs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different calls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39468" y="1789245"/>
            <a:ext cx="14183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in = 100 </a:t>
            </a:r>
            <a:r>
              <a:rPr lang="en-US" dirty="0" err="1" smtClean="0"/>
              <a:t>bp</a:t>
            </a:r>
            <a:endParaRPr lang="en-US" dirty="0" smtClean="0"/>
          </a:p>
          <a:p>
            <a:pPr algn="ctr"/>
            <a:r>
              <a:rPr lang="en-US" dirty="0"/>
              <a:t>u</a:t>
            </a:r>
            <a:r>
              <a:rPr lang="en-US" dirty="0" smtClean="0"/>
              <a:t>sual calling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10225" y="1789245"/>
            <a:ext cx="15707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in = 100 </a:t>
            </a:r>
            <a:r>
              <a:rPr lang="en-US" dirty="0" err="1" smtClean="0"/>
              <a:t>bp</a:t>
            </a:r>
            <a:endParaRPr lang="en-US" dirty="0" smtClean="0"/>
          </a:p>
          <a:p>
            <a:pPr algn="ctr"/>
            <a:r>
              <a:rPr lang="en-US" dirty="0"/>
              <a:t>r</a:t>
            </a:r>
            <a:r>
              <a:rPr lang="en-US" dirty="0" smtClean="0"/>
              <a:t>elaxed calling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47842" y="1789245"/>
            <a:ext cx="14183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in = 50 </a:t>
            </a:r>
            <a:r>
              <a:rPr lang="en-US" dirty="0" err="1" smtClean="0"/>
              <a:t>bp</a:t>
            </a:r>
            <a:endParaRPr lang="en-US" dirty="0" smtClean="0"/>
          </a:p>
          <a:p>
            <a:pPr algn="ctr"/>
            <a:r>
              <a:rPr lang="en-US" dirty="0"/>
              <a:t>u</a:t>
            </a:r>
            <a:r>
              <a:rPr lang="en-US" dirty="0" smtClean="0"/>
              <a:t>sual calling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933066" y="1789245"/>
            <a:ext cx="1614158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in = 50 </a:t>
            </a:r>
            <a:r>
              <a:rPr lang="en-US" dirty="0" err="1" smtClean="0"/>
              <a:t>bp</a:t>
            </a:r>
            <a:endParaRPr lang="en-US" dirty="0" smtClean="0"/>
          </a:p>
          <a:p>
            <a:pPr algn="ctr"/>
            <a:r>
              <a:rPr lang="en-US" dirty="0"/>
              <a:t>r</a:t>
            </a:r>
            <a:r>
              <a:rPr lang="en-US" dirty="0" smtClean="0"/>
              <a:t>elaxed calling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39468" y="3179850"/>
            <a:ext cx="14183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 support for deletion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10225" y="3179850"/>
            <a:ext cx="15707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 support for deletion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7842" y="3179850"/>
            <a:ext cx="14183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 support for deletion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3066" y="3179850"/>
            <a:ext cx="1614158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 support for deletion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0941" y="3179850"/>
            <a:ext cx="1418357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Take all duplications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75719" y="4342190"/>
            <a:ext cx="2406200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Merge by 50% reciprocal overlap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75719" y="5627311"/>
            <a:ext cx="2406200" cy="658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calls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8" idx="2"/>
            <a:endCxn id="19" idx="0"/>
          </p:cNvCxnSpPr>
          <p:nvPr/>
        </p:nvCxnSpPr>
        <p:spPr>
          <a:xfrm rot="5400000">
            <a:off x="5065369" y="5313860"/>
            <a:ext cx="6269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6" idx="2"/>
            <a:endCxn id="19" idx="1"/>
          </p:cNvCxnSpPr>
          <p:nvPr/>
        </p:nvCxnSpPr>
        <p:spPr>
          <a:xfrm rot="16200000" flipH="1">
            <a:off x="1468744" y="3249445"/>
            <a:ext cx="2118351" cy="32955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5" idx="2"/>
            <a:endCxn id="18" idx="3"/>
          </p:cNvCxnSpPr>
          <p:nvPr/>
        </p:nvCxnSpPr>
        <p:spPr>
          <a:xfrm rot="5400000">
            <a:off x="6744417" y="3675572"/>
            <a:ext cx="833230" cy="11582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2" idx="2"/>
            <a:endCxn id="18" idx="1"/>
          </p:cNvCxnSpPr>
          <p:nvPr/>
        </p:nvCxnSpPr>
        <p:spPr>
          <a:xfrm rot="16200000" flipH="1">
            <a:off x="3045568" y="3541149"/>
            <a:ext cx="833230" cy="142707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3" idx="2"/>
            <a:endCxn id="18" idx="0"/>
          </p:cNvCxnSpPr>
          <p:nvPr/>
        </p:nvCxnSpPr>
        <p:spPr>
          <a:xfrm rot="16200000" flipH="1">
            <a:off x="4635151" y="3598522"/>
            <a:ext cx="504120" cy="9832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2"/>
            <a:endCxn id="18" idx="0"/>
          </p:cNvCxnSpPr>
          <p:nvPr/>
        </p:nvCxnSpPr>
        <p:spPr>
          <a:xfrm rot="5400000">
            <a:off x="5465860" y="3751029"/>
            <a:ext cx="504120" cy="67820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2"/>
            <a:endCxn id="12" idx="0"/>
          </p:cNvCxnSpPr>
          <p:nvPr/>
        </p:nvCxnSpPr>
        <p:spPr>
          <a:xfrm rot="5400000">
            <a:off x="2382455" y="2813657"/>
            <a:ext cx="73238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13" idx="0"/>
          </p:cNvCxnSpPr>
          <p:nvPr/>
        </p:nvCxnSpPr>
        <p:spPr>
          <a:xfrm rot="5400000">
            <a:off x="4029412" y="2813657"/>
            <a:ext cx="7323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14" idx="0"/>
          </p:cNvCxnSpPr>
          <p:nvPr/>
        </p:nvCxnSpPr>
        <p:spPr>
          <a:xfrm rot="5400000">
            <a:off x="5690829" y="2813657"/>
            <a:ext cx="7323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2"/>
            <a:endCxn id="15" idx="0"/>
          </p:cNvCxnSpPr>
          <p:nvPr/>
        </p:nvCxnSpPr>
        <p:spPr>
          <a:xfrm rot="5400000">
            <a:off x="7373953" y="2813657"/>
            <a:ext cx="7323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8" idx="1"/>
            <a:endCxn id="16" idx="0"/>
          </p:cNvCxnSpPr>
          <p:nvPr/>
        </p:nvCxnSpPr>
        <p:spPr>
          <a:xfrm rot="10800000" flipV="1">
            <a:off x="880120" y="2118354"/>
            <a:ext cx="1159348" cy="106149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8912"/>
            <a:ext cx="8229600" cy="1143000"/>
          </a:xfrm>
        </p:spPr>
        <p:txBody>
          <a:bodyPr/>
          <a:lstStyle/>
          <a:p>
            <a:r>
              <a:rPr lang="en-US" dirty="0" smtClean="0"/>
              <a:t>Result statistics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970613" y="810042"/>
          <a:ext cx="6193632" cy="5787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496"/>
                <a:gridCol w="1062456"/>
                <a:gridCol w="1231784"/>
                <a:gridCol w="1340948"/>
                <a:gridCol w="1340948"/>
              </a:tblGrid>
              <a:tr h="666507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Population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Total</a:t>
                      </a:r>
                    </a:p>
                    <a:p>
                      <a:pPr algn="r"/>
                      <a:r>
                        <a:rPr lang="en-US" sz="1800" dirty="0" smtClean="0"/>
                        <a:t>deletions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Known</a:t>
                      </a:r>
                    </a:p>
                    <a:p>
                      <a:pPr algn="r"/>
                      <a:r>
                        <a:rPr lang="en-US" sz="1800" dirty="0" smtClean="0"/>
                        <a:t>deletions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Total</a:t>
                      </a:r>
                    </a:p>
                    <a:p>
                      <a:pPr algn="r"/>
                      <a:r>
                        <a:rPr lang="en-US" sz="1800" dirty="0" smtClean="0"/>
                        <a:t>duplications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Known</a:t>
                      </a:r>
                    </a:p>
                    <a:p>
                      <a:pPr algn="r"/>
                      <a:r>
                        <a:rPr lang="en-US" sz="1800" dirty="0" smtClean="0"/>
                        <a:t>duplications</a:t>
                      </a:r>
                      <a:endParaRPr lang="en-US" sz="180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ASW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3026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2143 (71%)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758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245 (32%)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LWK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3365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2275 (68%)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2983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453 (15%)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YRI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3657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2360 (65%)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953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333 (35%)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CEU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2988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1899 (64%)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1263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402 (32%)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FIN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3306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2085 (63%)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1407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386 (27%)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GBR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3333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2081 (62%)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1022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329 (32%)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IBS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768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614 (80%)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256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115 (45%)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TSI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2080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1282 (62%)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1818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457 (25%)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CHB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3709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2321 (63%)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1404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399 (28%)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JPT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3176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2033 (64%)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1036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336 (32%)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CHS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4041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2470 (61%)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1002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310 (31%)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CLM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3264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2327 (71%)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808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228 (28%)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PUR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4158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2501 (60%)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543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179 (33%)</a:t>
                      </a:r>
                      <a:endParaRPr lang="en-US" sz="1800" b="0" dirty="0"/>
                    </a:p>
                  </a:txBody>
                  <a:tcPr/>
                </a:tc>
              </a:tr>
              <a:tr h="2499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MXL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3862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2556 (66%)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183 (35%)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17276" y="3828823"/>
            <a:ext cx="1095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VCF files</a:t>
            </a:r>
          </a:p>
          <a:p>
            <a:r>
              <a:rPr lang="en-US" b="1" dirty="0" smtClean="0"/>
              <a:t>a</a:t>
            </a:r>
            <a:r>
              <a:rPr lang="en-US" b="1" dirty="0" smtClean="0"/>
              <a:t>re ready</a:t>
            </a:r>
          </a:p>
          <a:p>
            <a:r>
              <a:rPr lang="en-US" b="1" dirty="0" smtClean="0"/>
              <a:t>t</a:t>
            </a:r>
            <a:r>
              <a:rPr lang="en-US" b="1" dirty="0" smtClean="0"/>
              <a:t>o go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advantages RD+PE compare PE+RD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smaller fraction of </a:t>
            </a:r>
            <a:r>
              <a:rPr lang="en-US" dirty="0" smtClean="0"/>
              <a:t>genome</a:t>
            </a:r>
          </a:p>
          <a:p>
            <a:r>
              <a:rPr lang="en-US" dirty="0" err="1" smtClean="0"/>
              <a:t>CNVnator</a:t>
            </a:r>
            <a:r>
              <a:rPr lang="en-US" dirty="0" smtClean="0"/>
              <a:t> call length is proxy to SV length</a:t>
            </a:r>
            <a:endParaRPr lang="en-US" dirty="0" smtClean="0"/>
          </a:p>
          <a:p>
            <a:r>
              <a:rPr lang="en-US" dirty="0" smtClean="0"/>
              <a:t>Could relax requirement for an insert size to be abnormal</a:t>
            </a:r>
          </a:p>
          <a:p>
            <a:r>
              <a:rPr lang="en-US" dirty="0" smtClean="0"/>
              <a:t>Could relax requirement for read mapping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Optimizing PE support could be a good project for rotation/undergrad student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446</Words>
  <Application>Microsoft Macintosh PowerPoint</Application>
  <PresentationFormat>On-screen Show (4:3)</PresentationFormat>
  <Paragraphs>128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Calling CNVs for phase1</vt:lpstr>
      <vt:lpstr>AT/GC fragment bias</vt:lpstr>
      <vt:lpstr>Alternative approaches</vt:lpstr>
      <vt:lpstr>Merging different calls</vt:lpstr>
      <vt:lpstr>Result statistics</vt:lpstr>
      <vt:lpstr>Potential advantages RD+PE compare PE+RD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Calling CNVs for phase1</dc:title>
  <dc:creator>Alexej Abyzov</dc:creator>
  <cp:lastModifiedBy>Alexej Abyzov</cp:lastModifiedBy>
  <cp:revision>28</cp:revision>
  <dcterms:created xsi:type="dcterms:W3CDTF">2011-07-12T18:14:21Z</dcterms:created>
  <dcterms:modified xsi:type="dcterms:W3CDTF">2011-07-12T20:49:12Z</dcterms:modified>
</cp:coreProperties>
</file>