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5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5620"/>
    <p:restoredTop sz="94660"/>
  </p:normalViewPr>
  <p:slideViewPr>
    <p:cSldViewPr snapToGrid="0" snapToObjects="1">
      <p:cViewPr varScale="1">
        <p:scale>
          <a:sx n="135" d="100"/>
          <a:sy n="135" d="100"/>
        </p:scale>
        <p:origin x="-104" y="-1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theme" Target="theme/theme1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82E41-A467-7F4E-9978-53FC681457DF}" type="datetimeFigureOut">
              <a:rPr lang="en-US" smtClean="0"/>
              <a:t>7/4/11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05E1A-3A1C-C448-B98A-B3E2093A6F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82E41-A467-7F4E-9978-53FC681457DF}" type="datetimeFigureOut">
              <a:rPr lang="en-US" smtClean="0"/>
              <a:t>7/4/11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05E1A-3A1C-C448-B98A-B3E2093A6F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82E41-A467-7F4E-9978-53FC681457DF}" type="datetimeFigureOut">
              <a:rPr lang="en-US" smtClean="0"/>
              <a:t>7/4/11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05E1A-3A1C-C448-B98A-B3E2093A6F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82E41-A467-7F4E-9978-53FC681457DF}" type="datetimeFigureOut">
              <a:rPr lang="en-US" smtClean="0"/>
              <a:t>7/4/11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05E1A-3A1C-C448-B98A-B3E2093A6F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82E41-A467-7F4E-9978-53FC681457DF}" type="datetimeFigureOut">
              <a:rPr lang="en-US" smtClean="0"/>
              <a:t>7/4/11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05E1A-3A1C-C448-B98A-B3E2093A6F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82E41-A467-7F4E-9978-53FC681457DF}" type="datetimeFigureOut">
              <a:rPr lang="en-US" smtClean="0"/>
              <a:t>7/4/11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05E1A-3A1C-C448-B98A-B3E2093A6F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82E41-A467-7F4E-9978-53FC681457DF}" type="datetimeFigureOut">
              <a:rPr lang="en-US" smtClean="0"/>
              <a:t>7/4/11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05E1A-3A1C-C448-B98A-B3E2093A6F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82E41-A467-7F4E-9978-53FC681457DF}" type="datetimeFigureOut">
              <a:rPr lang="en-US" smtClean="0"/>
              <a:t>7/4/11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05E1A-3A1C-C448-B98A-B3E2093A6F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82E41-A467-7F4E-9978-53FC681457DF}" type="datetimeFigureOut">
              <a:rPr lang="en-US" smtClean="0"/>
              <a:t>7/4/11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05E1A-3A1C-C448-B98A-B3E2093A6F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82E41-A467-7F4E-9978-53FC681457DF}" type="datetimeFigureOut">
              <a:rPr lang="en-US" smtClean="0"/>
              <a:t>7/4/11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05E1A-3A1C-C448-B98A-B3E2093A6F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82E41-A467-7F4E-9978-53FC681457DF}" type="datetimeFigureOut">
              <a:rPr lang="en-US" smtClean="0"/>
              <a:t>7/4/11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05E1A-3A1C-C448-B98A-B3E2093A6F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82E41-A467-7F4E-9978-53FC681457DF}" type="datetimeFigureOut">
              <a:rPr lang="en-US" smtClean="0"/>
              <a:t>7/4/11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05E1A-3A1C-C448-B98A-B3E2093A6F5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Null model for </a:t>
            </a:r>
            <a:r>
              <a:rPr lang="en-US" dirty="0" err="1" smtClean="0"/>
              <a:t>Ψgene</a:t>
            </a:r>
            <a:r>
              <a:rPr lang="en-US" dirty="0" smtClean="0"/>
              <a:t> discovery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Alexej Abyzov,</a:t>
            </a:r>
          </a:p>
          <a:p>
            <a:r>
              <a:rPr lang="en-US" dirty="0" smtClean="0"/>
              <a:t>July 7,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Straight Connector 33"/>
          <p:cNvCxnSpPr/>
          <p:nvPr/>
        </p:nvCxnSpPr>
        <p:spPr>
          <a:xfrm>
            <a:off x="1457445" y="2431293"/>
            <a:ext cx="5486400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1524579" y="2315376"/>
            <a:ext cx="457200" cy="23183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2161805" y="2315376"/>
            <a:ext cx="365760" cy="23183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2825894" y="2315376"/>
            <a:ext cx="914400" cy="231834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4240015" y="2315376"/>
            <a:ext cx="731520" cy="23183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null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25290" y="6042995"/>
            <a:ext cx="452081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i="1" dirty="0" smtClean="0">
                <a:latin typeface="Comic Sans MS"/>
                <a:cs typeface="Comic Sans MS"/>
              </a:rPr>
              <a:t>BIG </a:t>
            </a:r>
            <a:r>
              <a:rPr lang="en-US" sz="3000" i="1" dirty="0" smtClean="0">
                <a:latin typeface="Comic Sans MS"/>
                <a:cs typeface="Comic Sans MS"/>
              </a:rPr>
              <a:t>thanks </a:t>
            </a:r>
            <a:r>
              <a:rPr lang="en-US" sz="3000" i="1" dirty="0" smtClean="0">
                <a:latin typeface="Comic Sans MS"/>
                <a:cs typeface="Comic Sans MS"/>
              </a:rPr>
              <a:t>to Lukas H.</a:t>
            </a:r>
            <a:endParaRPr lang="en-US" sz="3000" i="1" dirty="0">
              <a:latin typeface="Comic Sans MS"/>
              <a:cs typeface="Comic Sans M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454026" y="1909561"/>
            <a:ext cx="5486400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524579" y="1798681"/>
            <a:ext cx="457200" cy="23183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161805" y="1798681"/>
            <a:ext cx="365760" cy="23183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825894" y="1798681"/>
            <a:ext cx="914400" cy="231834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25342" y="1691423"/>
            <a:ext cx="13286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Gene model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25342" y="2814668"/>
            <a:ext cx="15523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Normal</a:t>
            </a:r>
          </a:p>
          <a:p>
            <a:r>
              <a:rPr lang="en-US" dirty="0"/>
              <a:t>s</a:t>
            </a:r>
            <a:r>
              <a:rPr lang="en-US" dirty="0" smtClean="0"/>
              <a:t>plice-junction</a:t>
            </a:r>
          </a:p>
          <a:p>
            <a:r>
              <a:rPr lang="en-US" dirty="0" smtClean="0"/>
              <a:t>library</a:t>
            </a:r>
            <a:endParaRPr lang="en-US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1497875" y="2944368"/>
            <a:ext cx="182880" cy="23183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680755" y="2944368"/>
            <a:ext cx="182880" cy="23183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Magnetic Disk 13"/>
          <p:cNvSpPr/>
          <p:nvPr/>
        </p:nvSpPr>
        <p:spPr>
          <a:xfrm>
            <a:off x="1959731" y="4216300"/>
            <a:ext cx="1491664" cy="847901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Not mapped reads</a:t>
            </a:r>
            <a:endParaRPr lang="en-US" dirty="0"/>
          </a:p>
        </p:txBody>
      </p:sp>
      <p:cxnSp>
        <p:nvCxnSpPr>
          <p:cNvPr id="15" name="Elbow Connector 14"/>
          <p:cNvCxnSpPr>
            <a:stCxn id="14" idx="1"/>
            <a:endCxn id="21" idx="2"/>
          </p:cNvCxnSpPr>
          <p:nvPr/>
        </p:nvCxnSpPr>
        <p:spPr>
          <a:xfrm rot="16200000" flipV="1">
            <a:off x="1946003" y="3456740"/>
            <a:ext cx="1040098" cy="47902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stCxn id="14" idx="1"/>
            <a:endCxn id="13" idx="2"/>
          </p:cNvCxnSpPr>
          <p:nvPr/>
        </p:nvCxnSpPr>
        <p:spPr>
          <a:xfrm rot="16200000" flipV="1">
            <a:off x="1718830" y="3229567"/>
            <a:ext cx="1040098" cy="93336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993437" y="3692108"/>
            <a:ext cx="1712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Bowtie mapping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240015" y="1798681"/>
            <a:ext cx="731520" cy="23183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959731" y="2944368"/>
            <a:ext cx="182880" cy="23183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135101" y="2944368"/>
            <a:ext cx="182880" cy="231834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438752" y="2944368"/>
            <a:ext cx="182880" cy="23183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614122" y="2944368"/>
            <a:ext cx="182880" cy="23183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949402" y="2944368"/>
            <a:ext cx="182880" cy="23183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124772" y="2944368"/>
            <a:ext cx="182880" cy="231834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439270" y="2944368"/>
            <a:ext cx="182880" cy="23183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614640" y="2944368"/>
            <a:ext cx="182880" cy="23183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949920" y="2944368"/>
            <a:ext cx="182880" cy="231834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125290" y="2944368"/>
            <a:ext cx="182880" cy="23183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Elbow Connector 29"/>
          <p:cNvCxnSpPr>
            <a:stCxn id="14" idx="1"/>
            <a:endCxn id="23" idx="2"/>
          </p:cNvCxnSpPr>
          <p:nvPr/>
        </p:nvCxnSpPr>
        <p:spPr>
          <a:xfrm rot="16200000" flipV="1">
            <a:off x="2185514" y="3696250"/>
            <a:ext cx="1040098" cy="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>
            <a:stCxn id="14" idx="1"/>
            <a:endCxn id="25" idx="2"/>
          </p:cNvCxnSpPr>
          <p:nvPr/>
        </p:nvCxnSpPr>
        <p:spPr>
          <a:xfrm rot="5400000" flipH="1" flipV="1">
            <a:off x="2440838" y="3440927"/>
            <a:ext cx="1040098" cy="510649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>
            <a:stCxn id="14" idx="1"/>
            <a:endCxn id="27" idx="2"/>
          </p:cNvCxnSpPr>
          <p:nvPr/>
        </p:nvCxnSpPr>
        <p:spPr>
          <a:xfrm rot="5400000" flipH="1" flipV="1">
            <a:off x="2685772" y="3195993"/>
            <a:ext cx="1040098" cy="100051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stCxn id="14" idx="1"/>
            <a:endCxn id="29" idx="2"/>
          </p:cNvCxnSpPr>
          <p:nvPr/>
        </p:nvCxnSpPr>
        <p:spPr>
          <a:xfrm rot="5400000" flipH="1" flipV="1">
            <a:off x="2941097" y="2940668"/>
            <a:ext cx="1040098" cy="151116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3020005" y="2320413"/>
            <a:ext cx="457200" cy="23183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3657231" y="2320413"/>
            <a:ext cx="365760" cy="23183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4321320" y="2320413"/>
            <a:ext cx="914400" cy="231834"/>
          </a:xfrm>
          <a:prstGeom prst="rect">
            <a:avLst/>
          </a:prstGeom>
          <a:noFill/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128761" y="2213155"/>
            <a:ext cx="1208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Null model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5735441" y="2320413"/>
            <a:ext cx="731520" cy="231834"/>
          </a:xfrm>
          <a:prstGeom prst="rect">
            <a:avLst/>
          </a:prstGeom>
          <a:noFill/>
          <a:ln w="38100"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4642447" y="2809833"/>
            <a:ext cx="15523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Null</a:t>
            </a:r>
          </a:p>
          <a:p>
            <a:r>
              <a:rPr lang="en-US" dirty="0"/>
              <a:t>s</a:t>
            </a:r>
            <a:r>
              <a:rPr lang="en-US" dirty="0" smtClean="0"/>
              <a:t>plice-junction</a:t>
            </a:r>
          </a:p>
          <a:p>
            <a:r>
              <a:rPr lang="en-US" dirty="0" smtClean="0"/>
              <a:t>library</a:t>
            </a:r>
            <a:endParaRPr lang="en-US" dirty="0" smtClean="0"/>
          </a:p>
        </p:txBody>
      </p:sp>
      <p:sp>
        <p:nvSpPr>
          <p:cNvPr id="58" name="Rectangle 57"/>
          <p:cNvSpPr/>
          <p:nvPr/>
        </p:nvSpPr>
        <p:spPr>
          <a:xfrm>
            <a:off x="5967945" y="2944368"/>
            <a:ext cx="182880" cy="23183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6150825" y="2944368"/>
            <a:ext cx="182880" cy="23183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Magnetic Disk 59"/>
          <p:cNvSpPr/>
          <p:nvPr/>
        </p:nvSpPr>
        <p:spPr>
          <a:xfrm>
            <a:off x="6429801" y="4211465"/>
            <a:ext cx="1491664" cy="847901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Not mapped reads</a:t>
            </a:r>
            <a:endParaRPr lang="en-US" dirty="0"/>
          </a:p>
        </p:txBody>
      </p:sp>
      <p:cxnSp>
        <p:nvCxnSpPr>
          <p:cNvPr id="61" name="Elbow Connector 60"/>
          <p:cNvCxnSpPr>
            <a:stCxn id="60" idx="1"/>
            <a:endCxn id="65" idx="2"/>
          </p:cNvCxnSpPr>
          <p:nvPr/>
        </p:nvCxnSpPr>
        <p:spPr>
          <a:xfrm rot="16200000" flipV="1">
            <a:off x="6423195" y="3459026"/>
            <a:ext cx="1035263" cy="46961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Elbow Connector 61"/>
          <p:cNvCxnSpPr>
            <a:stCxn id="60" idx="1"/>
            <a:endCxn id="59" idx="2"/>
          </p:cNvCxnSpPr>
          <p:nvPr/>
        </p:nvCxnSpPr>
        <p:spPr>
          <a:xfrm rot="16200000" flipV="1">
            <a:off x="6191318" y="3227150"/>
            <a:ext cx="1035263" cy="93336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5463507" y="3687273"/>
            <a:ext cx="1712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Bowtie mapping</a:t>
            </a: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6429801" y="2944368"/>
            <a:ext cx="182880" cy="23183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6614578" y="2944368"/>
            <a:ext cx="182880" cy="231834"/>
          </a:xfrm>
          <a:prstGeom prst="rect">
            <a:avLst/>
          </a:prstGeom>
          <a:noFill/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6908822" y="2944368"/>
            <a:ext cx="182880" cy="23183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7093599" y="2944368"/>
            <a:ext cx="182880" cy="231834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7410065" y="2944368"/>
            <a:ext cx="182880" cy="23183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7594842" y="2944368"/>
            <a:ext cx="182880" cy="231834"/>
          </a:xfrm>
          <a:prstGeom prst="rect">
            <a:avLst/>
          </a:prstGeom>
          <a:noFill/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7899933" y="2944368"/>
            <a:ext cx="182880" cy="23183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8084710" y="2944368"/>
            <a:ext cx="182880" cy="231834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8419990" y="2944368"/>
            <a:ext cx="182880" cy="231834"/>
          </a:xfrm>
          <a:prstGeom prst="rect">
            <a:avLst/>
          </a:prstGeom>
          <a:noFill/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8604767" y="2944368"/>
            <a:ext cx="182880" cy="231834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Elbow Connector 73"/>
          <p:cNvCxnSpPr>
            <a:stCxn id="60" idx="1"/>
            <a:endCxn id="67" idx="2"/>
          </p:cNvCxnSpPr>
          <p:nvPr/>
        </p:nvCxnSpPr>
        <p:spPr>
          <a:xfrm rot="5400000" flipH="1" flipV="1">
            <a:off x="6662705" y="3689131"/>
            <a:ext cx="1035263" cy="940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Elbow Connector 74"/>
          <p:cNvCxnSpPr>
            <a:stCxn id="60" idx="1"/>
            <a:endCxn id="69" idx="2"/>
          </p:cNvCxnSpPr>
          <p:nvPr/>
        </p:nvCxnSpPr>
        <p:spPr>
          <a:xfrm rot="5400000" flipH="1" flipV="1">
            <a:off x="6913326" y="3438510"/>
            <a:ext cx="1035263" cy="510649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Elbow Connector 75"/>
          <p:cNvCxnSpPr>
            <a:stCxn id="60" idx="1"/>
            <a:endCxn id="71" idx="2"/>
          </p:cNvCxnSpPr>
          <p:nvPr/>
        </p:nvCxnSpPr>
        <p:spPr>
          <a:xfrm rot="5400000" flipH="1" flipV="1">
            <a:off x="7158260" y="3193576"/>
            <a:ext cx="1035263" cy="100051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Elbow Connector 76"/>
          <p:cNvCxnSpPr>
            <a:stCxn id="60" idx="1"/>
            <a:endCxn id="73" idx="2"/>
          </p:cNvCxnSpPr>
          <p:nvPr/>
        </p:nvCxnSpPr>
        <p:spPr>
          <a:xfrm rot="5400000" flipH="1" flipV="1">
            <a:off x="7418289" y="2933547"/>
            <a:ext cx="1035263" cy="152057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942927" y="5364143"/>
            <a:ext cx="5358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Gene structure is preserved by coordinates are shifted</a:t>
            </a:r>
            <a:endParaRPr lang="en-US" b="1" dirty="0"/>
          </a:p>
        </p:txBody>
      </p:sp>
      <p:cxnSp>
        <p:nvCxnSpPr>
          <p:cNvPr id="82" name="Straight Arrow Connector 81"/>
          <p:cNvCxnSpPr/>
          <p:nvPr/>
        </p:nvCxnSpPr>
        <p:spPr>
          <a:xfrm>
            <a:off x="6150825" y="2099971"/>
            <a:ext cx="1215315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7504919" y="1922826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Shift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criteria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each mapped read &lt;= 6% of mismatches</a:t>
            </a:r>
            <a:endParaRPr lang="en-US" dirty="0" smtClean="0"/>
          </a:p>
          <a:p>
            <a:r>
              <a:rPr lang="en-US" dirty="0" smtClean="0"/>
              <a:t>Reads </a:t>
            </a:r>
            <a:r>
              <a:rPr lang="en-US" dirty="0" smtClean="0"/>
              <a:t>span for at least 5 + (</a:t>
            </a:r>
            <a:r>
              <a:rPr lang="en-US" dirty="0" err="1" smtClean="0"/>
              <a:t>read_len</a:t>
            </a:r>
            <a:r>
              <a:rPr lang="en-US" dirty="0" smtClean="0"/>
              <a:t> – 35)/20 </a:t>
            </a:r>
            <a:r>
              <a:rPr lang="en-US" dirty="0" err="1" smtClean="0"/>
              <a:t>bp</a:t>
            </a:r>
            <a:r>
              <a:rPr lang="en-US" dirty="0" smtClean="0"/>
              <a:t> on each side of junction</a:t>
            </a:r>
            <a:endParaRPr lang="en-US" dirty="0" smtClean="0"/>
          </a:p>
          <a:p>
            <a:r>
              <a:rPr lang="en-US" dirty="0" smtClean="0"/>
              <a:t>Calling </a:t>
            </a:r>
            <a:r>
              <a:rPr lang="en-US" dirty="0" smtClean="0"/>
              <a:t>novel </a:t>
            </a:r>
            <a:r>
              <a:rPr lang="en-US" baseline="0" dirty="0" err="1" smtClean="0"/>
              <a:t>Ψgene</a:t>
            </a:r>
            <a:r>
              <a:rPr lang="en-US" baseline="0" dirty="0" smtClean="0"/>
              <a:t> for a gene with </a:t>
            </a:r>
            <a:r>
              <a:rPr lang="en-US" dirty="0" smtClean="0"/>
              <a:t>read mapping to at </a:t>
            </a:r>
            <a:r>
              <a:rPr lang="en-US" baseline="0" dirty="0" smtClean="0"/>
              <a:t>least </a:t>
            </a:r>
            <a:r>
              <a:rPr lang="en-US" i="1" u="sng" baseline="0" dirty="0" smtClean="0"/>
              <a:t>two</a:t>
            </a:r>
            <a:r>
              <a:rPr lang="en-US" baseline="0" dirty="0" smtClean="0"/>
              <a:t> non-</a:t>
            </a:r>
            <a:r>
              <a:rPr lang="en-US" dirty="0" smtClean="0"/>
              <a:t>overlapping junctions with at least one having </a:t>
            </a:r>
            <a:r>
              <a:rPr lang="en-US" i="1" u="sng" dirty="0" smtClean="0"/>
              <a:t>two</a:t>
            </a:r>
            <a:r>
              <a:rPr lang="en-US" dirty="0" smtClean="0"/>
              <a:t> mapped reads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16473" y="467015"/>
          <a:ext cx="7960850" cy="59029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6759"/>
                <a:gridCol w="1603147"/>
                <a:gridCol w="1342620"/>
                <a:gridCol w="875264"/>
                <a:gridCol w="1648464"/>
                <a:gridCol w="1604596"/>
              </a:tblGrid>
              <a:tr h="249940">
                <a:tc rowSpan="2">
                  <a:txBody>
                    <a:bodyPr/>
                    <a:lstStyle/>
                    <a:p>
                      <a:r>
                        <a:rPr lang="en-US" sz="1800" dirty="0" smtClean="0"/>
                        <a:t>Seq.</a:t>
                      </a:r>
                      <a:endParaRPr lang="en-US" sz="18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Population</a:t>
                      </a:r>
                      <a:endParaRPr lang="en-US" sz="18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Individuals</a:t>
                      </a:r>
                      <a:endParaRPr lang="en-US" sz="18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#</a:t>
                      </a:r>
                      <a:r>
                        <a:rPr lang="en-US" sz="1800" baseline="0" dirty="0" smtClean="0"/>
                        <a:t> of genes with </a:t>
                      </a:r>
                      <a:r>
                        <a:rPr lang="en-US" sz="1800" baseline="0" dirty="0" err="1" smtClean="0"/>
                        <a:t>Ψgene</a:t>
                      </a:r>
                      <a:endParaRPr lang="en-US" sz="1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</a:tr>
              <a:tr h="416567">
                <a:tc vMerge="1"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Normal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Null #1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(+ 10kb)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Null #2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(- 10kb)</a:t>
                      </a:r>
                      <a:endParaRPr lang="en-US" sz="1800" dirty="0"/>
                    </a:p>
                  </a:txBody>
                  <a:tcPr/>
                </a:tc>
              </a:tr>
              <a:tr h="249940">
                <a:tc rowSpan="14">
                  <a:txBody>
                    <a:bodyPr/>
                    <a:lstStyle/>
                    <a:p>
                      <a:r>
                        <a:rPr lang="en-US" sz="1800" dirty="0" smtClean="0"/>
                        <a:t>Low </a:t>
                      </a:r>
                      <a:r>
                        <a:rPr lang="en-US" sz="1800" dirty="0" err="1" smtClean="0"/>
                        <a:t>cov</a:t>
                      </a:r>
                      <a:r>
                        <a:rPr lang="en-US" sz="1800" dirty="0" smtClean="0"/>
                        <a:t>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ASW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50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171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148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146</a:t>
                      </a:r>
                      <a:endParaRPr lang="en-US" sz="1800" dirty="0"/>
                    </a:p>
                  </a:txBody>
                  <a:tcPr/>
                </a:tc>
              </a:tr>
              <a:tr h="2499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LWK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83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820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579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624</a:t>
                      </a:r>
                      <a:endParaRPr lang="en-US" sz="1800" dirty="0"/>
                    </a:p>
                  </a:txBody>
                  <a:tcPr/>
                </a:tc>
              </a:tr>
              <a:tr h="2499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YRI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83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586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3134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3191</a:t>
                      </a:r>
                      <a:endParaRPr lang="en-US" sz="1800" b="0" dirty="0"/>
                    </a:p>
                  </a:txBody>
                  <a:tcPr/>
                </a:tc>
              </a:tr>
              <a:tr h="249940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CEU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91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827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3783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3790</a:t>
                      </a:r>
                      <a:endParaRPr lang="en-US" sz="1800" b="0" dirty="0"/>
                    </a:p>
                  </a:txBody>
                  <a:tcPr/>
                </a:tc>
              </a:tr>
              <a:tr h="249940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FIN</a:t>
                      </a:r>
                      <a:r>
                        <a:rPr lang="en-US" sz="1800" b="1" baseline="0" dirty="0" smtClean="0"/>
                        <a:t> (new line)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/>
                        <a:t>79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/>
                        <a:t>666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/>
                        <a:t>615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/>
                        <a:t>664</a:t>
                      </a:r>
                      <a:endParaRPr lang="en-US" sz="1800" b="1" dirty="0"/>
                    </a:p>
                  </a:txBody>
                  <a:tcPr/>
                </a:tc>
              </a:tr>
              <a:tr h="249940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GBR</a:t>
                      </a:r>
                      <a:r>
                        <a:rPr lang="en-US" sz="1800" b="1" baseline="0" dirty="0" smtClean="0"/>
                        <a:t> (new line)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/>
                        <a:t>77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/>
                        <a:t>1015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/>
                        <a:t>1294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/>
                        <a:t>1342</a:t>
                      </a:r>
                      <a:endParaRPr lang="en-US" sz="1800" b="1" dirty="0"/>
                    </a:p>
                  </a:txBody>
                  <a:tcPr/>
                </a:tc>
              </a:tr>
              <a:tr h="249940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IBS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/>
                </a:tc>
              </a:tr>
              <a:tr h="249940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TSI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100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738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3951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3945</a:t>
                      </a:r>
                      <a:endParaRPr lang="en-US" sz="1800" dirty="0"/>
                    </a:p>
                  </a:txBody>
                  <a:tcPr/>
                </a:tc>
              </a:tr>
              <a:tr h="2499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CHB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83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302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3899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3913</a:t>
                      </a:r>
                      <a:endParaRPr lang="en-US" sz="1800" dirty="0"/>
                    </a:p>
                  </a:txBody>
                  <a:tcPr/>
                </a:tc>
              </a:tr>
              <a:tr h="2499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JPT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81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1038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2511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2492</a:t>
                      </a:r>
                      <a:endParaRPr lang="en-US" sz="1800" dirty="0"/>
                    </a:p>
                  </a:txBody>
                  <a:tcPr/>
                </a:tc>
              </a:tr>
              <a:tr h="249940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CHS (blood)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/>
                        <a:t>92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/>
                        <a:t>1014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/>
                        <a:t>1257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/>
                        <a:t>1278</a:t>
                      </a:r>
                      <a:endParaRPr lang="en-US" sz="1800" b="1" dirty="0"/>
                    </a:p>
                  </a:txBody>
                  <a:tcPr/>
                </a:tc>
              </a:tr>
              <a:tr h="249940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CLM</a:t>
                      </a:r>
                      <a:r>
                        <a:rPr lang="en-US" sz="1800" b="1" baseline="0" dirty="0" smtClean="0"/>
                        <a:t> (new line)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/>
                        <a:t>53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/>
                        <a:t>358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/>
                        <a:t>247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/>
                        <a:t>215</a:t>
                      </a:r>
                      <a:endParaRPr lang="en-US" sz="1800" b="1" dirty="0"/>
                    </a:p>
                  </a:txBody>
                  <a:tcPr/>
                </a:tc>
              </a:tr>
              <a:tr h="249940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PUR (blood)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/>
                        <a:t>59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/>
                        <a:t>54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/>
                        <a:t>22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/>
                        <a:t>23</a:t>
                      </a:r>
                      <a:endParaRPr lang="en-US" sz="1800" b="1" dirty="0"/>
                    </a:p>
                  </a:txBody>
                  <a:tcPr/>
                </a:tc>
              </a:tr>
              <a:tr h="249940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MXL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57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48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38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39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criteria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For each mapped read &lt;= 3% of mismatches</a:t>
            </a:r>
            <a:endParaRPr lang="en-US" dirty="0" smtClean="0"/>
          </a:p>
          <a:p>
            <a:r>
              <a:rPr lang="en-US" dirty="0" smtClean="0"/>
              <a:t>Reads </a:t>
            </a:r>
            <a:r>
              <a:rPr lang="en-US" dirty="0" smtClean="0"/>
              <a:t>span</a:t>
            </a:r>
            <a:r>
              <a:rPr lang="en-US" dirty="0" smtClean="0"/>
              <a:t> on </a:t>
            </a:r>
            <a:r>
              <a:rPr lang="en-US" dirty="0" smtClean="0"/>
              <a:t>each side of </a:t>
            </a:r>
            <a:r>
              <a:rPr lang="en-US" dirty="0" smtClean="0"/>
              <a:t>junction</a:t>
            </a:r>
          </a:p>
          <a:p>
            <a:pPr lvl="1"/>
            <a:r>
              <a:rPr lang="en-US" dirty="0" smtClean="0"/>
              <a:t>Fixed cut off: 3-15 bps</a:t>
            </a:r>
          </a:p>
          <a:p>
            <a:pPr lvl="1"/>
            <a:r>
              <a:rPr lang="en-US" dirty="0" smtClean="0"/>
              <a:t>Proportional cut off: 10-30%</a:t>
            </a:r>
          </a:p>
          <a:p>
            <a:r>
              <a:rPr lang="en-US" dirty="0" smtClean="0"/>
              <a:t>Calling if </a:t>
            </a:r>
          </a:p>
          <a:p>
            <a:pPr lvl="1"/>
            <a:r>
              <a:rPr lang="en-US" dirty="0" smtClean="0"/>
              <a:t>at </a:t>
            </a:r>
            <a:r>
              <a:rPr lang="en-US" baseline="0" dirty="0" smtClean="0"/>
              <a:t>least </a:t>
            </a:r>
            <a:r>
              <a:rPr lang="en-US" i="1" u="sng" baseline="0" dirty="0" smtClean="0"/>
              <a:t>two</a:t>
            </a:r>
            <a:r>
              <a:rPr lang="en-US" baseline="0" dirty="0" smtClean="0"/>
              <a:t> non-</a:t>
            </a:r>
            <a:r>
              <a:rPr lang="en-US" dirty="0" smtClean="0"/>
              <a:t>overlapping junctions with at least one having </a:t>
            </a:r>
            <a:r>
              <a:rPr lang="en-US" i="1" u="sng" dirty="0" smtClean="0"/>
              <a:t>two</a:t>
            </a:r>
            <a:r>
              <a:rPr lang="en-US" dirty="0" smtClean="0"/>
              <a:t> mapped </a:t>
            </a:r>
            <a:r>
              <a:rPr lang="en-US" dirty="0" smtClean="0"/>
              <a:t>reads (</a:t>
            </a:r>
            <a:r>
              <a:rPr lang="en-US" b="1" dirty="0" smtClean="0"/>
              <a:t>Scenario 1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at </a:t>
            </a:r>
            <a:r>
              <a:rPr lang="en-US" baseline="0" dirty="0" smtClean="0"/>
              <a:t>least </a:t>
            </a:r>
            <a:r>
              <a:rPr lang="en-US" i="1" u="sng" baseline="0" dirty="0" smtClean="0"/>
              <a:t>three </a:t>
            </a:r>
            <a:r>
              <a:rPr lang="en-US" baseline="0" dirty="0" smtClean="0"/>
              <a:t>non-</a:t>
            </a:r>
            <a:r>
              <a:rPr lang="en-US" dirty="0" smtClean="0"/>
              <a:t>overlapping junctions with at least one having </a:t>
            </a:r>
            <a:r>
              <a:rPr lang="en-US" i="1" u="sng" dirty="0" smtClean="0"/>
              <a:t>two</a:t>
            </a:r>
            <a:r>
              <a:rPr lang="en-US" dirty="0" smtClean="0"/>
              <a:t> mapped reads (</a:t>
            </a:r>
            <a:r>
              <a:rPr lang="en-US" b="1" dirty="0" smtClean="0"/>
              <a:t>Scenario 2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at </a:t>
            </a:r>
            <a:r>
              <a:rPr lang="en-US" baseline="0" dirty="0" smtClean="0"/>
              <a:t>least </a:t>
            </a:r>
            <a:r>
              <a:rPr lang="en-US" i="1" u="sng" baseline="0" dirty="0" smtClean="0"/>
              <a:t>two </a:t>
            </a:r>
            <a:r>
              <a:rPr lang="en-US" baseline="0" dirty="0" smtClean="0"/>
              <a:t>non-</a:t>
            </a:r>
            <a:r>
              <a:rPr lang="en-US" dirty="0" smtClean="0"/>
              <a:t>overlapping junctions with </a:t>
            </a:r>
            <a:r>
              <a:rPr lang="en-US" i="1" u="sng" dirty="0" smtClean="0"/>
              <a:t>each </a:t>
            </a:r>
            <a:r>
              <a:rPr lang="en-US" dirty="0" smtClean="0"/>
              <a:t>one having </a:t>
            </a:r>
            <a:r>
              <a:rPr lang="en-US" i="1" u="sng" dirty="0" smtClean="0"/>
              <a:t>two</a:t>
            </a:r>
            <a:r>
              <a:rPr lang="en-US" dirty="0" smtClean="0"/>
              <a:t> mapped reads (</a:t>
            </a:r>
            <a:r>
              <a:rPr lang="en-US" b="1" dirty="0" smtClean="0"/>
              <a:t>Scenario 3</a:t>
            </a:r>
            <a:r>
              <a:rPr lang="en-US" dirty="0" smtClean="0"/>
              <a:t>)</a:t>
            </a:r>
          </a:p>
          <a:p>
            <a:r>
              <a:rPr lang="en-US" dirty="0" smtClean="0"/>
              <a:t>Aim to discover maximum </a:t>
            </a:r>
            <a:r>
              <a:rPr lang="en-US" dirty="0" err="1" smtClean="0"/>
              <a:t>Ψgenes</a:t>
            </a:r>
            <a:r>
              <a:rPr lang="en-US" dirty="0" smtClean="0"/>
              <a:t> with &lt; 5% of FP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16157" y="94189"/>
          <a:ext cx="8505586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2190"/>
                <a:gridCol w="491848"/>
                <a:gridCol w="1186080"/>
                <a:gridCol w="1186080"/>
                <a:gridCol w="754380"/>
                <a:gridCol w="831076"/>
                <a:gridCol w="1563212"/>
                <a:gridCol w="1320720"/>
              </a:tblGrid>
              <a:tr h="666507"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Population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#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#</a:t>
                      </a:r>
                    </a:p>
                    <a:p>
                      <a:pPr algn="r"/>
                      <a:r>
                        <a:rPr lang="en-US" sz="1600" dirty="0" smtClean="0"/>
                        <a:t>generated</a:t>
                      </a:r>
                    </a:p>
                    <a:p>
                      <a:pPr algn="r"/>
                      <a:r>
                        <a:rPr lang="en-US" sz="1600" dirty="0" smtClean="0"/>
                        <a:t>reads (x10</a:t>
                      </a:r>
                      <a:r>
                        <a:rPr lang="en-US" sz="1600" baseline="30000" dirty="0" smtClean="0"/>
                        <a:t>6</a:t>
                      </a:r>
                      <a:r>
                        <a:rPr lang="en-US" sz="1600" dirty="0" smtClean="0"/>
                        <a:t>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#</a:t>
                      </a:r>
                    </a:p>
                    <a:p>
                      <a:pPr algn="r"/>
                      <a:r>
                        <a:rPr lang="en-US" sz="1600" dirty="0" smtClean="0"/>
                        <a:t>unmapped</a:t>
                      </a:r>
                    </a:p>
                    <a:p>
                      <a:pPr algn="r"/>
                      <a:r>
                        <a:rPr lang="en-US" sz="1600" dirty="0" smtClean="0"/>
                        <a:t>reads (x10</a:t>
                      </a:r>
                      <a:r>
                        <a:rPr lang="en-US" sz="1600" baseline="30000" dirty="0" smtClean="0"/>
                        <a:t>6</a:t>
                      </a:r>
                      <a:r>
                        <a:rPr lang="en-US" sz="1600" dirty="0" smtClean="0"/>
                        <a:t>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# inf.</a:t>
                      </a:r>
                    </a:p>
                    <a:p>
                      <a:pPr algn="r"/>
                      <a:r>
                        <a:rPr lang="en-US" sz="1600" dirty="0" smtClean="0"/>
                        <a:t>reads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Median</a:t>
                      </a:r>
                    </a:p>
                    <a:p>
                      <a:pPr algn="r"/>
                      <a:r>
                        <a:rPr lang="en-US" sz="1600" dirty="0" smtClean="0"/>
                        <a:t>read</a:t>
                      </a:r>
                    </a:p>
                    <a:p>
                      <a:pPr algn="r"/>
                      <a:r>
                        <a:rPr lang="en-US" sz="1600" dirty="0" smtClean="0"/>
                        <a:t>length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Cut offs</a:t>
                      </a:r>
                    </a:p>
                    <a:p>
                      <a:pPr algn="r"/>
                      <a:r>
                        <a:rPr lang="en-US" sz="1600" dirty="0" smtClean="0"/>
                        <a:t>(across</a:t>
                      </a:r>
                      <a:r>
                        <a:rPr lang="en-US" sz="1600" baseline="0" dirty="0" smtClean="0"/>
                        <a:t> junction,</a:t>
                      </a:r>
                    </a:p>
                    <a:p>
                      <a:pPr algn="r"/>
                      <a:r>
                        <a:rPr lang="en-US" sz="1600" baseline="0" dirty="0" smtClean="0"/>
                        <a:t>scenario)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#</a:t>
                      </a:r>
                      <a:r>
                        <a:rPr lang="en-US" sz="1600" baseline="0" dirty="0" smtClean="0"/>
                        <a:t> of genes</a:t>
                      </a:r>
                    </a:p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with </a:t>
                      </a:r>
                      <a:r>
                        <a:rPr lang="en-US" sz="1600" baseline="0" dirty="0" err="1" smtClean="0"/>
                        <a:t>Ψgene</a:t>
                      </a:r>
                      <a:endParaRPr lang="en-US" sz="1600" dirty="0" smtClean="0"/>
                    </a:p>
                    <a:p>
                      <a:pPr algn="r"/>
                      <a:r>
                        <a:rPr lang="en-US" sz="1600" dirty="0" smtClean="0"/>
                        <a:t>(normal/null)</a:t>
                      </a:r>
                      <a:endParaRPr lang="en-US" sz="1600" dirty="0"/>
                    </a:p>
                  </a:txBody>
                  <a:tcPr/>
                </a:tc>
              </a:tr>
              <a:tr h="2499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ASW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50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11,840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203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6,761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76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&gt;= 9, SC1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68/2</a:t>
                      </a:r>
                      <a:endParaRPr lang="en-US" sz="1600" dirty="0"/>
                    </a:p>
                  </a:txBody>
                  <a:tcPr/>
                </a:tc>
              </a:tr>
              <a:tr h="2499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LWK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83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15,547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255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35,801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75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&gt;= 9, SC1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463/17</a:t>
                      </a:r>
                      <a:endParaRPr lang="en-US" sz="1600" dirty="0"/>
                    </a:p>
                  </a:txBody>
                  <a:tcPr/>
                </a:tc>
              </a:tr>
              <a:tr h="2499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YRI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/>
                        <a:t>83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/>
                        <a:t>25,343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/>
                        <a:t>490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/>
                        <a:t>12,696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/>
                        <a:t>43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/>
                        <a:t>&gt;= 10, SC2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/>
                        <a:t>42/2</a:t>
                      </a:r>
                      <a:endParaRPr lang="en-US" sz="1600" b="1" dirty="0"/>
                    </a:p>
                  </a:txBody>
                  <a:tcPr/>
                </a:tc>
              </a:tr>
              <a:tr h="2499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CEU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/>
                        <a:t>91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/>
                        <a:t>26,967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/>
                        <a:t>574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/>
                        <a:t>21,130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/>
                        <a:t>41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/>
                        <a:t>&gt;=</a:t>
                      </a:r>
                      <a:r>
                        <a:rPr lang="en-US" sz="1600" b="1" baseline="0" dirty="0" smtClean="0"/>
                        <a:t> 11, SC2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/>
                        <a:t>75/3</a:t>
                      </a:r>
                      <a:endParaRPr lang="en-US" sz="1600" b="1" dirty="0"/>
                    </a:p>
                  </a:txBody>
                  <a:tcPr/>
                </a:tc>
              </a:tr>
              <a:tr h="249940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FIN</a:t>
                      </a:r>
                      <a:r>
                        <a:rPr lang="en-US" sz="1600" b="0" baseline="0" dirty="0" smtClean="0"/>
                        <a:t> (new)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/>
                        <a:t>79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/>
                        <a:t>13,063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/>
                        <a:t>238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/>
                        <a:t>32,739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/>
                        <a:t>63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/>
                        <a:t>&gt;= 10, SC1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/>
                        <a:t>367/13</a:t>
                      </a:r>
                      <a:endParaRPr lang="en-US" sz="1600" b="0" dirty="0"/>
                    </a:p>
                  </a:txBody>
                  <a:tcPr/>
                </a:tc>
              </a:tr>
              <a:tr h="249940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GBR</a:t>
                      </a:r>
                      <a:r>
                        <a:rPr lang="en-US" sz="1600" b="0" baseline="0" dirty="0" smtClean="0"/>
                        <a:t> (new)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/>
                        <a:t>77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/>
                        <a:t>15,102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/>
                        <a:t>426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/>
                        <a:t>57,342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/>
                        <a:t>68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/>
                        <a:t>&gt;= 11, SC1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/>
                        <a:t>490/20</a:t>
                      </a:r>
                      <a:endParaRPr lang="en-US" sz="1600" b="0" dirty="0"/>
                    </a:p>
                  </a:txBody>
                  <a:tcPr/>
                </a:tc>
              </a:tr>
              <a:tr h="2499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IBS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877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336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&gt;= 3, SC1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11/0</a:t>
                      </a:r>
                      <a:endParaRPr lang="en-US" sz="1600" dirty="0"/>
                    </a:p>
                  </a:txBody>
                  <a:tcPr/>
                </a:tc>
              </a:tr>
              <a:tr h="2499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TSI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/>
                        <a:t>100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/>
                        <a:t>27,094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/>
                        <a:t>661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/>
                        <a:t>19,033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/>
                        <a:t>41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/>
                        <a:t>&gt;= 15, SC2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/>
                        <a:t>27/1</a:t>
                      </a:r>
                      <a:endParaRPr lang="en-US" sz="1600" b="1" dirty="0"/>
                    </a:p>
                  </a:txBody>
                  <a:tcPr/>
                </a:tc>
              </a:tr>
              <a:tr h="2499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CHB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/>
                        <a:t>83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/>
                        <a:t>20,384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/>
                        <a:t>483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/>
                        <a:t>7,495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/>
                        <a:t>45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/>
                        <a:t>&gt;=13, SC2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/>
                        <a:t>28/1</a:t>
                      </a:r>
                      <a:endParaRPr lang="en-US" sz="1600" b="1" dirty="0"/>
                    </a:p>
                  </a:txBody>
                  <a:tcPr/>
                </a:tc>
              </a:tr>
              <a:tr h="2499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JPT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81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25,380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669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29,906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73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&gt;= 12, SC1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294/12</a:t>
                      </a:r>
                      <a:endParaRPr lang="en-US" sz="1600" dirty="0"/>
                    </a:p>
                  </a:txBody>
                  <a:tcPr/>
                </a:tc>
              </a:tr>
              <a:tr h="249940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CHS</a:t>
                      </a:r>
                      <a:r>
                        <a:rPr lang="en-US" sz="1600" b="0" baseline="0" dirty="0" smtClean="0"/>
                        <a:t> </a:t>
                      </a:r>
                      <a:r>
                        <a:rPr lang="en-US" sz="1600" b="0" dirty="0" smtClean="0"/>
                        <a:t>(</a:t>
                      </a:r>
                      <a:r>
                        <a:rPr lang="en-US" sz="1600" b="0" dirty="0" smtClean="0"/>
                        <a:t>blood)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/>
                        <a:t>92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/>
                        <a:t>16,433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/>
                        <a:t>305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/>
                        <a:t>54,298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/>
                        <a:t>69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/>
                        <a:t>&gt;= 10, SC1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/>
                        <a:t>482/17</a:t>
                      </a:r>
                      <a:endParaRPr lang="en-US" sz="1600" b="0" dirty="0"/>
                    </a:p>
                  </a:txBody>
                  <a:tcPr/>
                </a:tc>
              </a:tr>
              <a:tr h="249940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CLM</a:t>
                      </a:r>
                      <a:r>
                        <a:rPr lang="en-US" sz="1600" b="0" baseline="0" dirty="0" smtClean="0"/>
                        <a:t> (new)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/>
                        <a:t>53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/>
                        <a:t>10,382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/>
                        <a:t>102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/>
                        <a:t>15,982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/>
                        <a:t>67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/>
                        <a:t>&gt;= 10, SC1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/>
                        <a:t>152/5</a:t>
                      </a:r>
                      <a:endParaRPr lang="en-US" sz="1600" b="0" dirty="0"/>
                    </a:p>
                  </a:txBody>
                  <a:tcPr/>
                </a:tc>
              </a:tr>
              <a:tr h="249940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PUR</a:t>
                      </a:r>
                      <a:r>
                        <a:rPr lang="en-US" sz="1600" b="0" baseline="0" dirty="0" smtClean="0"/>
                        <a:t> </a:t>
                      </a:r>
                      <a:r>
                        <a:rPr lang="en-US" sz="1600" b="0" dirty="0" smtClean="0"/>
                        <a:t>(</a:t>
                      </a:r>
                      <a:r>
                        <a:rPr lang="en-US" sz="1600" b="0" dirty="0" smtClean="0"/>
                        <a:t>blood)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/>
                        <a:t>59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/>
                        <a:t>12,460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/>
                        <a:t>194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/>
                        <a:t>4,604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/>
                        <a:t>91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/>
                        <a:t>&gt;= 11, SC1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/>
                        <a:t>29/0</a:t>
                      </a:r>
                      <a:endParaRPr lang="en-US" sz="1600" b="0" dirty="0"/>
                    </a:p>
                  </a:txBody>
                  <a:tcPr/>
                </a:tc>
              </a:tr>
              <a:tr h="2499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MXL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57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12,764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174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4,444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76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&gt;= 9, SC1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29/1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40906" y="5633072"/>
            <a:ext cx="704551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Bad sequencing quality:</a:t>
            </a:r>
          </a:p>
          <a:p>
            <a:pPr>
              <a:buFontTx/>
              <a:buChar char="•"/>
            </a:pPr>
            <a:r>
              <a:rPr lang="en-US" b="1" dirty="0" smtClean="0"/>
              <a:t> For all reads =&gt; less </a:t>
            </a:r>
            <a:r>
              <a:rPr lang="en-US" b="1" dirty="0" err="1" smtClean="0"/>
              <a:t>SpJ</a:t>
            </a:r>
            <a:r>
              <a:rPr lang="en-US" b="1" dirty="0" smtClean="0"/>
              <a:t> reads &amp; more other reads are unmapped</a:t>
            </a:r>
          </a:p>
          <a:p>
            <a:pPr>
              <a:buFontTx/>
              <a:buChar char="•"/>
            </a:pPr>
            <a:r>
              <a:rPr lang="en-US" b="1" dirty="0" smtClean="0"/>
              <a:t> For unmapped =&gt; less </a:t>
            </a:r>
            <a:r>
              <a:rPr lang="en-US" b="1" dirty="0" err="1" smtClean="0"/>
              <a:t>SpJ</a:t>
            </a:r>
            <a:r>
              <a:rPr lang="en-US" b="1" dirty="0" smtClean="0"/>
              <a:t> reads &amp; more other reads are mapped to </a:t>
            </a:r>
            <a:r>
              <a:rPr lang="en-US" b="1" dirty="0" err="1" smtClean="0"/>
              <a:t>SpJ</a:t>
            </a:r>
            <a:endParaRPr lang="en-US" b="1" dirty="0" smtClean="0"/>
          </a:p>
          <a:p>
            <a:r>
              <a:rPr lang="en-US" b="1" dirty="0" smtClean="0"/>
              <a:t>Longer reads =&gt; more confident mapping to </a:t>
            </a:r>
            <a:r>
              <a:rPr lang="en-US" b="1" dirty="0" err="1" smtClean="0"/>
              <a:t>SpJ</a:t>
            </a:r>
            <a:endParaRPr lang="en-US" b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6966586" y="5559793"/>
            <a:ext cx="1936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Total:                 926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771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Intersection with known parents (</a:t>
            </a:r>
            <a:r>
              <a:rPr lang="en-US" baseline="0" dirty="0" err="1" smtClean="0"/>
              <a:t>Ψ</a:t>
            </a:r>
            <a:r>
              <a:rPr lang="en-US" dirty="0" err="1" smtClean="0"/>
              <a:t>pipe</a:t>
            </a:r>
            <a:r>
              <a:rPr lang="en-US" dirty="0" smtClean="0"/>
              <a:t> 61 output)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370" y="1287888"/>
            <a:ext cx="8229600" cy="562697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9145" t="6922" r="19227" b="2351"/>
          <a:stretch>
            <a:fillRect/>
          </a:stretch>
        </p:blipFill>
        <p:spPr>
          <a:xfrm>
            <a:off x="1487921" y="1308779"/>
            <a:ext cx="2743200" cy="276129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975947" y="1413451"/>
            <a:ext cx="10310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New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In </a:t>
            </a:r>
            <a:r>
              <a:rPr lang="en-US" b="1" baseline="0" dirty="0" err="1" smtClean="0">
                <a:solidFill>
                  <a:srgbClr val="FF0000"/>
                </a:solidFill>
              </a:rPr>
              <a:t>Ψ</a:t>
            </a:r>
            <a:r>
              <a:rPr lang="en-US" b="1" dirty="0" err="1" smtClean="0">
                <a:solidFill>
                  <a:srgbClr val="FF0000"/>
                </a:solidFill>
              </a:rPr>
              <a:t>pipe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 rot="5400000" flipH="1" flipV="1">
            <a:off x="5851410" y="4524963"/>
            <a:ext cx="4148667" cy="940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881290" y="2455333"/>
            <a:ext cx="1126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135 (15%)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3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K</a:t>
            </a:r>
            <a:r>
              <a:rPr lang="en-US" dirty="0" smtClean="0"/>
              <a:t>nown parents by # </a:t>
            </a:r>
            <a:r>
              <a:rPr lang="en-US" dirty="0" smtClean="0"/>
              <a:t>of </a:t>
            </a:r>
            <a:r>
              <a:rPr lang="en-US" baseline="0" dirty="0" err="1" smtClean="0"/>
              <a:t>Ψ</a:t>
            </a:r>
            <a:r>
              <a:rPr lang="en-US" dirty="0" err="1" smtClean="0"/>
              <a:t>genes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(</a:t>
            </a:r>
            <a:r>
              <a:rPr lang="en-US" baseline="0" dirty="0" err="1" smtClean="0"/>
              <a:t>Ψ</a:t>
            </a:r>
            <a:r>
              <a:rPr lang="en-US" dirty="0" err="1" smtClean="0"/>
              <a:t>pipe</a:t>
            </a:r>
            <a:r>
              <a:rPr lang="en-US" dirty="0" smtClean="0"/>
              <a:t> 61 output)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193398"/>
            <a:ext cx="8229600" cy="56269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Short reads are not good for </a:t>
            </a:r>
            <a:r>
              <a:rPr lang="en-US" dirty="0" err="1" smtClean="0"/>
              <a:t>Ψgene</a:t>
            </a:r>
            <a:r>
              <a:rPr lang="en-US" dirty="0" smtClean="0"/>
              <a:t> discovery</a:t>
            </a:r>
            <a:endParaRPr lang="en-US" dirty="0" smtClean="0"/>
          </a:p>
          <a:p>
            <a:r>
              <a:rPr lang="en-US" dirty="0" smtClean="0"/>
              <a:t>Different number of calls per population is explained by different sensitivity due to heterogeneous sequencing: library preparation, evolving sequencing technology, read length, span length, base pair quality, etc. </a:t>
            </a:r>
          </a:p>
          <a:p>
            <a:r>
              <a:rPr lang="en-US" dirty="0" smtClean="0"/>
              <a:t>Next:</a:t>
            </a:r>
          </a:p>
          <a:p>
            <a:pPr lvl="1"/>
            <a:r>
              <a:rPr lang="en-US" dirty="0" smtClean="0"/>
              <a:t>Remapping with </a:t>
            </a:r>
            <a:r>
              <a:rPr lang="en-US" dirty="0" err="1" smtClean="0"/>
              <a:t>Q</a:t>
            </a:r>
            <a:r>
              <a:rPr lang="en-US" baseline="-25000" dirty="0" err="1" smtClean="0"/>
              <a:t>threshold</a:t>
            </a:r>
            <a:r>
              <a:rPr lang="en-US" dirty="0" smtClean="0"/>
              <a:t>=30</a:t>
            </a:r>
          </a:p>
          <a:p>
            <a:pPr lvl="1"/>
            <a:r>
              <a:rPr lang="en-US" dirty="0"/>
              <a:t>G</a:t>
            </a:r>
            <a:r>
              <a:rPr lang="en-US" dirty="0" smtClean="0"/>
              <a:t>enotyping </a:t>
            </a:r>
            <a:r>
              <a:rPr lang="en-US" dirty="0" err="1" smtClean="0"/>
              <a:t>Ψgenes</a:t>
            </a:r>
            <a:r>
              <a:rPr lang="en-US" dirty="0" smtClean="0"/>
              <a:t> with RD</a:t>
            </a:r>
          </a:p>
          <a:p>
            <a:pPr lvl="2"/>
            <a:r>
              <a:rPr lang="en-US" dirty="0" smtClean="0"/>
              <a:t>Use ratio G=</a:t>
            </a:r>
            <a:r>
              <a:rPr lang="en-US" dirty="0" err="1" smtClean="0"/>
              <a:t>RD</a:t>
            </a:r>
            <a:r>
              <a:rPr lang="en-US" baseline="-25000" dirty="0" err="1" smtClean="0"/>
              <a:t>exon</a:t>
            </a:r>
            <a:r>
              <a:rPr lang="en-US" dirty="0" err="1" smtClean="0"/>
              <a:t>/RD</a:t>
            </a:r>
            <a:r>
              <a:rPr lang="en-US" baseline="-25000" dirty="0" err="1" smtClean="0"/>
              <a:t>intron</a:t>
            </a:r>
            <a:endParaRPr lang="en-US" baseline="-25000" dirty="0" smtClean="0"/>
          </a:p>
          <a:p>
            <a:pPr lvl="2"/>
            <a:r>
              <a:rPr lang="en-US" dirty="0" smtClean="0"/>
              <a:t>Compare G for </a:t>
            </a:r>
            <a:r>
              <a:rPr lang="en-US" dirty="0" err="1" smtClean="0"/>
              <a:t>Ψgene</a:t>
            </a:r>
            <a:r>
              <a:rPr lang="en-US" dirty="0" smtClean="0"/>
              <a:t> candidates with background (derived from gene with little evidence of </a:t>
            </a:r>
            <a:r>
              <a:rPr lang="en-US" dirty="0" err="1" smtClean="0"/>
              <a:t>Ψgene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1199</TotalTime>
  <Words>734</Words>
  <Application>Microsoft Macintosh PowerPoint</Application>
  <PresentationFormat>On-screen Show (4:3)</PresentationFormat>
  <Paragraphs>261</Paragraphs>
  <Slides>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Null model for Ψgene discovery</vt:lpstr>
      <vt:lpstr>Making null</vt:lpstr>
      <vt:lpstr>Calling criteria</vt:lpstr>
      <vt:lpstr>Slide 4</vt:lpstr>
      <vt:lpstr>Calling criteria</vt:lpstr>
      <vt:lpstr>Slide 6</vt:lpstr>
      <vt:lpstr>Intersection with known parents (Ψpipe 61 output)</vt:lpstr>
      <vt:lpstr>Known parents by # of Ψgenes (Ψpipe 61 output)</vt:lpstr>
      <vt:lpstr>Conclusions</vt:lpstr>
    </vt:vector>
  </TitlesOfParts>
  <Company>Yale univesity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Null model for Ψgene discovery</dc:title>
  <dc:creator>Alexej Abyzov</dc:creator>
  <cp:lastModifiedBy>Alexej Abyzov</cp:lastModifiedBy>
  <cp:revision>90</cp:revision>
  <dcterms:created xsi:type="dcterms:W3CDTF">2011-07-04T23:46:15Z</dcterms:created>
  <dcterms:modified xsi:type="dcterms:W3CDTF">2011-07-05T19:45:47Z</dcterms:modified>
</cp:coreProperties>
</file>