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AF705-3F92-2148-9918-0D6C20B262CE}" type="datetimeFigureOut">
              <a:rPr lang="en-US" smtClean="0"/>
              <a:t>6/28/11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78327-3868-2D45-9208-01D44BF12A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F20D-27C3-E742-848B-6CEFE4F7E1A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81743-3A39-5A43-B98D-F844258286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1D1-F858-624B-9A06-6FC2A2946B43}" type="datetime1">
              <a:rPr lang="en-US" smtClean="0"/>
              <a:t>6/28/11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DB18-3E70-9C4D-A3BB-88FCEFAE9F4A}" type="datetime1">
              <a:rPr lang="en-US" smtClean="0"/>
              <a:t>6/28/11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03F4-49FE-2845-8D7A-E80C4C131FE4}" type="datetime1">
              <a:rPr lang="en-US" smtClean="0"/>
              <a:t>6/28/11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E34C-0089-D640-9561-86E329DE35EC}" type="datetime1">
              <a:rPr lang="en-US" smtClean="0"/>
              <a:t>6/28/11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641B-9ED1-704D-8203-E557C258DF3B}" type="datetime1">
              <a:rPr lang="en-US" smtClean="0"/>
              <a:t>6/28/11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73D2-8BDE-4A49-A393-7495A43E2125}" type="datetime1">
              <a:rPr lang="en-US" smtClean="0"/>
              <a:t>6/28/11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CF39-7F68-B74E-B093-5C79BD73360C}" type="datetime1">
              <a:rPr lang="en-US" smtClean="0"/>
              <a:t>6/28/11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471-4AD9-4C4E-90FA-532D4D3C1F28}" type="datetime1">
              <a:rPr lang="en-US" smtClean="0"/>
              <a:t>6/28/11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A923-430C-8B46-916D-E8B259A771DD}" type="datetime1">
              <a:rPr lang="en-US" smtClean="0"/>
              <a:t>6/28/11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0255-D8A4-824F-ABAE-9A71C7ED27E4}" type="datetime1">
              <a:rPr lang="en-US" smtClean="0"/>
              <a:t>6/28/11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E88C-3752-5640-B458-C9A57EAAA9CE}" type="datetime1">
              <a:rPr lang="en-US" smtClean="0"/>
              <a:t>6/28/11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FA42-239B-2544-8BCF-00F17904B78F}" type="datetime1">
              <a:rPr lang="en-US" smtClean="0"/>
              <a:t>6/28/11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3053-77A4-3542-B8E9-7D50A9327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8836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Journal club by Alexej Abyzov</a:t>
            </a:r>
          </a:p>
          <a:p>
            <a:r>
              <a:rPr lang="en-US" dirty="0" smtClean="0">
                <a:latin typeface="Helvetica"/>
                <a:cs typeface="Helvetica"/>
              </a:rPr>
              <a:t>June 29, 2011 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9" y="399781"/>
            <a:ext cx="8229600" cy="38181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44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Summary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3" y="868666"/>
            <a:ext cx="8229600" cy="5844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10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Discussion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On average 1,065 </a:t>
            </a:r>
            <a:r>
              <a:rPr lang="en-US" dirty="0" err="1" smtClean="0">
                <a:latin typeface="Helvetica"/>
                <a:cs typeface="Helvetica"/>
              </a:rPr>
              <a:t>exonic</a:t>
            </a:r>
            <a:r>
              <a:rPr lang="en-US" dirty="0" smtClean="0">
                <a:latin typeface="Helvetica"/>
                <a:cs typeface="Helvetica"/>
              </a:rPr>
              <a:t> events per person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Variation in number of sites per person can’t be explained by coverage neither by expression of ADAR (know RNA editing protein)</a:t>
            </a:r>
          </a:p>
          <a:p>
            <a:r>
              <a:rPr lang="en-US" dirty="0" smtClean="0">
                <a:latin typeface="Helvetica"/>
                <a:cs typeface="Helvetica"/>
              </a:rPr>
              <a:t>RDD sites are enriched (P&lt;10</a:t>
            </a:r>
            <a:r>
              <a:rPr lang="en-US" baseline="30000" dirty="0" smtClean="0">
                <a:latin typeface="Helvetica"/>
                <a:cs typeface="Helvetica"/>
              </a:rPr>
              <a:t>-10</a:t>
            </a:r>
            <a:r>
              <a:rPr lang="en-US" dirty="0" smtClean="0">
                <a:latin typeface="Helvetica"/>
                <a:cs typeface="Helvetica"/>
              </a:rPr>
              <a:t>) in </a:t>
            </a:r>
            <a:r>
              <a:rPr lang="en-US" dirty="0">
                <a:latin typeface="Helvetica"/>
                <a:cs typeface="Helvetica"/>
              </a:rPr>
              <a:t>genes that play a role in </a:t>
            </a:r>
            <a:r>
              <a:rPr lang="en-US" dirty="0" err="1">
                <a:latin typeface="Helvetica"/>
                <a:cs typeface="Helvetica"/>
              </a:rPr>
              <a:t>helicase</a:t>
            </a:r>
            <a:r>
              <a:rPr lang="en-US" dirty="0">
                <a:latin typeface="Helvetica"/>
                <a:cs typeface="Helvetica"/>
              </a:rPr>
              <a:t> activity, protein and nucleotide </a:t>
            </a:r>
            <a:r>
              <a:rPr lang="en-US" dirty="0" err="1" smtClean="0">
                <a:latin typeface="Helvetica"/>
                <a:cs typeface="Helvetica"/>
              </a:rPr>
              <a:t>bindingsites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Not even distribution in gene (more at 3’-end)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44% (4,453 sites)</a:t>
            </a:r>
            <a:r>
              <a:rPr lang="en-US" dirty="0" smtClean="0">
                <a:latin typeface="Helvetica"/>
                <a:cs typeface="Helvetica"/>
              </a:rPr>
              <a:t> in </a:t>
            </a:r>
            <a:r>
              <a:rPr lang="en-US" dirty="0">
                <a:latin typeface="Helvetica"/>
                <a:cs typeface="Helvetica"/>
              </a:rPr>
              <a:t>coding </a:t>
            </a:r>
            <a:r>
              <a:rPr lang="en-US" dirty="0" err="1" smtClean="0">
                <a:latin typeface="Helvetica"/>
                <a:cs typeface="Helvetica"/>
              </a:rPr>
              <a:t>exons</a:t>
            </a:r>
            <a:endParaRPr lang="en-US" dirty="0" smtClean="0">
              <a:latin typeface="Helvetica"/>
              <a:cs typeface="Helvetica"/>
            </a:endParaRPr>
          </a:p>
          <a:p>
            <a:pPr lvl="1"/>
            <a:r>
              <a:rPr lang="en-US" dirty="0">
                <a:latin typeface="Helvetica"/>
                <a:cs typeface="Helvetica"/>
              </a:rPr>
              <a:t>4% (386 sites) are in the 5’ </a:t>
            </a:r>
            <a:r>
              <a:rPr lang="en-US" dirty="0" err="1" smtClean="0">
                <a:latin typeface="Helvetica"/>
                <a:cs typeface="Helvetica"/>
              </a:rPr>
              <a:t>UTRs</a:t>
            </a:r>
            <a:endParaRPr lang="en-US" dirty="0" smtClean="0">
              <a:latin typeface="Helvetica"/>
              <a:cs typeface="Helvetica"/>
            </a:endParaRPr>
          </a:p>
          <a:p>
            <a:pPr lvl="1"/>
            <a:r>
              <a:rPr lang="en-US" dirty="0" smtClean="0">
                <a:latin typeface="Helvetica"/>
                <a:cs typeface="Helvetica"/>
              </a:rPr>
              <a:t>39</a:t>
            </a:r>
            <a:r>
              <a:rPr lang="en-US" dirty="0">
                <a:latin typeface="Helvetica"/>
                <a:cs typeface="Helvetica"/>
              </a:rPr>
              <a:t>% (3,977 sites) are in the 3’ </a:t>
            </a:r>
            <a:r>
              <a:rPr lang="en-US" dirty="0" smtClean="0">
                <a:latin typeface="Helvetica"/>
                <a:cs typeface="Helvetica"/>
              </a:rPr>
              <a:t>UTR (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</a:rPr>
              <a:t>pseudogenes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4% are with 2 nucleotides of </a:t>
            </a:r>
            <a:r>
              <a:rPr lang="en-US" dirty="0" err="1" smtClean="0">
                <a:latin typeface="Helvetica"/>
                <a:cs typeface="Helvetica"/>
              </a:rPr>
              <a:t>exon</a:t>
            </a:r>
            <a:r>
              <a:rPr lang="en-US" dirty="0" smtClean="0">
                <a:latin typeface="Helvetica"/>
                <a:cs typeface="Helvetica"/>
              </a:rPr>
              <a:t> boundaries</a:t>
            </a:r>
          </a:p>
          <a:p>
            <a:r>
              <a:rPr lang="en-US" dirty="0" smtClean="0">
                <a:latin typeface="Helvetica"/>
                <a:cs typeface="Helvetica"/>
              </a:rPr>
              <a:t>AA changes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71% are </a:t>
            </a:r>
            <a:r>
              <a:rPr lang="en-US" dirty="0" err="1" smtClean="0">
                <a:latin typeface="Helvetica"/>
                <a:cs typeface="Helvetica"/>
              </a:rPr>
              <a:t>nsSNPs</a:t>
            </a:r>
            <a:endParaRPr lang="en-US" dirty="0" smtClean="0">
              <a:latin typeface="Helvetica"/>
              <a:cs typeface="Helvetica"/>
            </a:endParaRPr>
          </a:p>
          <a:p>
            <a:pPr lvl="1"/>
            <a:r>
              <a:rPr lang="en-US" dirty="0" smtClean="0">
                <a:latin typeface="Helvetica"/>
                <a:cs typeface="Helvetica"/>
              </a:rPr>
              <a:t>2.1% (~21 per person) gain/loss of stop </a:t>
            </a:r>
            <a:r>
              <a:rPr lang="en-US" dirty="0" err="1" smtClean="0">
                <a:latin typeface="Helvetica"/>
                <a:cs typeface="Helvetica"/>
              </a:rPr>
              <a:t>codon</a:t>
            </a:r>
            <a:r>
              <a:rPr lang="en-US" dirty="0" smtClean="0">
                <a:latin typeface="Helvetica"/>
                <a:cs typeface="Helvetica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isn’t it too much?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r>
              <a:rPr lang="en-US" dirty="0" smtClean="0">
                <a:latin typeface="Helvetica"/>
                <a:cs typeface="Helvetica"/>
              </a:rPr>
              <a:t>26% (2,613) are within 25 bps (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</a:rPr>
              <a:t>paralogs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</a:rPr>
              <a:t>pseudogenes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11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Problems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Experimental artifacts (</a:t>
            </a:r>
            <a:r>
              <a:rPr lang="en-US" dirty="0" err="1" smtClean="0">
                <a:latin typeface="Helvetica"/>
                <a:cs typeface="Helvetica"/>
              </a:rPr>
              <a:t>e.g</a:t>
            </a:r>
            <a:r>
              <a:rPr lang="en-US" dirty="0" smtClean="0">
                <a:latin typeface="Helvetica"/>
                <a:cs typeface="Helvetica"/>
              </a:rPr>
              <a:t>, sequencing bias)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Addressed to some extent, but … see next slide</a:t>
            </a:r>
          </a:p>
          <a:p>
            <a:r>
              <a:rPr lang="en-US" dirty="0" smtClean="0">
                <a:latin typeface="Helvetica"/>
                <a:cs typeface="Helvetica"/>
              </a:rPr>
              <a:t>Repeats in genome (not addressed)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Rely on annotation, which may be incomplete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Do not consider known/unknown repeats (e.g., </a:t>
            </a:r>
            <a:r>
              <a:rPr lang="en-US" dirty="0" err="1" smtClean="0">
                <a:latin typeface="Helvetica"/>
                <a:cs typeface="Helvetica"/>
              </a:rPr>
              <a:t>paralogs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pseudogenes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12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Sequencing bias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481" y="6067778"/>
            <a:ext cx="238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Meacham et al., 2011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302"/>
            <a:ext cx="6400800" cy="3116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76" y="3453317"/>
            <a:ext cx="2743200" cy="31069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13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Repeats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746" y="3914119"/>
            <a:ext cx="69597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"If the authors are accidentally attributing RNA from two </a:t>
            </a:r>
            <a:r>
              <a:rPr lang="en-US" dirty="0" smtClean="0">
                <a:latin typeface="Helvetica"/>
                <a:cs typeface="Helvetica"/>
              </a:rPr>
              <a:t>different</a:t>
            </a:r>
          </a:p>
          <a:p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regions of the genome to the same DNA region, they could </a:t>
            </a:r>
            <a:r>
              <a:rPr lang="en-US" dirty="0" smtClean="0">
                <a:latin typeface="Helvetica"/>
                <a:cs typeface="Helvetica"/>
              </a:rPr>
              <a:t>falsely</a:t>
            </a:r>
          </a:p>
          <a:p>
            <a:r>
              <a:rPr lang="en-US" dirty="0" smtClean="0">
                <a:latin typeface="Helvetica"/>
                <a:cs typeface="Helvetica"/>
              </a:rPr>
              <a:t>infer </a:t>
            </a:r>
            <a:r>
              <a:rPr lang="en-US" dirty="0">
                <a:latin typeface="Helvetica"/>
                <a:cs typeface="Helvetica"/>
              </a:rPr>
              <a:t>RNA editing," </a:t>
            </a:r>
            <a:r>
              <a:rPr lang="en-US" dirty="0" err="1">
                <a:latin typeface="Helvetica"/>
                <a:cs typeface="Helvetica"/>
              </a:rPr>
              <a:t>Pickrell</a:t>
            </a:r>
            <a:r>
              <a:rPr lang="en-US" dirty="0">
                <a:latin typeface="Helvetica"/>
                <a:cs typeface="Helvetica"/>
              </a:rPr>
              <a:t> said. "I think many of their results </a:t>
            </a:r>
            <a:r>
              <a:rPr lang="en-US" dirty="0" smtClean="0">
                <a:latin typeface="Helvetica"/>
                <a:cs typeface="Helvetica"/>
              </a:rPr>
              <a:t>could</a:t>
            </a:r>
          </a:p>
          <a:p>
            <a:r>
              <a:rPr lang="en-US" dirty="0" smtClean="0">
                <a:latin typeface="Helvetica"/>
                <a:cs typeface="Helvetica"/>
              </a:rPr>
              <a:t>be </a:t>
            </a:r>
            <a:r>
              <a:rPr lang="en-US" dirty="0">
                <a:latin typeface="Helvetica"/>
                <a:cs typeface="Helvetica"/>
              </a:rPr>
              <a:t>the result of errors in identifying the correct genomic origin </a:t>
            </a:r>
            <a:r>
              <a:rPr lang="en-US" dirty="0" smtClean="0">
                <a:latin typeface="Helvetica"/>
                <a:cs typeface="Helvetica"/>
              </a:rPr>
              <a:t>of</a:t>
            </a:r>
          </a:p>
          <a:p>
            <a:r>
              <a:rPr lang="en-US" dirty="0" smtClean="0">
                <a:latin typeface="Helvetica"/>
                <a:cs typeface="Helvetica"/>
              </a:rPr>
              <a:t>their </a:t>
            </a:r>
            <a:r>
              <a:rPr lang="en-US" dirty="0">
                <a:latin typeface="Helvetica"/>
                <a:cs typeface="Helvetica"/>
              </a:rPr>
              <a:t>sequencing reads."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4294"/>
            <a:ext cx="5854700" cy="203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14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Thank you!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15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Overview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5333" y="2916296"/>
            <a:ext cx="238007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0708" y="2383556"/>
            <a:ext cx="332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DNA, 27 CEPH, skin and brain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21585" y="2916296"/>
            <a:ext cx="237744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21585" y="23835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R</a:t>
            </a:r>
            <a:r>
              <a:rPr lang="en-US" dirty="0" smtClean="0">
                <a:latin typeface="Helvetica"/>
                <a:cs typeface="Helvetica"/>
              </a:rPr>
              <a:t>NA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186296" y="2723444"/>
            <a:ext cx="1034815" cy="385704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40945" y="3240846"/>
            <a:ext cx="261625" cy="1001889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101516" y="3240846"/>
            <a:ext cx="261625" cy="1001889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7700" y="4769556"/>
            <a:ext cx="295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HapMap</a:t>
            </a:r>
            <a:r>
              <a:rPr lang="en-US" dirty="0" smtClean="0">
                <a:latin typeface="Helvetica"/>
                <a:cs typeface="Helvetica"/>
              </a:rPr>
              <a:t>, G1K, sequencing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4598" y="4769556"/>
            <a:ext cx="140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Sequencing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1558" y="319381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Biology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Right Arrow 14"/>
          <p:cNvSpPr/>
          <p:nvPr/>
        </p:nvSpPr>
        <p:spPr>
          <a:xfrm rot="8100000">
            <a:off x="5721585" y="5277556"/>
            <a:ext cx="592568" cy="2445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6" name="Right Arrow 15"/>
          <p:cNvSpPr/>
          <p:nvPr/>
        </p:nvSpPr>
        <p:spPr>
          <a:xfrm rot="2700000">
            <a:off x="3145960" y="5277556"/>
            <a:ext cx="592568" cy="2445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5778" y="5648798"/>
            <a:ext cx="153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Comparison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5333" y="6293556"/>
            <a:ext cx="282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My comments are in red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2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Analysis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Monomorphic</a:t>
            </a:r>
            <a:r>
              <a:rPr lang="en-US" dirty="0" smtClean="0">
                <a:latin typeface="Helvetica"/>
                <a:cs typeface="Helvetica"/>
              </a:rPr>
              <a:t> site (nor variation in </a:t>
            </a:r>
            <a:r>
              <a:rPr lang="en-US" dirty="0" err="1" smtClean="0">
                <a:latin typeface="Helvetica"/>
                <a:cs typeface="Helvetica"/>
              </a:rPr>
              <a:t>dbSNP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HapMap</a:t>
            </a:r>
            <a:r>
              <a:rPr lang="en-US" dirty="0" smtClean="0">
                <a:latin typeface="Helvetica"/>
                <a:cs typeface="Helvetica"/>
              </a:rPr>
              <a:t>, or G1K)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Additionally require &gt;= 4 reads in G1K with all reference allele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Validation of 15 sites by Sanger sequencing (S2)</a:t>
            </a:r>
          </a:p>
          <a:p>
            <a:r>
              <a:rPr lang="en-US" dirty="0" smtClean="0">
                <a:latin typeface="Helvetica"/>
                <a:cs typeface="Helvetica"/>
              </a:rPr>
              <a:t>Homozygous </a:t>
            </a:r>
            <a:r>
              <a:rPr lang="en-US" dirty="0" err="1" smtClean="0">
                <a:latin typeface="Helvetica"/>
                <a:cs typeface="Helvetica"/>
              </a:rPr>
              <a:t>SNPs</a:t>
            </a:r>
            <a:r>
              <a:rPr lang="en-US" dirty="0" smtClean="0">
                <a:latin typeface="Helvetica"/>
                <a:cs typeface="Helvetica"/>
              </a:rPr>
              <a:t> (by both G1K and </a:t>
            </a:r>
            <a:r>
              <a:rPr lang="en-US" dirty="0" err="1" smtClean="0">
                <a:latin typeface="Helvetica"/>
                <a:cs typeface="Helvetica"/>
              </a:rPr>
              <a:t>HapMap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3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93" y="187800"/>
            <a:ext cx="5618093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7564" y="2671704"/>
            <a:ext cx="314851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28,755 RDD events</a:t>
            </a:r>
          </a:p>
          <a:p>
            <a:r>
              <a:rPr lang="en-US" dirty="0" smtClean="0">
                <a:latin typeface="Helvetica"/>
                <a:cs typeface="Helvetica"/>
              </a:rPr>
              <a:t>in at least two samples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8,163 RDD events</a:t>
            </a:r>
          </a:p>
          <a:p>
            <a:r>
              <a:rPr lang="en-US" dirty="0" smtClean="0">
                <a:latin typeface="Helvetica"/>
                <a:cs typeface="Helvetica"/>
              </a:rPr>
              <a:t>in at least 50% of informative</a:t>
            </a:r>
          </a:p>
          <a:p>
            <a:r>
              <a:rPr lang="en-US" dirty="0" smtClean="0">
                <a:latin typeface="Helvetica"/>
                <a:cs typeface="Helvetica"/>
              </a:rPr>
              <a:t>sample 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10,210 </a:t>
            </a:r>
            <a:r>
              <a:rPr lang="en-US" dirty="0" err="1" smtClean="0">
                <a:latin typeface="Helvetica"/>
                <a:cs typeface="Helvetica"/>
              </a:rPr>
              <a:t>exonic</a:t>
            </a:r>
            <a:r>
              <a:rPr lang="en-US" dirty="0" smtClean="0">
                <a:latin typeface="Helvetica"/>
                <a:cs typeface="Helvetica"/>
              </a:rPr>
              <a:t> sites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4,741 genes</a:t>
            </a:r>
          </a:p>
          <a:p>
            <a:r>
              <a:rPr lang="en-US" dirty="0" smtClean="0">
                <a:latin typeface="Helvetica"/>
                <a:cs typeface="Helvetica"/>
              </a:rPr>
              <a:t>(36% of sequence covered)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993" y="921924"/>
            <a:ext cx="2619823" cy="6773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4123" y="921924"/>
            <a:ext cx="490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Potential flow: wrong or incomplete annotation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4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59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Statistics on </a:t>
            </a:r>
            <a:r>
              <a:rPr lang="en-US" dirty="0" err="1" smtClean="0">
                <a:latin typeface="Helvetica"/>
                <a:cs typeface="Helvetica"/>
              </a:rPr>
              <a:t>RDDs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76" y="692020"/>
            <a:ext cx="6400800" cy="60857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41407" y="3142074"/>
            <a:ext cx="611482" cy="649111"/>
          </a:xfrm>
          <a:prstGeom prst="ellipse">
            <a:avLst/>
          </a:prstGeom>
          <a:noFill/>
          <a:ln w="254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88844" y="3142074"/>
            <a:ext cx="611482" cy="649111"/>
          </a:xfrm>
          <a:prstGeom prst="ellipse">
            <a:avLst/>
          </a:prstGeom>
          <a:noFill/>
          <a:ln w="254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844" y="1260593"/>
            <a:ext cx="262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Helvetica"/>
                <a:cs typeface="Helvetica"/>
              </a:rPr>
              <a:t>Possible </a:t>
            </a:r>
            <a:r>
              <a:rPr lang="en-US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deamination</a:t>
            </a:r>
            <a:r>
              <a:rPr lang="en-US" b="1" dirty="0" smtClean="0">
                <a:solidFill>
                  <a:schemeClr val="accent3"/>
                </a:solidFill>
                <a:latin typeface="Helvetica"/>
                <a:cs typeface="Helvetica"/>
              </a:rPr>
              <a:t>,</a:t>
            </a:r>
          </a:p>
          <a:p>
            <a:r>
              <a:rPr lang="en-US" b="1" dirty="0">
                <a:solidFill>
                  <a:schemeClr val="accent3"/>
                </a:solidFill>
                <a:latin typeface="Helvetica"/>
                <a:cs typeface="Helvetica"/>
              </a:rPr>
              <a:t>k</a:t>
            </a:r>
            <a:r>
              <a:rPr lang="en-US" b="1" dirty="0" smtClean="0">
                <a:solidFill>
                  <a:schemeClr val="accent3"/>
                </a:solidFill>
                <a:latin typeface="Helvetica"/>
                <a:cs typeface="Helvetica"/>
              </a:rPr>
              <a:t>nown mechanism</a:t>
            </a:r>
            <a:endParaRPr lang="en-US" b="1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5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Frequency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2" y="2185409"/>
            <a:ext cx="8229600" cy="3874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022593"/>
            <a:ext cx="3569170" cy="42615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148" y="2185409"/>
            <a:ext cx="384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Potential artifact of sequencing, etc.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6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Validation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120 sites 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Looking for EST evidence 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Confirmed 81</a:t>
            </a:r>
          </a:p>
          <a:p>
            <a:r>
              <a:rPr lang="en-US" dirty="0" smtClean="0">
                <a:latin typeface="Helvetica"/>
                <a:cs typeface="Helvetica"/>
              </a:rPr>
              <a:t>Sanger sequencing of 12 sites in 10-20 samples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Confirmed 11</a:t>
            </a:r>
          </a:p>
          <a:p>
            <a:r>
              <a:rPr lang="en-US" dirty="0" smtClean="0">
                <a:latin typeface="Helvetica"/>
                <a:cs typeface="Helvetica"/>
              </a:rPr>
              <a:t>Mass spectrometry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327 peptides cover RDD sites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28 confirm RNA difference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4592" y="6208909"/>
            <a:ext cx="43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How about 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</a:rPr>
              <a:t>paralogs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</a:rPr>
              <a:t>pseudogenes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7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Proof by Sager sequencing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9038"/>
            <a:ext cx="8229600" cy="4201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5462" y="5762196"/>
            <a:ext cx="652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“RNA </a:t>
            </a:r>
            <a:r>
              <a:rPr lang="en-US" dirty="0">
                <a:latin typeface="Helvetica"/>
                <a:cs typeface="Helvetica"/>
              </a:rPr>
              <a:t>editing/ RDD sites were validated by visual inspection </a:t>
            </a:r>
            <a:r>
              <a:rPr lang="en-US" dirty="0" smtClean="0">
                <a:latin typeface="Helvetica"/>
                <a:cs typeface="Helvetica"/>
              </a:rPr>
              <a:t>of</a:t>
            </a:r>
          </a:p>
          <a:p>
            <a:r>
              <a:rPr lang="en-US" dirty="0" smtClean="0">
                <a:latin typeface="Helvetica"/>
                <a:cs typeface="Helvetica"/>
              </a:rPr>
              <a:t>sequencing </a:t>
            </a:r>
            <a:r>
              <a:rPr lang="en-US" dirty="0">
                <a:latin typeface="Helvetica"/>
                <a:cs typeface="Helvetica"/>
              </a:rPr>
              <a:t>traces independently by at least two individuals</a:t>
            </a:r>
            <a:r>
              <a:rPr lang="en-US" dirty="0" smtClean="0">
                <a:latin typeface="Helvetica"/>
                <a:cs typeface="Helvetica"/>
              </a:rPr>
              <a:t>.”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8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0800000" flipV="1">
            <a:off x="3922882" y="348059"/>
            <a:ext cx="1505193" cy="452354"/>
          </a:xfrm>
          <a:prstGeom prst="line">
            <a:avLst/>
          </a:prstGeom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3697111" y="893689"/>
            <a:ext cx="705556" cy="5926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77556" y="893689"/>
            <a:ext cx="874888" cy="5926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4144" y="348059"/>
            <a:ext cx="4706950" cy="64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8075" y="163393"/>
            <a:ext cx="18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55 </a:t>
            </a:r>
            <a:r>
              <a:rPr lang="en-US" dirty="0" err="1" smtClean="0">
                <a:solidFill>
                  <a:srgbClr val="0000FF"/>
                </a:solidFill>
                <a:latin typeface="Helvetica"/>
                <a:cs typeface="Helvetica"/>
              </a:rPr>
              <a:t>aa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 extension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3053-77A4-3542-B8E9-7D50A932765A}" type="slidenum">
              <a:rPr lang="en-US" smtClean="0">
                <a:latin typeface="Helvetica"/>
                <a:cs typeface="Helvetica"/>
              </a:rPr>
              <a:pPr/>
              <a:t>9</a:t>
            </a:fld>
            <a:endParaRPr lang="en-US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495</Words>
  <Application>Microsoft Macintosh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Overview</vt:lpstr>
      <vt:lpstr>Analysis</vt:lpstr>
      <vt:lpstr>Slide 4</vt:lpstr>
      <vt:lpstr>Statistics on RDDs</vt:lpstr>
      <vt:lpstr>Frequency</vt:lpstr>
      <vt:lpstr>Validation</vt:lpstr>
      <vt:lpstr>Proof by Sager sequencing</vt:lpstr>
      <vt:lpstr>Slide 9</vt:lpstr>
      <vt:lpstr>Summary</vt:lpstr>
      <vt:lpstr>Discussion</vt:lpstr>
      <vt:lpstr>Problems</vt:lpstr>
      <vt:lpstr>Sequencing bias</vt:lpstr>
      <vt:lpstr>Repeats</vt:lpstr>
      <vt:lpstr>Thank you!</vt:lpstr>
    </vt:vector>
  </TitlesOfParts>
  <Company>Yale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Alexej Abyzov</dc:creator>
  <cp:lastModifiedBy>Alexej Abyzov</cp:lastModifiedBy>
  <cp:revision>58</cp:revision>
  <dcterms:created xsi:type="dcterms:W3CDTF">2011-06-28T16:24:19Z</dcterms:created>
  <dcterms:modified xsi:type="dcterms:W3CDTF">2011-06-28T16:34:21Z</dcterms:modified>
</cp:coreProperties>
</file>