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5D3E-A3D2-0946-BAFA-29967823B1BF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A3-8AB4-EF43-8039-B350DAEA1F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5D3E-A3D2-0946-BAFA-29967823B1BF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A3-8AB4-EF43-8039-B350DAEA1F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5D3E-A3D2-0946-BAFA-29967823B1BF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A3-8AB4-EF43-8039-B350DAEA1F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5D3E-A3D2-0946-BAFA-29967823B1BF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A3-8AB4-EF43-8039-B350DAEA1F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5D3E-A3D2-0946-BAFA-29967823B1BF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A3-8AB4-EF43-8039-B350DAEA1F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5D3E-A3D2-0946-BAFA-29967823B1BF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A3-8AB4-EF43-8039-B350DAEA1F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5D3E-A3D2-0946-BAFA-29967823B1BF}" type="datetimeFigureOut">
              <a:rPr lang="en-US" smtClean="0"/>
              <a:t>6/8/11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A3-8AB4-EF43-8039-B350DAEA1F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5D3E-A3D2-0946-BAFA-29967823B1BF}" type="datetimeFigureOut">
              <a:rPr lang="en-US" smtClean="0"/>
              <a:t>6/8/11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A3-8AB4-EF43-8039-B350DAEA1F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5D3E-A3D2-0946-BAFA-29967823B1BF}" type="datetimeFigureOut">
              <a:rPr lang="en-US" smtClean="0"/>
              <a:t>6/8/11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A3-8AB4-EF43-8039-B350DAEA1F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5D3E-A3D2-0946-BAFA-29967823B1BF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A3-8AB4-EF43-8039-B350DAEA1F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5D3E-A3D2-0946-BAFA-29967823B1BF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A3-8AB4-EF43-8039-B350DAEA1F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65D3E-A3D2-0946-BAFA-29967823B1BF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5EBA3-8AB4-EF43-8039-B350DAEA1F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Correcting sequencing bias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</a:p>
          <a:p>
            <a:r>
              <a:rPr lang="en-US" dirty="0" smtClean="0"/>
              <a:t>June 8,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Sequencing bias around at runs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5876"/>
            <a:ext cx="9144000" cy="53421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65201" y="1592582"/>
            <a:ext cx="92884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488556" y="1596552"/>
            <a:ext cx="133040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594041" y="2570318"/>
            <a:ext cx="5894515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1103585" y="2079862"/>
            <a:ext cx="97932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7000880" y="2084229"/>
            <a:ext cx="97694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>
            <a:off x="1592453" y="2986355"/>
            <a:ext cx="2348363" cy="9575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085545" y="3873856"/>
            <a:ext cx="4912436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H="1">
            <a:off x="5141782" y="2986355"/>
            <a:ext cx="2348363" cy="9575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rcRect l="5688" t="5806" r="36208"/>
          <a:stretch>
            <a:fillRect/>
          </a:stretch>
        </p:blipFill>
        <p:spPr>
          <a:xfrm>
            <a:off x="4833648" y="4687315"/>
            <a:ext cx="2656497" cy="631372"/>
          </a:xfrm>
          <a:prstGeom prst="rect">
            <a:avLst/>
          </a:prstGeom>
        </p:spPr>
      </p:pic>
      <p:sp>
        <p:nvSpPr>
          <p:cNvPr id="31" name="Cross 30"/>
          <p:cNvSpPr/>
          <p:nvPr/>
        </p:nvSpPr>
        <p:spPr>
          <a:xfrm>
            <a:off x="4310919" y="2735635"/>
            <a:ext cx="457200" cy="457200"/>
          </a:xfrm>
          <a:prstGeom prst="plus">
            <a:avLst>
              <a:gd name="adj" fmla="val 35162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31"/>
          <p:cNvSpPr/>
          <p:nvPr/>
        </p:nvSpPr>
        <p:spPr>
          <a:xfrm>
            <a:off x="4310919" y="4083081"/>
            <a:ext cx="457200" cy="457200"/>
          </a:xfrm>
          <a:prstGeom prst="plus">
            <a:avLst>
              <a:gd name="adj" fmla="val 35162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rcRect l="5688" t="5806" r="36208"/>
          <a:stretch>
            <a:fillRect/>
          </a:stretch>
        </p:blipFill>
        <p:spPr>
          <a:xfrm flipH="1">
            <a:off x="1592452" y="4687315"/>
            <a:ext cx="2656497" cy="631372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7569183" y="3192835"/>
            <a:ext cx="1593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Linear increase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659899" y="4687315"/>
            <a:ext cx="1372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 length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831242" y="1774033"/>
            <a:ext cx="115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 levels</a:t>
            </a:r>
            <a:endParaRPr lang="en-US" dirty="0"/>
          </a:p>
        </p:txBody>
      </p:sp>
      <p:sp>
        <p:nvSpPr>
          <p:cNvPr id="37" name="Cross 36"/>
          <p:cNvSpPr/>
          <p:nvPr/>
        </p:nvSpPr>
        <p:spPr>
          <a:xfrm>
            <a:off x="4303878" y="5258207"/>
            <a:ext cx="457200" cy="457200"/>
          </a:xfrm>
          <a:prstGeom prst="plus">
            <a:avLst>
              <a:gd name="adj" fmla="val 35162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/>
          <p:cNvPicPr>
            <a:picLocks/>
          </p:cNvPicPr>
          <p:nvPr/>
        </p:nvPicPr>
        <p:blipFill>
          <a:blip r:embed="rId3"/>
          <a:srcRect l="29402" t="5574" b="5616"/>
          <a:stretch>
            <a:fillRect/>
          </a:stretch>
        </p:blipFill>
        <p:spPr>
          <a:xfrm>
            <a:off x="4833648" y="5719983"/>
            <a:ext cx="2660904" cy="630936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7771922" y="5632815"/>
            <a:ext cx="1366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Smeared</a:t>
            </a:r>
          </a:p>
          <a:p>
            <a:r>
              <a:rPr lang="en-US" dirty="0"/>
              <a:t>i</a:t>
            </a:r>
            <a:r>
              <a:rPr lang="en-US" dirty="0" smtClean="0"/>
              <a:t>nsert length</a:t>
            </a:r>
            <a:endParaRPr lang="en-US" dirty="0"/>
          </a:p>
        </p:txBody>
      </p:sp>
      <p:pic>
        <p:nvPicPr>
          <p:cNvPr id="40" name="Picture 39"/>
          <p:cNvPicPr>
            <a:picLocks/>
          </p:cNvPicPr>
          <p:nvPr/>
        </p:nvPicPr>
        <p:blipFill>
          <a:blip r:embed="rId3"/>
          <a:srcRect l="29402" t="5574" b="5616"/>
          <a:stretch>
            <a:fillRect/>
          </a:stretch>
        </p:blipFill>
        <p:spPr>
          <a:xfrm flipH="1">
            <a:off x="1588045" y="5715407"/>
            <a:ext cx="2660904" cy="6309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Implemented model for </a:t>
            </a:r>
            <a:r>
              <a:rPr lang="en-US" dirty="0" err="1" smtClean="0"/>
              <a:t>ATrun</a:t>
            </a:r>
            <a:r>
              <a:rPr lang="en-US" dirty="0" smtClean="0"/>
              <a:t> correction</a:t>
            </a:r>
          </a:p>
          <a:p>
            <a:r>
              <a:rPr lang="en-US" dirty="0" smtClean="0"/>
              <a:t>Reduced # of calls by 20-30%</a:t>
            </a:r>
          </a:p>
          <a:p>
            <a:r>
              <a:rPr lang="en-US" dirty="0" smtClean="0"/>
              <a:t>Realized that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1147" y="3505428"/>
            <a:ext cx="5486400" cy="33525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1147" y="0"/>
            <a:ext cx="5486400" cy="33386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solution for 1KG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 all calls given from </a:t>
            </a:r>
            <a:r>
              <a:rPr lang="en-US" dirty="0" err="1" smtClean="0"/>
              <a:t>CNVnator</a:t>
            </a:r>
            <a:r>
              <a:rPr lang="en-US" dirty="0" smtClean="0"/>
              <a:t> (no AT run correction)</a:t>
            </a:r>
          </a:p>
          <a:p>
            <a:r>
              <a:rPr lang="en-US" dirty="0" smtClean="0"/>
              <a:t>Select more confident calls</a:t>
            </a:r>
          </a:p>
          <a:p>
            <a:pPr lvl="1"/>
            <a:r>
              <a:rPr lang="en-US" dirty="0" smtClean="0"/>
              <a:t>Have PE support</a:t>
            </a:r>
          </a:p>
          <a:p>
            <a:pPr lvl="1"/>
            <a:r>
              <a:rPr lang="en-US" dirty="0" smtClean="0"/>
              <a:t>Long (&gt;= 1500-2000 </a:t>
            </a:r>
            <a:r>
              <a:rPr lang="en-US" dirty="0" err="1" smtClean="0"/>
              <a:t>bp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rd + q0*rd &lt; 0.9 (deletions) and  rd – q0*rd &gt; 1.1 (duplications)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Correction for GC-rich/poor bias using fragment length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109</Words>
  <Application>Microsoft Macintosh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Correcting sequencing bias</vt:lpstr>
      <vt:lpstr>Sequencing bias around at runs</vt:lpstr>
      <vt:lpstr>Model</vt:lpstr>
      <vt:lpstr>At the end</vt:lpstr>
      <vt:lpstr>Slide 5</vt:lpstr>
      <vt:lpstr>Current solution for 1KG calls</vt:lpstr>
      <vt:lpstr>Next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Correcting sequencing bias</dc:title>
  <dc:creator>Alexej Abyzov</dc:creator>
  <cp:lastModifiedBy>Alexej Abyzov</cp:lastModifiedBy>
  <cp:revision>15</cp:revision>
  <dcterms:created xsi:type="dcterms:W3CDTF">2011-06-08T13:48:11Z</dcterms:created>
  <dcterms:modified xsi:type="dcterms:W3CDTF">2011-06-08T16:11:37Z</dcterms:modified>
</cp:coreProperties>
</file>