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4" r:id="rId9"/>
    <p:sldId id="266" r:id="rId10"/>
    <p:sldId id="268" r:id="rId11"/>
    <p:sldId id="270" r:id="rId12"/>
    <p:sldId id="272" r:id="rId13"/>
    <p:sldId id="274" r:id="rId14"/>
    <p:sldId id="276" r:id="rId15"/>
    <p:sldId id="278" r:id="rId16"/>
    <p:sldId id="263" r:id="rId17"/>
    <p:sldId id="282" r:id="rId18"/>
    <p:sldId id="283" r:id="rId19"/>
    <p:sldId id="28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9" d="100"/>
          <a:sy n="139" d="100"/>
        </p:scale>
        <p:origin x="-15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A648C7-C473-0D46-86A4-7E29E85D9A65}" type="datetimeFigureOut">
              <a:rPr lang="en-US" smtClean="0"/>
              <a:t>5/30/11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023FB0-5D89-A640-8443-7322A6683ABF}" type="slidenum">
              <a:rPr lang="en-US" smtClean="0"/>
              <a:t>‹#›</a:t>
            </a:fld>
            <a:endParaRPr lang="en-US"/>
          </a:p>
        </p:txBody>
      </p:sp>
    </p:spTree>
    <p:extLst>
      <p:ext uri="{BB962C8B-B14F-4D97-AF65-F5344CB8AC3E}">
        <p14:creationId xmlns:p14="http://schemas.microsoft.com/office/powerpoint/2010/main" val="159003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0BAC0-6BFF-1D48-A257-774AEA3A1D7F}" type="datetimeFigureOut">
              <a:rPr lang="en-US" smtClean="0"/>
              <a:t>5/30/11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1F9F8E-3802-9244-AFBE-2C71A745D806}" type="slidenum">
              <a:rPr lang="en-US" smtClean="0"/>
              <a:t>‹#›</a:t>
            </a:fld>
            <a:endParaRPr lang="en-US"/>
          </a:p>
        </p:txBody>
      </p:sp>
    </p:spTree>
    <p:extLst>
      <p:ext uri="{BB962C8B-B14F-4D97-AF65-F5344CB8AC3E}">
        <p14:creationId xmlns:p14="http://schemas.microsoft.com/office/powerpoint/2010/main" val="28759156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 Tonight I’m going to present recent work on investigating</a:t>
            </a:r>
            <a:r>
              <a:rPr lang="en-US" baseline="0" dirty="0" smtClean="0"/>
              <a:t> genes disrupted by SNVs on protein interaction and transcription factor networks.</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0</a:t>
            </a:fld>
            <a:endParaRPr lang="en-US"/>
          </a:p>
        </p:txBody>
      </p:sp>
    </p:spTree>
    <p:extLst>
      <p:ext uri="{BB962C8B-B14F-4D97-AF65-F5344CB8AC3E}">
        <p14:creationId xmlns:p14="http://schemas.microsoft.com/office/powerpoint/2010/main" val="66085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ITPR1, GTPBP2, UBR3, RBM19, and NUP210.</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9</a:t>
            </a:fld>
            <a:endParaRPr lang="en-US"/>
          </a:p>
        </p:txBody>
      </p:sp>
    </p:spTree>
    <p:extLst>
      <p:ext uri="{BB962C8B-B14F-4D97-AF65-F5344CB8AC3E}">
        <p14:creationId xmlns:p14="http://schemas.microsoft.com/office/powerpoint/2010/main" val="270911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JUP, RANBP9, ROR2, RAL8, and P2RX6.</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10</a:t>
            </a:fld>
            <a:endParaRPr lang="en-US"/>
          </a:p>
        </p:txBody>
      </p:sp>
    </p:spTree>
    <p:extLst>
      <p:ext uri="{BB962C8B-B14F-4D97-AF65-F5344CB8AC3E}">
        <p14:creationId xmlns:p14="http://schemas.microsoft.com/office/powerpoint/2010/main" val="132127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PI4KA, SGMS1, NUP214, CDC27, and RUNX1.</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11</a:t>
            </a:fld>
            <a:endParaRPr lang="en-US"/>
          </a:p>
        </p:txBody>
      </p:sp>
    </p:spTree>
    <p:extLst>
      <p:ext uri="{BB962C8B-B14F-4D97-AF65-F5344CB8AC3E}">
        <p14:creationId xmlns:p14="http://schemas.microsoft.com/office/powerpoint/2010/main" val="1650132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JUP, HIRA, NUP214,</a:t>
            </a:r>
            <a:r>
              <a:rPr lang="en-US" baseline="0" dirty="0" smtClean="0"/>
              <a:t> PDE4DIP, and CDC27.</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12</a:t>
            </a:fld>
            <a:endParaRPr lang="en-US"/>
          </a:p>
        </p:txBody>
      </p:sp>
    </p:spTree>
    <p:extLst>
      <p:ext uri="{BB962C8B-B14F-4D97-AF65-F5344CB8AC3E}">
        <p14:creationId xmlns:p14="http://schemas.microsoft.com/office/powerpoint/2010/main" val="152111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NBPF14,</a:t>
            </a:r>
            <a:r>
              <a:rPr lang="en-US" baseline="0" dirty="0" smtClean="0"/>
              <a:t> NBPF8, SNAP29, NPIPL2, and HIRA. </a:t>
            </a:r>
            <a:r>
              <a:rPr lang="en-US" dirty="0" smtClean="0"/>
              <a:t>Most</a:t>
            </a:r>
            <a:r>
              <a:rPr lang="en-US" baseline="0" dirty="0" smtClean="0"/>
              <a:t> of these are unique to pancreatic cancer.</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13</a:t>
            </a:fld>
            <a:endParaRPr lang="en-US"/>
          </a:p>
        </p:txBody>
      </p:sp>
    </p:spTree>
    <p:extLst>
      <p:ext uri="{BB962C8B-B14F-4D97-AF65-F5344CB8AC3E}">
        <p14:creationId xmlns:p14="http://schemas.microsoft.com/office/powerpoint/2010/main" val="216093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SGMS1, DLGAP1,</a:t>
            </a:r>
            <a:r>
              <a:rPr lang="en-US" baseline="0" dirty="0" smtClean="0"/>
              <a:t> RUNX1, CDC27, and AVL9.</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14</a:t>
            </a:fld>
            <a:endParaRPr lang="en-US"/>
          </a:p>
        </p:txBody>
      </p:sp>
    </p:spTree>
    <p:extLst>
      <p:ext uri="{BB962C8B-B14F-4D97-AF65-F5344CB8AC3E}">
        <p14:creationId xmlns:p14="http://schemas.microsoft.com/office/powerpoint/2010/main" val="1133057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a:t>
            </a:r>
            <a:r>
              <a:rPr lang="en-US" baseline="0" dirty="0" smtClean="0"/>
              <a:t> we have the TFs that regulate the largest number of genes in each cancer. Next to each factor is its degree in each cancer network, which represents the number of cancer-disrupted genes it regulates in each given cancer type. Most cancers had the same factors in their top 10 lists, although the degree column indicates that the number of genes implicated in each cancer type can vary considerably, although this could be representational bias in </a:t>
            </a:r>
            <a:r>
              <a:rPr lang="en-US" baseline="0" dirty="0" err="1" smtClean="0"/>
              <a:t>iCGC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15</a:t>
            </a:fld>
            <a:endParaRPr lang="en-US"/>
          </a:p>
        </p:txBody>
      </p:sp>
    </p:spTree>
    <p:extLst>
      <p:ext uri="{BB962C8B-B14F-4D97-AF65-F5344CB8AC3E}">
        <p14:creationId xmlns:p14="http://schemas.microsoft.com/office/powerpoint/2010/main" val="321123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for the remaining</a:t>
            </a:r>
            <a:r>
              <a:rPr lang="en-US" baseline="0" dirty="0" smtClean="0"/>
              <a:t> cancer types.</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16</a:t>
            </a:fld>
            <a:endParaRPr lang="en-US"/>
          </a:p>
        </p:txBody>
      </p:sp>
    </p:spTree>
    <p:extLst>
      <p:ext uri="{BB962C8B-B14F-4D97-AF65-F5344CB8AC3E}">
        <p14:creationId xmlns:p14="http://schemas.microsoft.com/office/powerpoint/2010/main" val="298900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last three have much</a:t>
            </a:r>
            <a:r>
              <a:rPr lang="en-US" baseline="0" dirty="0" smtClean="0"/>
              <a:t> more substantial</a:t>
            </a:r>
            <a:r>
              <a:rPr lang="en-US" dirty="0" smtClean="0"/>
              <a:t> representation in the ICGC data.</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17</a:t>
            </a:fld>
            <a:endParaRPr lang="en-US"/>
          </a:p>
        </p:txBody>
      </p:sp>
    </p:spTree>
    <p:extLst>
      <p:ext uri="{BB962C8B-B14F-4D97-AF65-F5344CB8AC3E}">
        <p14:creationId xmlns:p14="http://schemas.microsoft.com/office/powerpoint/2010/main" val="427288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analysis was done with single nucleotide variant data recently obtained from the International Cancer Genome Consortium, spanning these 9 human cancers.</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1</a:t>
            </a:fld>
            <a:endParaRPr lang="en-US"/>
          </a:p>
        </p:txBody>
      </p:sp>
    </p:spTree>
    <p:extLst>
      <p:ext uri="{BB962C8B-B14F-4D97-AF65-F5344CB8AC3E}">
        <p14:creationId xmlns:p14="http://schemas.microsoft.com/office/powerpoint/2010/main" val="138300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did was take the names</a:t>
            </a:r>
            <a:r>
              <a:rPr lang="en-US" baseline="0" dirty="0" smtClean="0"/>
              <a:t> of all the genes affected by SNVs. Since the original data provided the genes’ </a:t>
            </a:r>
            <a:r>
              <a:rPr lang="en-US" baseline="0" dirty="0" err="1" smtClean="0"/>
              <a:t>Ensembl</a:t>
            </a:r>
            <a:r>
              <a:rPr lang="en-US" baseline="0" dirty="0" smtClean="0"/>
              <a:t> IDs, I used </a:t>
            </a:r>
            <a:r>
              <a:rPr lang="en-US" baseline="0" dirty="0" err="1" smtClean="0"/>
              <a:t>Biomart</a:t>
            </a:r>
            <a:r>
              <a:rPr lang="en-US" baseline="0" dirty="0" smtClean="0"/>
              <a:t> to map these to the official gene IDs used in the networks I used. Protein interaction data was derived from the latest release of the human protein reference database, and transcription factor-target gene data was derived from </a:t>
            </a:r>
            <a:r>
              <a:rPr lang="en-US" baseline="0" dirty="0" err="1" smtClean="0"/>
              <a:t>ChIP-seq</a:t>
            </a:r>
            <a:r>
              <a:rPr lang="en-US" baseline="0" dirty="0" smtClean="0"/>
              <a:t> TFBS data produced by groups at Stanford, Yale, UC-Davis, and Harvard. For this initial phase, I focused on TF data for the K562 cell line, since its data covers the largest number of TFs.</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2</a:t>
            </a:fld>
            <a:endParaRPr lang="en-US"/>
          </a:p>
        </p:txBody>
      </p:sp>
    </p:spTree>
    <p:extLst>
      <p:ext uri="{BB962C8B-B14F-4D97-AF65-F5344CB8AC3E}">
        <p14:creationId xmlns:p14="http://schemas.microsoft.com/office/powerpoint/2010/main" val="297072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protein interaction network, I identified the top 10 hubs in each cancer type. Ordinarily, I also would’ve done a b</a:t>
            </a:r>
            <a:r>
              <a:rPr lang="en-US" dirty="0" smtClean="0"/>
              <a:t>ottleneck analysis, but this was deferred</a:t>
            </a:r>
            <a:r>
              <a:rPr lang="en-US" baseline="0" dirty="0" smtClean="0"/>
              <a:t> since earlier analyses indicated that bottleneck genes also tend to be hub genes, so I decided to put more time into analyzing the TF network. In the TF network, for each cancer type, I identified the top 5 genes with the highest number of TF regulators, and the top 10 transcription factors with the highest number of target genes. Now there’s a number of recurrent themes in my findings, so in the results I’m going to present, I’m going to focus on the unique characteristics of each cancer type.</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3</a:t>
            </a:fld>
            <a:endParaRPr lang="en-US"/>
          </a:p>
        </p:txBody>
      </p:sp>
    </p:spTree>
    <p:extLst>
      <p:ext uri="{BB962C8B-B14F-4D97-AF65-F5344CB8AC3E}">
        <p14:creationId xmlns:p14="http://schemas.microsoft.com/office/powerpoint/2010/main" val="421047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the highlights for the top protein</a:t>
            </a:r>
            <a:r>
              <a:rPr lang="en-US" baseline="0" dirty="0" smtClean="0"/>
              <a:t> interaction hubs for each cancer. Some of the hubs that frequently appeared involved the SMAD transcription factor family, the MAPK pathway, and epidermal growth factor. One interesting trend I noticed was that colorectal cancer, malignant melanoma, and pancreatic cancer had almost exactly the same top 10 hubs, implying some functionality similarity in these cancers’ disruption mechanisms.</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4</a:t>
            </a:fld>
            <a:endParaRPr lang="en-US"/>
          </a:p>
        </p:txBody>
      </p:sp>
    </p:spTree>
    <p:extLst>
      <p:ext uri="{BB962C8B-B14F-4D97-AF65-F5344CB8AC3E}">
        <p14:creationId xmlns:p14="http://schemas.microsoft.com/office/powerpoint/2010/main" val="378607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just the hubs for the remaining 4 </a:t>
            </a:r>
            <a:r>
              <a:rPr lang="en-US" baseline="0" dirty="0" smtClean="0"/>
              <a:t>cancer types)</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5</a:t>
            </a:fld>
            <a:endParaRPr lang="en-US"/>
          </a:p>
        </p:txBody>
      </p:sp>
    </p:spTree>
    <p:extLst>
      <p:ext uri="{BB962C8B-B14F-4D97-AF65-F5344CB8AC3E}">
        <p14:creationId xmlns:p14="http://schemas.microsoft.com/office/powerpoint/2010/main" val="192894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come to the disrupted genes with the highest number of TF regulators. Each factor is presented with its regulators surrounding it. In breast cancer, the top 5 were JUP, NUP214, CDC27, ABCB8, and LRBA.</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6</a:t>
            </a:fld>
            <a:endParaRPr lang="en-US"/>
          </a:p>
        </p:txBody>
      </p:sp>
    </p:spTree>
    <p:extLst>
      <p:ext uri="{BB962C8B-B14F-4D97-AF65-F5344CB8AC3E}">
        <p14:creationId xmlns:p14="http://schemas.microsoft.com/office/powerpoint/2010/main" val="33194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CUX1, CUBN, RALGD5, QKI,</a:t>
            </a:r>
            <a:r>
              <a:rPr lang="en-US" baseline="0" dirty="0" smtClean="0"/>
              <a:t> and RTN4.</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7</a:t>
            </a:fld>
            <a:endParaRPr lang="en-US"/>
          </a:p>
        </p:txBody>
      </p:sp>
    </p:spTree>
    <p:extLst>
      <p:ext uri="{BB962C8B-B14F-4D97-AF65-F5344CB8AC3E}">
        <p14:creationId xmlns:p14="http://schemas.microsoft.com/office/powerpoint/2010/main" val="30425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NUP214, RUNX1, BCR, MAN1A1, and</a:t>
            </a:r>
            <a:r>
              <a:rPr lang="en-US" baseline="0" dirty="0" smtClean="0"/>
              <a:t> ST7.</a:t>
            </a:r>
            <a:endParaRPr lang="en-US" dirty="0"/>
          </a:p>
        </p:txBody>
      </p:sp>
      <p:sp>
        <p:nvSpPr>
          <p:cNvPr id="4" name="Slide Number Placeholder 3"/>
          <p:cNvSpPr>
            <a:spLocks noGrp="1"/>
          </p:cNvSpPr>
          <p:nvPr>
            <p:ph type="sldNum" sz="quarter" idx="10"/>
          </p:nvPr>
        </p:nvSpPr>
        <p:spPr/>
        <p:txBody>
          <a:bodyPr/>
          <a:lstStyle/>
          <a:p>
            <a:fld id="{011F9F8E-3802-9244-AFBE-2C71A745D806}" type="slidenum">
              <a:rPr lang="en-US" smtClean="0"/>
              <a:t>8</a:t>
            </a:fld>
            <a:endParaRPr lang="en-US"/>
          </a:p>
        </p:txBody>
      </p:sp>
    </p:spTree>
    <p:extLst>
      <p:ext uri="{BB962C8B-B14F-4D97-AF65-F5344CB8AC3E}">
        <p14:creationId xmlns:p14="http://schemas.microsoft.com/office/powerpoint/2010/main" val="222127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21789A-1E12-5B4A-BB01-485DEBA1A605}" type="datetime1">
              <a:rPr lang="en-US" smtClean="0"/>
              <a:t>5/30/11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182328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40376-FA46-8C4D-B99C-E6F866C42C12}" type="datetime1">
              <a:rPr lang="en-US" smtClean="0"/>
              <a:t>5/30/11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316074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5972D-5F21-FE42-B055-3ED1B2F09D7D}" type="datetime1">
              <a:rPr lang="en-US" smtClean="0"/>
              <a:t>5/30/11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313622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CEC01-C254-CA44-840F-404E4ACA0680}" type="datetime1">
              <a:rPr lang="en-US" smtClean="0"/>
              <a:t>5/30/11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234460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39F10-05C3-264B-B436-FA09ACF6A11B}" type="datetime1">
              <a:rPr lang="en-US" smtClean="0"/>
              <a:t>5/30/11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398256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63EE6-668A-D04E-A79E-18CF4C08AE35}" type="datetime1">
              <a:rPr lang="en-US" smtClean="0"/>
              <a:t>5/30/11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99314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798EC4-5DFA-EB4B-A079-B125E28642DA}" type="datetime1">
              <a:rPr lang="en-US" smtClean="0"/>
              <a:t>5/30/11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29082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FE4D7E-670A-F243-9B1F-E32803687A72}" type="datetime1">
              <a:rPr lang="en-US" smtClean="0"/>
              <a:t>5/30/11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188000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FC4D4-04C8-D84A-BA72-03A9286676E9}" type="datetime1">
              <a:rPr lang="en-US" smtClean="0"/>
              <a:t>5/30/11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121588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89634-D9F2-6449-B892-C5E106701FB2}" type="datetime1">
              <a:rPr lang="en-US" smtClean="0"/>
              <a:t>5/30/11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53526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DC5E4-B82E-9B4B-846F-2EED5F2F5671}" type="datetime1">
              <a:rPr lang="en-US" smtClean="0"/>
              <a:t>5/30/11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B11B4-B8F1-7947-A09D-8289B9B7859F}" type="slidenum">
              <a:rPr lang="en-US" smtClean="0"/>
              <a:t>‹#›</a:t>
            </a:fld>
            <a:endParaRPr lang="en-US"/>
          </a:p>
        </p:txBody>
      </p:sp>
    </p:spTree>
    <p:extLst>
      <p:ext uri="{BB962C8B-B14F-4D97-AF65-F5344CB8AC3E}">
        <p14:creationId xmlns:p14="http://schemas.microsoft.com/office/powerpoint/2010/main" val="2989052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C992D-E6EF-004B-811A-8105455C0790}" type="datetime1">
              <a:rPr lang="en-US" smtClean="0"/>
              <a:t>5/30/11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B11B4-B8F1-7947-A09D-8289B9B7859F}" type="slidenum">
              <a:rPr lang="en-US" smtClean="0"/>
              <a:t>‹#›</a:t>
            </a:fld>
            <a:endParaRPr lang="en-US"/>
          </a:p>
        </p:txBody>
      </p:sp>
    </p:spTree>
    <p:extLst>
      <p:ext uri="{BB962C8B-B14F-4D97-AF65-F5344CB8AC3E}">
        <p14:creationId xmlns:p14="http://schemas.microsoft.com/office/powerpoint/2010/main" val="284856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26.jpg"/><Relationship Id="rId6" Type="http://schemas.openxmlformats.org/officeDocument/2006/relationships/image" Target="../media/image3.jpg"/><Relationship Id="rId7"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25.jpg"/><Relationship Id="rId5" Type="http://schemas.openxmlformats.org/officeDocument/2006/relationships/image" Target="../media/image33.jpg"/><Relationship Id="rId6" Type="http://schemas.openxmlformats.org/officeDocument/2006/relationships/image" Target="../media/image12.jpg"/><Relationship Id="rId7"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3.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Network Perspective of ICGC Cancer SNVs</a:t>
            </a:r>
            <a:endParaRPr lang="en-US" dirty="0"/>
          </a:p>
        </p:txBody>
      </p:sp>
      <p:sp>
        <p:nvSpPr>
          <p:cNvPr id="3" name="Subtitle 2"/>
          <p:cNvSpPr>
            <a:spLocks noGrp="1"/>
          </p:cNvSpPr>
          <p:nvPr>
            <p:ph type="subTitle" idx="1"/>
          </p:nvPr>
        </p:nvSpPr>
        <p:spPr/>
        <p:txBody>
          <a:bodyPr/>
          <a:lstStyle/>
          <a:p>
            <a:r>
              <a:rPr lang="en-US" dirty="0" smtClean="0">
                <a:solidFill>
                  <a:schemeClr val="tx1">
                    <a:lumMod val="65000"/>
                    <a:lumOff val="35000"/>
                  </a:schemeClr>
                </a:solidFill>
              </a:rPr>
              <a:t>Lucas Lochovsky</a:t>
            </a:r>
          </a:p>
          <a:p>
            <a:r>
              <a:rPr lang="en-US" dirty="0" err="1" smtClean="0">
                <a:solidFill>
                  <a:schemeClr val="tx1">
                    <a:lumMod val="65000"/>
                    <a:lumOff val="35000"/>
                  </a:schemeClr>
                </a:solidFill>
              </a:rPr>
              <a:t>bNets</a:t>
            </a:r>
            <a:r>
              <a:rPr lang="en-US" dirty="0" smtClean="0">
                <a:solidFill>
                  <a:schemeClr val="tx1">
                    <a:lumMod val="65000"/>
                    <a:lumOff val="35000"/>
                  </a:schemeClr>
                </a:solidFill>
              </a:rPr>
              <a:t> subgroup</a:t>
            </a:r>
          </a:p>
          <a:p>
            <a:r>
              <a:rPr lang="en-US" dirty="0" smtClean="0">
                <a:solidFill>
                  <a:schemeClr val="tx1">
                    <a:lumMod val="65000"/>
                    <a:lumOff val="35000"/>
                  </a:schemeClr>
                </a:solidFill>
              </a:rPr>
              <a:t>June 1, 2011</a:t>
            </a:r>
            <a:endParaRPr lang="en-US" dirty="0">
              <a:solidFill>
                <a:schemeClr val="tx1">
                  <a:lumMod val="65000"/>
                  <a:lumOff val="35000"/>
                </a:schemeClr>
              </a:solidFill>
            </a:endParaRPr>
          </a:p>
        </p:txBody>
      </p:sp>
    </p:spTree>
    <p:extLst>
      <p:ext uri="{BB962C8B-B14F-4D97-AF65-F5344CB8AC3E}">
        <p14:creationId xmlns:p14="http://schemas.microsoft.com/office/powerpoint/2010/main" val="210788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UP210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642" y="4777575"/>
            <a:ext cx="2913158" cy="1943900"/>
          </a:xfrm>
          <a:prstGeom prst="rect">
            <a:avLst/>
          </a:prstGeom>
        </p:spPr>
      </p:pic>
      <p:sp>
        <p:nvSpPr>
          <p:cNvPr id="2" name="Title 1"/>
          <p:cNvSpPr>
            <a:spLocks noGrp="1"/>
          </p:cNvSpPr>
          <p:nvPr>
            <p:ph type="title"/>
          </p:nvPr>
        </p:nvSpPr>
        <p:spPr/>
        <p:txBody>
          <a:bodyPr>
            <a:normAutofit fontScale="90000"/>
          </a:bodyPr>
          <a:lstStyle/>
          <a:p>
            <a:r>
              <a:rPr lang="en-US" dirty="0" smtClean="0"/>
              <a:t>Liver Cancer: Most Regulated Genes</a:t>
            </a:r>
            <a:endParaRPr lang="en-US" dirty="0"/>
          </a:p>
        </p:txBody>
      </p:sp>
      <p:pic>
        <p:nvPicPr>
          <p:cNvPr id="5" name="Content Placeholder 4" descr="ITPR1_factors.jpg"/>
          <p:cNvPicPr>
            <a:picLocks noGrp="1" noChangeAspect="1"/>
          </p:cNvPicPr>
          <p:nvPr>
            <p:ph idx="1"/>
          </p:nvPr>
        </p:nvPicPr>
        <p:blipFill>
          <a:blip r:embed="rId4">
            <a:extLst>
              <a:ext uri="{28A0092B-C50C-407E-A947-70E740481C1C}">
                <a14:useLocalDpi xmlns:a14="http://schemas.microsoft.com/office/drawing/2010/main" val="0"/>
              </a:ext>
            </a:extLst>
          </a:blip>
          <a:srcRect l="-10666" r="-10666"/>
          <a:stretch>
            <a:fillRect/>
          </a:stretch>
        </p:blipFill>
        <p:spPr>
          <a:xfrm>
            <a:off x="95144" y="1417638"/>
            <a:ext cx="3536555" cy="1944969"/>
          </a:xfrm>
        </p:spPr>
      </p:pic>
      <p:sp>
        <p:nvSpPr>
          <p:cNvPr id="4" name="Slide Number Placeholder 3"/>
          <p:cNvSpPr>
            <a:spLocks noGrp="1"/>
          </p:cNvSpPr>
          <p:nvPr>
            <p:ph type="sldNum" sz="quarter" idx="12"/>
          </p:nvPr>
        </p:nvSpPr>
        <p:spPr/>
        <p:txBody>
          <a:bodyPr/>
          <a:lstStyle/>
          <a:p>
            <a:fld id="{FA3B11B4-B8F1-7947-A09D-8289B9B7859F}" type="slidenum">
              <a:rPr lang="en-US" smtClean="0"/>
              <a:t>9</a:t>
            </a:fld>
            <a:endParaRPr lang="en-US"/>
          </a:p>
        </p:txBody>
      </p:sp>
      <p:pic>
        <p:nvPicPr>
          <p:cNvPr id="6" name="Picture 5" descr="GTPBP2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642" y="1417638"/>
            <a:ext cx="2913158" cy="1943900"/>
          </a:xfrm>
          <a:prstGeom prst="rect">
            <a:avLst/>
          </a:prstGeom>
        </p:spPr>
      </p:pic>
      <p:pic>
        <p:nvPicPr>
          <p:cNvPr id="7" name="Picture 6" descr="UBR3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5065" y="3027353"/>
            <a:ext cx="2914760" cy="1944969"/>
          </a:xfrm>
          <a:prstGeom prst="rect">
            <a:avLst/>
          </a:prstGeom>
        </p:spPr>
      </p:pic>
      <p:pic>
        <p:nvPicPr>
          <p:cNvPr id="8" name="Picture 7" descr="RBM19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777575"/>
            <a:ext cx="2913158" cy="1943900"/>
          </a:xfrm>
          <a:prstGeom prst="rect">
            <a:avLst/>
          </a:prstGeom>
        </p:spPr>
      </p:pic>
    </p:spTree>
    <p:extLst>
      <p:ext uri="{BB962C8B-B14F-4D97-AF65-F5344CB8AC3E}">
        <p14:creationId xmlns:p14="http://schemas.microsoft.com/office/powerpoint/2010/main" val="299194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2RX6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48" y="4714187"/>
            <a:ext cx="3008152" cy="2007288"/>
          </a:xfrm>
          <a:prstGeom prst="rect">
            <a:avLst/>
          </a:prstGeom>
        </p:spPr>
      </p:pic>
      <p:sp>
        <p:nvSpPr>
          <p:cNvPr id="2" name="Title 1"/>
          <p:cNvSpPr>
            <a:spLocks noGrp="1"/>
          </p:cNvSpPr>
          <p:nvPr>
            <p:ph type="title"/>
          </p:nvPr>
        </p:nvSpPr>
        <p:spPr/>
        <p:txBody>
          <a:bodyPr>
            <a:normAutofit fontScale="90000"/>
          </a:bodyPr>
          <a:lstStyle/>
          <a:p>
            <a:r>
              <a:rPr lang="en-US" dirty="0" smtClean="0"/>
              <a:t>Lung Adenocarcinoma:</a:t>
            </a:r>
            <a:br>
              <a:rPr lang="en-US" dirty="0" smtClean="0"/>
            </a:br>
            <a:r>
              <a:rPr lang="en-US" dirty="0" smtClean="0"/>
              <a:t>Most Regulated Genes</a:t>
            </a:r>
            <a:endParaRPr lang="en-US" dirty="0"/>
          </a:p>
        </p:txBody>
      </p:sp>
      <p:pic>
        <p:nvPicPr>
          <p:cNvPr id="5" name="Content Placeholder 4" descr="JUP_factors.jpg"/>
          <p:cNvPicPr>
            <a:picLocks noGrp="1" noChangeAspect="1"/>
          </p:cNvPicPr>
          <p:nvPr>
            <p:ph idx="1"/>
          </p:nvPr>
        </p:nvPicPr>
        <p:blipFill>
          <a:blip r:embed="rId4">
            <a:extLst>
              <a:ext uri="{28A0092B-C50C-407E-A947-70E740481C1C}">
                <a14:useLocalDpi xmlns:a14="http://schemas.microsoft.com/office/drawing/2010/main" val="0"/>
              </a:ext>
            </a:extLst>
          </a:blip>
          <a:srcRect l="-11141" r="-11141"/>
          <a:stretch>
            <a:fillRect/>
          </a:stretch>
        </p:blipFill>
        <p:spPr>
          <a:xfrm>
            <a:off x="122995" y="1600201"/>
            <a:ext cx="3681378" cy="2024616"/>
          </a:xfrm>
        </p:spPr>
      </p:pic>
      <p:sp>
        <p:nvSpPr>
          <p:cNvPr id="4" name="Slide Number Placeholder 3"/>
          <p:cNvSpPr>
            <a:spLocks noGrp="1"/>
          </p:cNvSpPr>
          <p:nvPr>
            <p:ph type="sldNum" sz="quarter" idx="12"/>
          </p:nvPr>
        </p:nvSpPr>
        <p:spPr/>
        <p:txBody>
          <a:bodyPr/>
          <a:lstStyle/>
          <a:p>
            <a:fld id="{FA3B11B4-B8F1-7947-A09D-8289B9B7859F}" type="slidenum">
              <a:rPr lang="en-US" smtClean="0"/>
              <a:t>10</a:t>
            </a:fld>
            <a:endParaRPr lang="en-US"/>
          </a:p>
        </p:txBody>
      </p:sp>
      <p:pic>
        <p:nvPicPr>
          <p:cNvPr id="6" name="Picture 5" descr="RANBP9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0461" y="1600201"/>
            <a:ext cx="3034120" cy="2024616"/>
          </a:xfrm>
          <a:prstGeom prst="rect">
            <a:avLst/>
          </a:prstGeom>
        </p:spPr>
      </p:pic>
      <p:pic>
        <p:nvPicPr>
          <p:cNvPr id="7" name="Picture 6" descr="ROR2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9121" y="3104087"/>
            <a:ext cx="3035699" cy="2025669"/>
          </a:xfrm>
          <a:prstGeom prst="rect">
            <a:avLst/>
          </a:prstGeom>
        </p:spPr>
      </p:pic>
      <p:pic>
        <p:nvPicPr>
          <p:cNvPr id="8" name="Picture 7" descr="RALB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695805"/>
            <a:ext cx="3035699" cy="2025670"/>
          </a:xfrm>
          <a:prstGeom prst="rect">
            <a:avLst/>
          </a:prstGeom>
        </p:spPr>
      </p:pic>
    </p:spTree>
    <p:extLst>
      <p:ext uri="{BB962C8B-B14F-4D97-AF65-F5344CB8AC3E}">
        <p14:creationId xmlns:p14="http://schemas.microsoft.com/office/powerpoint/2010/main" val="54398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UNX1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486" y="4505573"/>
            <a:ext cx="3033314" cy="2039932"/>
          </a:xfrm>
          <a:prstGeom prst="rect">
            <a:avLst/>
          </a:prstGeom>
        </p:spPr>
      </p:pic>
      <p:sp>
        <p:nvSpPr>
          <p:cNvPr id="2" name="Title 1"/>
          <p:cNvSpPr>
            <a:spLocks noGrp="1"/>
          </p:cNvSpPr>
          <p:nvPr>
            <p:ph type="title"/>
          </p:nvPr>
        </p:nvSpPr>
        <p:spPr/>
        <p:txBody>
          <a:bodyPr>
            <a:normAutofit fontScale="90000"/>
          </a:bodyPr>
          <a:lstStyle/>
          <a:p>
            <a:r>
              <a:rPr lang="en-US" dirty="0" smtClean="0"/>
              <a:t>Malignant Melanoma:</a:t>
            </a:r>
            <a:br>
              <a:rPr lang="en-US" dirty="0" smtClean="0"/>
            </a:br>
            <a:r>
              <a:rPr lang="en-US" dirty="0" smtClean="0"/>
              <a:t>Most Regulated Genes</a:t>
            </a:r>
            <a:endParaRPr lang="en-US" dirty="0"/>
          </a:p>
        </p:txBody>
      </p:sp>
      <p:pic>
        <p:nvPicPr>
          <p:cNvPr id="5" name="Content Placeholder 4" descr="PI4KA_factors.jpg"/>
          <p:cNvPicPr>
            <a:picLocks noGrp="1" noChangeAspect="1"/>
          </p:cNvPicPr>
          <p:nvPr>
            <p:ph idx="1"/>
          </p:nvPr>
        </p:nvPicPr>
        <p:blipFill>
          <a:blip r:embed="rId4">
            <a:extLst>
              <a:ext uri="{28A0092B-C50C-407E-A947-70E740481C1C}">
                <a14:useLocalDpi xmlns:a14="http://schemas.microsoft.com/office/drawing/2010/main" val="0"/>
              </a:ext>
            </a:extLst>
          </a:blip>
          <a:srcRect l="-10666" r="-10666"/>
          <a:stretch>
            <a:fillRect/>
          </a:stretch>
        </p:blipFill>
        <p:spPr>
          <a:xfrm>
            <a:off x="50584" y="1600201"/>
            <a:ext cx="3709227" cy="2039932"/>
          </a:xfrm>
        </p:spPr>
      </p:pic>
      <p:sp>
        <p:nvSpPr>
          <p:cNvPr id="4" name="Slide Number Placeholder 3"/>
          <p:cNvSpPr>
            <a:spLocks noGrp="1"/>
          </p:cNvSpPr>
          <p:nvPr>
            <p:ph type="sldNum" sz="quarter" idx="12"/>
          </p:nvPr>
        </p:nvSpPr>
        <p:spPr/>
        <p:txBody>
          <a:bodyPr/>
          <a:lstStyle/>
          <a:p>
            <a:fld id="{FA3B11B4-B8F1-7947-A09D-8289B9B7859F}" type="slidenum">
              <a:rPr lang="en-US" smtClean="0"/>
              <a:t>11</a:t>
            </a:fld>
            <a:endParaRPr lang="en-US"/>
          </a:p>
        </p:txBody>
      </p:sp>
      <p:pic>
        <p:nvPicPr>
          <p:cNvPr id="6" name="Picture 5" descr="SGMS1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1151" y="1601151"/>
            <a:ext cx="3055649" cy="2038982"/>
          </a:xfrm>
          <a:prstGeom prst="rect">
            <a:avLst/>
          </a:prstGeom>
        </p:spPr>
      </p:pic>
      <p:pic>
        <p:nvPicPr>
          <p:cNvPr id="7" name="Picture 6" descr="NUP214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6984" y="3025478"/>
            <a:ext cx="3033315" cy="2039932"/>
          </a:xfrm>
          <a:prstGeom prst="rect">
            <a:avLst/>
          </a:prstGeom>
        </p:spPr>
      </p:pic>
      <p:pic>
        <p:nvPicPr>
          <p:cNvPr id="8" name="Picture 7" descr="CDC27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505573"/>
            <a:ext cx="3033315" cy="2039932"/>
          </a:xfrm>
          <a:prstGeom prst="rect">
            <a:avLst/>
          </a:prstGeom>
        </p:spPr>
      </p:pic>
    </p:spTree>
    <p:extLst>
      <p:ext uri="{BB962C8B-B14F-4D97-AF65-F5344CB8AC3E}">
        <p14:creationId xmlns:p14="http://schemas.microsoft.com/office/powerpoint/2010/main" val="58791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DC27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627" y="4676256"/>
            <a:ext cx="3041173" cy="2045217"/>
          </a:xfrm>
          <a:prstGeom prst="rect">
            <a:avLst/>
          </a:prstGeom>
        </p:spPr>
      </p:pic>
      <p:sp>
        <p:nvSpPr>
          <p:cNvPr id="2" name="Title 1"/>
          <p:cNvSpPr>
            <a:spLocks noGrp="1"/>
          </p:cNvSpPr>
          <p:nvPr>
            <p:ph type="title"/>
          </p:nvPr>
        </p:nvSpPr>
        <p:spPr/>
        <p:txBody>
          <a:bodyPr>
            <a:normAutofit fontScale="90000"/>
          </a:bodyPr>
          <a:lstStyle/>
          <a:p>
            <a:r>
              <a:rPr lang="en-US" dirty="0" smtClean="0"/>
              <a:t>Ovarian Serous </a:t>
            </a:r>
            <a:r>
              <a:rPr lang="en-US" dirty="0" err="1" smtClean="0"/>
              <a:t>Cystadenocarcinoma</a:t>
            </a:r>
            <a:r>
              <a:rPr lang="en-US" dirty="0" smtClean="0"/>
              <a:t>: Most Regulated Genes</a:t>
            </a:r>
            <a:endParaRPr lang="en-US" dirty="0"/>
          </a:p>
        </p:txBody>
      </p:sp>
      <p:pic>
        <p:nvPicPr>
          <p:cNvPr id="5" name="Content Placeholder 4" descr="JUP_factors.jpg"/>
          <p:cNvPicPr>
            <a:picLocks noGrp="1" noChangeAspect="1"/>
          </p:cNvPicPr>
          <p:nvPr>
            <p:ph idx="1"/>
          </p:nvPr>
        </p:nvPicPr>
        <p:blipFill>
          <a:blip r:embed="rId4">
            <a:extLst>
              <a:ext uri="{28A0092B-C50C-407E-A947-70E740481C1C}">
                <a14:useLocalDpi xmlns:a14="http://schemas.microsoft.com/office/drawing/2010/main" val="0"/>
              </a:ext>
            </a:extLst>
          </a:blip>
          <a:srcRect l="-11141" r="-11141"/>
          <a:stretch>
            <a:fillRect/>
          </a:stretch>
        </p:blipFill>
        <p:spPr>
          <a:xfrm>
            <a:off x="64302" y="1600201"/>
            <a:ext cx="3718839" cy="2045218"/>
          </a:xfrm>
        </p:spPr>
      </p:pic>
      <p:sp>
        <p:nvSpPr>
          <p:cNvPr id="4" name="Slide Number Placeholder 3"/>
          <p:cNvSpPr>
            <a:spLocks noGrp="1"/>
          </p:cNvSpPr>
          <p:nvPr>
            <p:ph type="sldNum" sz="quarter" idx="12"/>
          </p:nvPr>
        </p:nvSpPr>
        <p:spPr/>
        <p:txBody>
          <a:bodyPr/>
          <a:lstStyle/>
          <a:p>
            <a:fld id="{FA3B11B4-B8F1-7947-A09D-8289B9B7859F}" type="slidenum">
              <a:rPr lang="en-US" smtClean="0"/>
              <a:t>12</a:t>
            </a:fld>
            <a:endParaRPr lang="en-US"/>
          </a:p>
        </p:txBody>
      </p:sp>
      <p:pic>
        <p:nvPicPr>
          <p:cNvPr id="6" name="Picture 5" descr="HIRA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1804" y="1600200"/>
            <a:ext cx="3064996" cy="2045219"/>
          </a:xfrm>
          <a:prstGeom prst="rect">
            <a:avLst/>
          </a:prstGeom>
        </p:spPr>
      </p:pic>
      <p:pic>
        <p:nvPicPr>
          <p:cNvPr id="7" name="Picture 6" descr="NUP214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435" y="3153386"/>
            <a:ext cx="3041175" cy="2045218"/>
          </a:xfrm>
          <a:prstGeom prst="rect">
            <a:avLst/>
          </a:prstGeom>
        </p:spPr>
      </p:pic>
      <p:pic>
        <p:nvPicPr>
          <p:cNvPr id="8" name="Picture 7" descr="PDE4DIP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676256"/>
            <a:ext cx="3064996" cy="2045219"/>
          </a:xfrm>
          <a:prstGeom prst="rect">
            <a:avLst/>
          </a:prstGeom>
        </p:spPr>
      </p:pic>
    </p:spTree>
    <p:extLst>
      <p:ext uri="{BB962C8B-B14F-4D97-AF65-F5344CB8AC3E}">
        <p14:creationId xmlns:p14="http://schemas.microsoft.com/office/powerpoint/2010/main" val="192231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IRA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279" y="4712493"/>
            <a:ext cx="3010691" cy="2008982"/>
          </a:xfrm>
          <a:prstGeom prst="rect">
            <a:avLst/>
          </a:prstGeom>
        </p:spPr>
      </p:pic>
      <p:sp>
        <p:nvSpPr>
          <p:cNvPr id="2" name="Title 1"/>
          <p:cNvSpPr>
            <a:spLocks noGrp="1"/>
          </p:cNvSpPr>
          <p:nvPr>
            <p:ph type="title"/>
          </p:nvPr>
        </p:nvSpPr>
        <p:spPr/>
        <p:txBody>
          <a:bodyPr>
            <a:normAutofit fontScale="90000"/>
          </a:bodyPr>
          <a:lstStyle/>
          <a:p>
            <a:r>
              <a:rPr lang="en-US" dirty="0" smtClean="0"/>
              <a:t>Pancreatic Cancer:</a:t>
            </a:r>
            <a:br>
              <a:rPr lang="en-US" dirty="0" smtClean="0"/>
            </a:br>
            <a:r>
              <a:rPr lang="en-US" dirty="0" smtClean="0"/>
              <a:t>Most Regulated Genes</a:t>
            </a:r>
            <a:endParaRPr lang="en-US" dirty="0"/>
          </a:p>
        </p:txBody>
      </p:sp>
      <p:pic>
        <p:nvPicPr>
          <p:cNvPr id="5" name="Content Placeholder 4" descr="NBPF14_factors.jpg"/>
          <p:cNvPicPr>
            <a:picLocks noGrp="1" noChangeAspect="1"/>
          </p:cNvPicPr>
          <p:nvPr>
            <p:ph idx="1"/>
          </p:nvPr>
        </p:nvPicPr>
        <p:blipFill>
          <a:blip r:embed="rId4">
            <a:extLst>
              <a:ext uri="{28A0092B-C50C-407E-A947-70E740481C1C}">
                <a14:useLocalDpi xmlns:a14="http://schemas.microsoft.com/office/drawing/2010/main" val="0"/>
              </a:ext>
            </a:extLst>
          </a:blip>
          <a:srcRect l="-10666" r="-10666"/>
          <a:stretch>
            <a:fillRect/>
          </a:stretch>
        </p:blipFill>
        <p:spPr>
          <a:xfrm>
            <a:off x="119125" y="1600201"/>
            <a:ext cx="3700203" cy="2034969"/>
          </a:xfrm>
        </p:spPr>
      </p:pic>
      <p:sp>
        <p:nvSpPr>
          <p:cNvPr id="4" name="Slide Number Placeholder 3"/>
          <p:cNvSpPr>
            <a:spLocks noGrp="1"/>
          </p:cNvSpPr>
          <p:nvPr>
            <p:ph type="sldNum" sz="quarter" idx="12"/>
          </p:nvPr>
        </p:nvSpPr>
        <p:spPr/>
        <p:txBody>
          <a:bodyPr/>
          <a:lstStyle/>
          <a:p>
            <a:fld id="{FA3B11B4-B8F1-7947-A09D-8289B9B7859F}" type="slidenum">
              <a:rPr lang="en-US" smtClean="0"/>
              <a:t>13</a:t>
            </a:fld>
            <a:endParaRPr lang="en-US"/>
          </a:p>
        </p:txBody>
      </p:sp>
      <p:pic>
        <p:nvPicPr>
          <p:cNvPr id="6" name="Picture 5" descr="NBPF8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165" y="1600201"/>
            <a:ext cx="3049635" cy="2034969"/>
          </a:xfrm>
          <a:prstGeom prst="rect">
            <a:avLst/>
          </a:prstGeom>
        </p:spPr>
      </p:pic>
      <p:pic>
        <p:nvPicPr>
          <p:cNvPr id="7" name="Picture 6" descr="SNAP29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613" y="3098568"/>
            <a:ext cx="3079219" cy="2054710"/>
          </a:xfrm>
          <a:prstGeom prst="rect">
            <a:avLst/>
          </a:prstGeom>
        </p:spPr>
      </p:pic>
      <p:pic>
        <p:nvPicPr>
          <p:cNvPr id="8" name="Picture 7" descr="NPIPL2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686506"/>
            <a:ext cx="3049635" cy="2034969"/>
          </a:xfrm>
          <a:prstGeom prst="rect">
            <a:avLst/>
          </a:prstGeom>
        </p:spPr>
      </p:pic>
    </p:spTree>
    <p:extLst>
      <p:ext uri="{BB962C8B-B14F-4D97-AF65-F5344CB8AC3E}">
        <p14:creationId xmlns:p14="http://schemas.microsoft.com/office/powerpoint/2010/main" val="338030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VL9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499" y="4685394"/>
            <a:ext cx="3051301" cy="2036081"/>
          </a:xfrm>
          <a:prstGeom prst="rect">
            <a:avLst/>
          </a:prstGeom>
        </p:spPr>
      </p:pic>
      <p:sp>
        <p:nvSpPr>
          <p:cNvPr id="2" name="Title 1"/>
          <p:cNvSpPr>
            <a:spLocks noGrp="1"/>
          </p:cNvSpPr>
          <p:nvPr>
            <p:ph type="title"/>
          </p:nvPr>
        </p:nvSpPr>
        <p:spPr/>
        <p:txBody>
          <a:bodyPr>
            <a:normAutofit fontScale="90000"/>
          </a:bodyPr>
          <a:lstStyle/>
          <a:p>
            <a:r>
              <a:rPr lang="en-US" dirty="0" smtClean="0"/>
              <a:t>Small Cell Lung Adenocarcinoma:</a:t>
            </a:r>
            <a:br>
              <a:rPr lang="en-US" dirty="0" smtClean="0"/>
            </a:br>
            <a:r>
              <a:rPr lang="en-US" dirty="0" smtClean="0"/>
              <a:t>Most Regulated Genes</a:t>
            </a:r>
            <a:endParaRPr lang="en-US" dirty="0"/>
          </a:p>
        </p:txBody>
      </p:sp>
      <p:pic>
        <p:nvPicPr>
          <p:cNvPr id="5" name="Content Placeholder 4" descr="SGMS1_factors.jpg"/>
          <p:cNvPicPr>
            <a:picLocks noGrp="1" noChangeAspect="1"/>
          </p:cNvPicPr>
          <p:nvPr>
            <p:ph idx="1"/>
          </p:nvPr>
        </p:nvPicPr>
        <p:blipFill>
          <a:blip r:embed="rId4">
            <a:extLst>
              <a:ext uri="{28A0092B-C50C-407E-A947-70E740481C1C}">
                <a14:useLocalDpi xmlns:a14="http://schemas.microsoft.com/office/drawing/2010/main" val="0"/>
              </a:ext>
            </a:extLst>
          </a:blip>
          <a:srcRect l="-10666" r="-10666"/>
          <a:stretch>
            <a:fillRect/>
          </a:stretch>
        </p:blipFill>
        <p:spPr>
          <a:xfrm>
            <a:off x="155675" y="1600201"/>
            <a:ext cx="3702225" cy="2036081"/>
          </a:xfrm>
        </p:spPr>
      </p:pic>
      <p:sp>
        <p:nvSpPr>
          <p:cNvPr id="4" name="Slide Number Placeholder 3"/>
          <p:cNvSpPr>
            <a:spLocks noGrp="1"/>
          </p:cNvSpPr>
          <p:nvPr>
            <p:ph type="sldNum" sz="quarter" idx="12"/>
          </p:nvPr>
        </p:nvSpPr>
        <p:spPr/>
        <p:txBody>
          <a:bodyPr/>
          <a:lstStyle/>
          <a:p>
            <a:fld id="{FA3B11B4-B8F1-7947-A09D-8289B9B7859F}" type="slidenum">
              <a:rPr lang="en-US" smtClean="0"/>
              <a:t>14</a:t>
            </a:fld>
            <a:endParaRPr lang="en-US"/>
          </a:p>
        </p:txBody>
      </p:sp>
      <p:pic>
        <p:nvPicPr>
          <p:cNvPr id="6" name="Picture 5" descr="DLGAP1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5499" y="1600201"/>
            <a:ext cx="3051301" cy="2036081"/>
          </a:xfrm>
          <a:prstGeom prst="rect">
            <a:avLst/>
          </a:prstGeom>
        </p:spPr>
      </p:pic>
      <p:pic>
        <p:nvPicPr>
          <p:cNvPr id="7" name="Picture 6" descr="RUNX1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7091" y="3107704"/>
            <a:ext cx="3027589" cy="2036081"/>
          </a:xfrm>
          <a:prstGeom prst="rect">
            <a:avLst/>
          </a:prstGeom>
        </p:spPr>
      </p:pic>
      <p:pic>
        <p:nvPicPr>
          <p:cNvPr id="8" name="Picture 7" descr="CDC27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665788"/>
            <a:ext cx="3056742" cy="2055687"/>
          </a:xfrm>
          <a:prstGeom prst="rect">
            <a:avLst/>
          </a:prstGeom>
        </p:spPr>
      </p:pic>
    </p:spTree>
    <p:extLst>
      <p:ext uri="{BB962C8B-B14F-4D97-AF65-F5344CB8AC3E}">
        <p14:creationId xmlns:p14="http://schemas.microsoft.com/office/powerpoint/2010/main" val="805360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Busiest TFs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96641518"/>
              </p:ext>
            </p:extLst>
          </p:nvPr>
        </p:nvGraphicFramePr>
        <p:xfrm>
          <a:off x="224820" y="1828774"/>
          <a:ext cx="2616836" cy="3176294"/>
        </p:xfrm>
        <a:graphic>
          <a:graphicData uri="http://schemas.openxmlformats.org/drawingml/2006/table">
            <a:tbl>
              <a:tblPr/>
              <a:tblGrid>
                <a:gridCol w="1443772"/>
                <a:gridCol w="1173064"/>
              </a:tblGrid>
              <a:tr h="288754">
                <a:tc>
                  <a:txBody>
                    <a:bodyPr/>
                    <a:lstStyle/>
                    <a:p>
                      <a:pPr algn="l" fontAlgn="ctr"/>
                      <a:r>
                        <a:rPr lang="en-US" sz="1700" b="1" i="0" u="none" strike="noStrike">
                          <a:solidFill>
                            <a:srgbClr val="000000"/>
                          </a:solidFill>
                          <a:effectLst/>
                          <a:latin typeface="Cambria"/>
                        </a:rPr>
                        <a:t>Node</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700" b="1" i="0" u="none" strike="noStrike">
                          <a:solidFill>
                            <a:srgbClr val="000000"/>
                          </a:solidFill>
                          <a:effectLst/>
                          <a:latin typeface="Cambria"/>
                        </a:rPr>
                        <a:t>Degree</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Cebpb</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293</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Pol2</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288</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Cmyc</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279</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Tbp</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264</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Smc3ab9263</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249</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E2f6</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249</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Mafkab50322</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229</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Ccnt2</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227</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Tal1sc12984</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205</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Rad21</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dirty="0">
                          <a:solidFill>
                            <a:srgbClr val="000000"/>
                          </a:solidFill>
                          <a:effectLst/>
                          <a:latin typeface="Cambria"/>
                        </a:rPr>
                        <a:t>186</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A3B11B4-B8F1-7947-A09D-8289B9B7859F}" type="slidenum">
              <a:rPr lang="en-US" smtClean="0"/>
              <a:t>15</a:t>
            </a:fld>
            <a:endParaRPr lang="en-US"/>
          </a:p>
        </p:txBody>
      </p:sp>
      <p:graphicFrame>
        <p:nvGraphicFramePr>
          <p:cNvPr id="8" name="Content Placeholder 4"/>
          <p:cNvGraphicFramePr>
            <a:graphicFrameLocks/>
          </p:cNvGraphicFramePr>
          <p:nvPr>
            <p:extLst>
              <p:ext uri="{D42A27DB-BD31-4B8C-83A1-F6EECF244321}">
                <p14:modId xmlns:p14="http://schemas.microsoft.com/office/powerpoint/2010/main" val="867902438"/>
              </p:ext>
            </p:extLst>
          </p:nvPr>
        </p:nvGraphicFramePr>
        <p:xfrm>
          <a:off x="3121296" y="1828774"/>
          <a:ext cx="2616832" cy="3176294"/>
        </p:xfrm>
        <a:graphic>
          <a:graphicData uri="http://schemas.openxmlformats.org/drawingml/2006/table">
            <a:tbl>
              <a:tblPr/>
              <a:tblGrid>
                <a:gridCol w="1443770"/>
                <a:gridCol w="1173062"/>
              </a:tblGrid>
              <a:tr h="288754">
                <a:tc>
                  <a:txBody>
                    <a:bodyPr/>
                    <a:lstStyle/>
                    <a:p>
                      <a:pPr algn="l" fontAlgn="ctr"/>
                      <a:r>
                        <a:rPr lang="en-US" sz="1700" b="1" i="0" u="none" strike="noStrike" dirty="0">
                          <a:solidFill>
                            <a:srgbClr val="000000"/>
                          </a:solidFill>
                          <a:effectLst/>
                          <a:latin typeface="Cambria"/>
                        </a:rPr>
                        <a:t>Node</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700" b="1" i="0" u="none" strike="noStrike">
                          <a:solidFill>
                            <a:srgbClr val="000000"/>
                          </a:solidFill>
                          <a:effectLst/>
                          <a:latin typeface="Cambria"/>
                        </a:rPr>
                        <a:t>Degree</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Cebpb</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218</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Pol2</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200</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Cmyc</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190</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Tbp</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184</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dirty="0">
                          <a:solidFill>
                            <a:srgbClr val="000000"/>
                          </a:solidFill>
                          <a:effectLst/>
                          <a:latin typeface="Cambria"/>
                        </a:rPr>
                        <a:t>E2f6</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177</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Mafkab50322</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174</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Smc3ab9263</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169</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Ccnt2</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159</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Tal1sc12984</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147</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700" b="0" i="0" u="none" strike="noStrike">
                          <a:solidFill>
                            <a:srgbClr val="000000"/>
                          </a:solidFill>
                          <a:effectLst/>
                          <a:latin typeface="Cambria"/>
                        </a:rPr>
                        <a:t>Rad21</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dirty="0">
                          <a:solidFill>
                            <a:srgbClr val="000000"/>
                          </a:solidFill>
                          <a:effectLst/>
                          <a:latin typeface="Cambria"/>
                        </a:rPr>
                        <a:t>143</a:t>
                      </a:r>
                    </a:p>
                  </a:txBody>
                  <a:tcPr marL="18047" marR="18047" marT="180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292389" y="1459442"/>
            <a:ext cx="1505540" cy="369332"/>
          </a:xfrm>
          <a:prstGeom prst="rect">
            <a:avLst/>
          </a:prstGeom>
          <a:noFill/>
        </p:spPr>
        <p:txBody>
          <a:bodyPr wrap="none" rtlCol="0">
            <a:spAutoFit/>
          </a:bodyPr>
          <a:lstStyle/>
          <a:p>
            <a:r>
              <a:rPr lang="en-US" b="1" dirty="0" smtClean="0"/>
              <a:t>Breast Cancer</a:t>
            </a:r>
            <a:endParaRPr lang="en-US" b="1" dirty="0"/>
          </a:p>
        </p:txBody>
      </p:sp>
      <p:graphicFrame>
        <p:nvGraphicFramePr>
          <p:cNvPr id="10" name="Content Placeholder 4"/>
          <p:cNvGraphicFramePr>
            <a:graphicFrameLocks/>
          </p:cNvGraphicFramePr>
          <p:nvPr>
            <p:extLst>
              <p:ext uri="{D42A27DB-BD31-4B8C-83A1-F6EECF244321}">
                <p14:modId xmlns:p14="http://schemas.microsoft.com/office/powerpoint/2010/main" val="567837117"/>
              </p:ext>
            </p:extLst>
          </p:nvPr>
        </p:nvGraphicFramePr>
        <p:xfrm>
          <a:off x="6103896" y="1828774"/>
          <a:ext cx="2582904" cy="3213462"/>
        </p:xfrm>
        <a:graphic>
          <a:graphicData uri="http://schemas.openxmlformats.org/drawingml/2006/table">
            <a:tbl>
              <a:tblPr/>
              <a:tblGrid>
                <a:gridCol w="1425050"/>
                <a:gridCol w="1157854"/>
              </a:tblGrid>
              <a:tr h="288754">
                <a:tc>
                  <a:txBody>
                    <a:bodyPr/>
                    <a:lstStyle/>
                    <a:p>
                      <a:pPr algn="l" fontAlgn="ctr"/>
                      <a:r>
                        <a:rPr lang="en-US" sz="1800" b="1" i="0" u="none" strike="noStrike" dirty="0">
                          <a:solidFill>
                            <a:srgbClr val="000000"/>
                          </a:solidFill>
                          <a:effectLst/>
                          <a:latin typeface="Cambria"/>
                        </a:rPr>
                        <a:t>Node</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mbria"/>
                        </a:rPr>
                        <a:t>Degree</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Cebpb</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1066</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Pol2</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923</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Cmyc</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907</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Tbp</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843</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Smc3ab9263</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816</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E2f6</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813</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Mafkab50322</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778</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Ccnt2</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740</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Tal1sc12984</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691</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54">
                <a:tc>
                  <a:txBody>
                    <a:bodyPr/>
                    <a:lstStyle/>
                    <a:p>
                      <a:pPr algn="l" fontAlgn="ctr"/>
                      <a:r>
                        <a:rPr lang="en-US" sz="1800" b="0" i="0" u="none" strike="noStrike">
                          <a:solidFill>
                            <a:srgbClr val="000000"/>
                          </a:solidFill>
                          <a:effectLst/>
                          <a:latin typeface="Cambria"/>
                        </a:rPr>
                        <a:t>Rad21</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mbria"/>
                        </a:rPr>
                        <a:t>621</a:t>
                      </a:r>
                    </a:p>
                  </a:txBody>
                  <a:tcPr marL="17813" marR="17813" marT="17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3121296" y="1459442"/>
            <a:ext cx="1864613" cy="369332"/>
          </a:xfrm>
          <a:prstGeom prst="rect">
            <a:avLst/>
          </a:prstGeom>
          <a:noFill/>
        </p:spPr>
        <p:txBody>
          <a:bodyPr wrap="none" rtlCol="0">
            <a:spAutoFit/>
          </a:bodyPr>
          <a:lstStyle/>
          <a:p>
            <a:r>
              <a:rPr lang="en-US" b="1" dirty="0" smtClean="0"/>
              <a:t>Colorectal Cancer</a:t>
            </a:r>
            <a:endParaRPr lang="en-US" b="1" dirty="0"/>
          </a:p>
        </p:txBody>
      </p:sp>
      <p:sp>
        <p:nvSpPr>
          <p:cNvPr id="12" name="TextBox 11"/>
          <p:cNvSpPr txBox="1"/>
          <p:nvPr/>
        </p:nvSpPr>
        <p:spPr>
          <a:xfrm>
            <a:off x="6103896" y="1459442"/>
            <a:ext cx="1461683" cy="369332"/>
          </a:xfrm>
          <a:prstGeom prst="rect">
            <a:avLst/>
          </a:prstGeom>
          <a:noFill/>
        </p:spPr>
        <p:txBody>
          <a:bodyPr wrap="none" rtlCol="0">
            <a:spAutoFit/>
          </a:bodyPr>
          <a:lstStyle/>
          <a:p>
            <a:r>
              <a:rPr lang="en-US" b="1" dirty="0" err="1" smtClean="0"/>
              <a:t>Glioblastoma</a:t>
            </a:r>
            <a:endParaRPr lang="en-US" b="1" dirty="0"/>
          </a:p>
        </p:txBody>
      </p:sp>
    </p:spTree>
    <p:extLst>
      <p:ext uri="{BB962C8B-B14F-4D97-AF65-F5344CB8AC3E}">
        <p14:creationId xmlns:p14="http://schemas.microsoft.com/office/powerpoint/2010/main" val="357645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Busiest TFs (cont’d)</a:t>
            </a:r>
            <a:endParaRPr lang="en-US" dirty="0"/>
          </a:p>
        </p:txBody>
      </p:sp>
      <p:sp>
        <p:nvSpPr>
          <p:cNvPr id="4" name="Slide Number Placeholder 3"/>
          <p:cNvSpPr>
            <a:spLocks noGrp="1"/>
          </p:cNvSpPr>
          <p:nvPr>
            <p:ph type="sldNum" sz="quarter" idx="12"/>
          </p:nvPr>
        </p:nvSpPr>
        <p:spPr/>
        <p:txBody>
          <a:bodyPr/>
          <a:lstStyle/>
          <a:p>
            <a:fld id="{FA3B11B4-B8F1-7947-A09D-8289B9B7859F}" type="slidenum">
              <a:rPr lang="en-US" smtClean="0"/>
              <a:t>16</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963285070"/>
              </p:ext>
            </p:extLst>
          </p:nvPr>
        </p:nvGraphicFramePr>
        <p:xfrm>
          <a:off x="457200" y="1600200"/>
          <a:ext cx="2557992" cy="3104871"/>
        </p:xfrm>
        <a:graphic>
          <a:graphicData uri="http://schemas.openxmlformats.org/drawingml/2006/table">
            <a:tbl>
              <a:tblPr/>
              <a:tblGrid>
                <a:gridCol w="1411306"/>
                <a:gridCol w="1146686"/>
              </a:tblGrid>
              <a:tr h="282261">
                <a:tc>
                  <a:txBody>
                    <a:bodyPr/>
                    <a:lstStyle/>
                    <a:p>
                      <a:pPr algn="l" fontAlgn="ctr"/>
                      <a:r>
                        <a:rPr lang="en-US" sz="1600" b="1" i="0" u="none" strike="noStrike">
                          <a:solidFill>
                            <a:srgbClr val="000000"/>
                          </a:solidFill>
                          <a:effectLst/>
                          <a:latin typeface="Cambria"/>
                        </a:rPr>
                        <a:t>Node</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Cambria"/>
                        </a:rPr>
                        <a:t>Degree</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Mafkab50322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59</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Cebpb</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57</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Pol2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52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Tbp</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47</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Cmyc</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47</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E2f6</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47</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Ccnt2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44</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Tal1sc12984</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37</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Smc3ab9263</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37</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Hmgn3</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mbria"/>
                        </a:rPr>
                        <a:t>34</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57200" y="1274776"/>
            <a:ext cx="1353481" cy="369332"/>
          </a:xfrm>
          <a:prstGeom prst="rect">
            <a:avLst/>
          </a:prstGeom>
          <a:noFill/>
        </p:spPr>
        <p:txBody>
          <a:bodyPr wrap="none" rtlCol="0">
            <a:spAutoFit/>
          </a:bodyPr>
          <a:lstStyle/>
          <a:p>
            <a:r>
              <a:rPr lang="en-US" b="1" dirty="0" smtClean="0"/>
              <a:t>Liver Cancer</a:t>
            </a:r>
            <a:endParaRPr lang="en-US" b="1"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07083501"/>
              </p:ext>
            </p:extLst>
          </p:nvPr>
        </p:nvGraphicFramePr>
        <p:xfrm>
          <a:off x="3395410" y="1600200"/>
          <a:ext cx="2557987" cy="3104871"/>
        </p:xfrm>
        <a:graphic>
          <a:graphicData uri="http://schemas.openxmlformats.org/drawingml/2006/table">
            <a:tbl>
              <a:tblPr/>
              <a:tblGrid>
                <a:gridCol w="1411303"/>
                <a:gridCol w="1146684"/>
              </a:tblGrid>
              <a:tr h="282261">
                <a:tc>
                  <a:txBody>
                    <a:bodyPr/>
                    <a:lstStyle/>
                    <a:p>
                      <a:pPr algn="l" fontAlgn="ctr"/>
                      <a:r>
                        <a:rPr lang="en-US" sz="1600" b="1" i="0" u="none" strike="noStrike">
                          <a:solidFill>
                            <a:srgbClr val="000000"/>
                          </a:solidFill>
                          <a:effectLst/>
                          <a:latin typeface="Cambria"/>
                        </a:rPr>
                        <a:t>Node</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Cambria"/>
                        </a:rPr>
                        <a:t>Degree</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Cebpb</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180</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Pol2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179</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Cmyc</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168</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E2f6</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154</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Tbp</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152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Ccnt2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151</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Tal1sc12984</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138</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Mafkab50322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137</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Smc3ab9263</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mbria"/>
                        </a:rPr>
                        <a:t>132</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600" b="0" i="0" u="none" strike="noStrike">
                          <a:solidFill>
                            <a:srgbClr val="000000"/>
                          </a:solidFill>
                          <a:effectLst/>
                          <a:latin typeface="Cambria"/>
                        </a:rPr>
                        <a:t>Hmgn3</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mbria"/>
                        </a:rPr>
                        <a:t>119</a:t>
                      </a:r>
                    </a:p>
                  </a:txBody>
                  <a:tcPr marL="17641" marR="17641" marT="17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395410" y="1274776"/>
            <a:ext cx="2315132" cy="369332"/>
          </a:xfrm>
          <a:prstGeom prst="rect">
            <a:avLst/>
          </a:prstGeom>
          <a:noFill/>
        </p:spPr>
        <p:txBody>
          <a:bodyPr wrap="none" rtlCol="0">
            <a:spAutoFit/>
          </a:bodyPr>
          <a:lstStyle/>
          <a:p>
            <a:r>
              <a:rPr lang="en-US" b="1" dirty="0" smtClean="0"/>
              <a:t>Lung Adenocarcinoma</a:t>
            </a:r>
            <a:endParaRPr lang="en-US" b="1" dirty="0"/>
          </a:p>
        </p:txBody>
      </p:sp>
      <p:graphicFrame>
        <p:nvGraphicFramePr>
          <p:cNvPr id="9" name="Content Placeholder 5"/>
          <p:cNvGraphicFramePr>
            <a:graphicFrameLocks/>
          </p:cNvGraphicFramePr>
          <p:nvPr>
            <p:extLst>
              <p:ext uri="{D42A27DB-BD31-4B8C-83A1-F6EECF244321}">
                <p14:modId xmlns:p14="http://schemas.microsoft.com/office/powerpoint/2010/main" val="2229625922"/>
              </p:ext>
            </p:extLst>
          </p:nvPr>
        </p:nvGraphicFramePr>
        <p:xfrm>
          <a:off x="6252709" y="1600200"/>
          <a:ext cx="2557994" cy="3104871"/>
        </p:xfrm>
        <a:graphic>
          <a:graphicData uri="http://schemas.openxmlformats.org/drawingml/2006/table">
            <a:tbl>
              <a:tblPr/>
              <a:tblGrid>
                <a:gridCol w="1411307"/>
                <a:gridCol w="1146687"/>
              </a:tblGrid>
              <a:tr h="282261">
                <a:tc>
                  <a:txBody>
                    <a:bodyPr/>
                    <a:lstStyle/>
                    <a:p>
                      <a:pPr algn="l" fontAlgn="ctr"/>
                      <a:r>
                        <a:rPr lang="en-US" sz="1700" b="1" i="0" u="none" strike="noStrike">
                          <a:solidFill>
                            <a:srgbClr val="000000"/>
                          </a:solidFill>
                          <a:effectLst/>
                          <a:latin typeface="Cambria"/>
                        </a:rPr>
                        <a:t>Node</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700" b="1" i="0" u="none" strike="noStrike">
                          <a:solidFill>
                            <a:srgbClr val="000000"/>
                          </a:solidFill>
                          <a:effectLst/>
                          <a:latin typeface="Cambria"/>
                        </a:rPr>
                        <a:t>Degree</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Cebpb</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2588</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Mafkab50322</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1977</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Smc3ab9263</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1970</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Pol2</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1928</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Cmyc</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1861</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Tbp</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1792</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Tal1sc12984</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1775</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E2f6</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1747</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Rad21</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a:solidFill>
                            <a:srgbClr val="000000"/>
                          </a:solidFill>
                          <a:effectLst/>
                          <a:latin typeface="Cambria"/>
                        </a:rPr>
                        <a:t>1670</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61">
                <a:tc>
                  <a:txBody>
                    <a:bodyPr/>
                    <a:lstStyle/>
                    <a:p>
                      <a:pPr algn="l" fontAlgn="ctr"/>
                      <a:r>
                        <a:rPr lang="en-US" sz="1700" b="0" i="0" u="none" strike="noStrike">
                          <a:solidFill>
                            <a:srgbClr val="000000"/>
                          </a:solidFill>
                          <a:effectLst/>
                          <a:latin typeface="Cambria"/>
                        </a:rPr>
                        <a:t>Ccnt2</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700" b="0" i="0" u="none" strike="noStrike" dirty="0">
                          <a:solidFill>
                            <a:srgbClr val="000000"/>
                          </a:solidFill>
                          <a:effectLst/>
                          <a:latin typeface="Cambria"/>
                        </a:rPr>
                        <a:t>1575</a:t>
                      </a:r>
                    </a:p>
                  </a:txBody>
                  <a:tcPr marL="17642" marR="17642" marT="176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6252709" y="1230868"/>
            <a:ext cx="2255395" cy="369332"/>
          </a:xfrm>
          <a:prstGeom prst="rect">
            <a:avLst/>
          </a:prstGeom>
          <a:noFill/>
        </p:spPr>
        <p:txBody>
          <a:bodyPr wrap="none" rtlCol="0">
            <a:spAutoFit/>
          </a:bodyPr>
          <a:lstStyle/>
          <a:p>
            <a:r>
              <a:rPr lang="en-US" b="1" dirty="0" smtClean="0"/>
              <a:t>Malignant Melanoma</a:t>
            </a:r>
            <a:endParaRPr lang="en-US" b="1" dirty="0"/>
          </a:p>
        </p:txBody>
      </p:sp>
    </p:spTree>
    <p:extLst>
      <p:ext uri="{BB962C8B-B14F-4D97-AF65-F5344CB8AC3E}">
        <p14:creationId xmlns:p14="http://schemas.microsoft.com/office/powerpoint/2010/main" val="413734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Busiest TFs (cont’d)</a:t>
            </a:r>
            <a:endParaRPr lang="en-US" dirty="0"/>
          </a:p>
        </p:txBody>
      </p:sp>
      <p:sp>
        <p:nvSpPr>
          <p:cNvPr id="4" name="Slide Number Placeholder 3"/>
          <p:cNvSpPr>
            <a:spLocks noGrp="1"/>
          </p:cNvSpPr>
          <p:nvPr>
            <p:ph type="sldNum" sz="quarter" idx="12"/>
          </p:nvPr>
        </p:nvSpPr>
        <p:spPr/>
        <p:txBody>
          <a:bodyPr/>
          <a:lstStyle/>
          <a:p>
            <a:fld id="{FA3B11B4-B8F1-7947-A09D-8289B9B7859F}" type="slidenum">
              <a:rPr lang="en-US" smtClean="0"/>
              <a:t>17</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863841784"/>
              </p:ext>
            </p:extLst>
          </p:nvPr>
        </p:nvGraphicFramePr>
        <p:xfrm>
          <a:off x="457199" y="1839835"/>
          <a:ext cx="2768213" cy="3360038"/>
        </p:xfrm>
        <a:graphic>
          <a:graphicData uri="http://schemas.openxmlformats.org/drawingml/2006/table">
            <a:tbl>
              <a:tblPr/>
              <a:tblGrid>
                <a:gridCol w="1527290"/>
                <a:gridCol w="1240923"/>
              </a:tblGrid>
              <a:tr h="305458">
                <a:tc>
                  <a:txBody>
                    <a:bodyPr/>
                    <a:lstStyle/>
                    <a:p>
                      <a:pPr algn="l" fontAlgn="ctr"/>
                      <a:r>
                        <a:rPr lang="en-US" sz="1800" b="1" i="0" u="none" strike="noStrike">
                          <a:solidFill>
                            <a:srgbClr val="000000"/>
                          </a:solidFill>
                          <a:effectLst/>
                          <a:latin typeface="Cambria"/>
                        </a:rPr>
                        <a:t>Node</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mbria"/>
                        </a:rPr>
                        <a:t>Degree</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Cebpb</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2438</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Pol2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2105</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Cmyc</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1983</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Tbp</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1941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E2f6</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1806</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Mafkab50322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1779</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Smc3ab9263</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1738</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Ccnt2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1601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Tal1sc12984</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1583</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Rad21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mbria"/>
                        </a:rPr>
                        <a:t>1390</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57200" y="1193504"/>
            <a:ext cx="2166579" cy="646331"/>
          </a:xfrm>
          <a:prstGeom prst="rect">
            <a:avLst/>
          </a:prstGeom>
          <a:noFill/>
        </p:spPr>
        <p:txBody>
          <a:bodyPr wrap="none" rtlCol="0">
            <a:spAutoFit/>
          </a:bodyPr>
          <a:lstStyle/>
          <a:p>
            <a:r>
              <a:rPr lang="en-US" b="1" dirty="0" smtClean="0"/>
              <a:t>Ovarian Serous</a:t>
            </a:r>
          </a:p>
          <a:p>
            <a:r>
              <a:rPr lang="en-US" b="1" dirty="0" err="1" smtClean="0"/>
              <a:t>Cystadenocarcinoma</a:t>
            </a:r>
            <a:endParaRPr lang="en-US" b="1"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01637693"/>
              </p:ext>
            </p:extLst>
          </p:nvPr>
        </p:nvGraphicFramePr>
        <p:xfrm>
          <a:off x="3313176" y="1839836"/>
          <a:ext cx="2768217" cy="3360038"/>
        </p:xfrm>
        <a:graphic>
          <a:graphicData uri="http://schemas.openxmlformats.org/drawingml/2006/table">
            <a:tbl>
              <a:tblPr/>
              <a:tblGrid>
                <a:gridCol w="1527292"/>
                <a:gridCol w="1240925"/>
              </a:tblGrid>
              <a:tr h="305458">
                <a:tc>
                  <a:txBody>
                    <a:bodyPr/>
                    <a:lstStyle/>
                    <a:p>
                      <a:pPr algn="l" fontAlgn="ctr"/>
                      <a:r>
                        <a:rPr lang="en-US" sz="1800" b="1" i="0" u="none" strike="noStrike">
                          <a:solidFill>
                            <a:srgbClr val="000000"/>
                          </a:solidFill>
                          <a:effectLst/>
                          <a:latin typeface="Cambria"/>
                        </a:rPr>
                        <a:t>Node</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mbria"/>
                        </a:rPr>
                        <a:t>Degree</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Cebpb</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2511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Pol2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2020</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Cmyc</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1932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Mafkab50322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1918</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Tbp</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1879</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Smc3ab9263</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1876</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E2f6</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1760</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Tal1sc12984</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1711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Ccnt2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1638</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Rad21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mbria"/>
                        </a:rPr>
                        <a:t>1607</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313176" y="1470503"/>
            <a:ext cx="1892916" cy="369332"/>
          </a:xfrm>
          <a:prstGeom prst="rect">
            <a:avLst/>
          </a:prstGeom>
          <a:noFill/>
        </p:spPr>
        <p:txBody>
          <a:bodyPr wrap="none" rtlCol="0">
            <a:spAutoFit/>
          </a:bodyPr>
          <a:lstStyle/>
          <a:p>
            <a:r>
              <a:rPr lang="en-US" b="1" dirty="0" smtClean="0"/>
              <a:t>Pancreatic Cancer</a:t>
            </a:r>
            <a:endParaRPr lang="en-US" b="1" dirty="0"/>
          </a:p>
        </p:txBody>
      </p:sp>
      <p:graphicFrame>
        <p:nvGraphicFramePr>
          <p:cNvPr id="9" name="Content Placeholder 5"/>
          <p:cNvGraphicFramePr>
            <a:graphicFrameLocks/>
          </p:cNvGraphicFramePr>
          <p:nvPr>
            <p:extLst>
              <p:ext uri="{D42A27DB-BD31-4B8C-83A1-F6EECF244321}">
                <p14:modId xmlns:p14="http://schemas.microsoft.com/office/powerpoint/2010/main" val="2130871951"/>
              </p:ext>
            </p:extLst>
          </p:nvPr>
        </p:nvGraphicFramePr>
        <p:xfrm>
          <a:off x="6191376" y="1839835"/>
          <a:ext cx="2768212" cy="3360038"/>
        </p:xfrm>
        <a:graphic>
          <a:graphicData uri="http://schemas.openxmlformats.org/drawingml/2006/table">
            <a:tbl>
              <a:tblPr/>
              <a:tblGrid>
                <a:gridCol w="1527289"/>
                <a:gridCol w="1240923"/>
              </a:tblGrid>
              <a:tr h="305458">
                <a:tc>
                  <a:txBody>
                    <a:bodyPr/>
                    <a:lstStyle/>
                    <a:p>
                      <a:pPr algn="l" fontAlgn="ctr"/>
                      <a:r>
                        <a:rPr lang="en-US" sz="1800" b="1" i="0" u="none" strike="noStrike">
                          <a:solidFill>
                            <a:srgbClr val="000000"/>
                          </a:solidFill>
                          <a:effectLst/>
                          <a:latin typeface="Cambria"/>
                        </a:rPr>
                        <a:t>Node</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mbria"/>
                        </a:rPr>
                        <a:t>Degree</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Pol2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10428</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Cmyc</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9266</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Tbp</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9154</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Cebpb</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8831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E2f6</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8588</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Ccnt2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7211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Smc3ab9263</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6395</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Irf1</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6079</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Mafkab50322</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mbria"/>
                        </a:rPr>
                        <a:t>6048</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58">
                <a:tc>
                  <a:txBody>
                    <a:bodyPr/>
                    <a:lstStyle/>
                    <a:p>
                      <a:pPr algn="l" fontAlgn="ctr"/>
                      <a:r>
                        <a:rPr lang="en-US" sz="1800" b="0" i="0" u="none" strike="noStrike">
                          <a:solidFill>
                            <a:srgbClr val="000000"/>
                          </a:solidFill>
                          <a:effectLst/>
                          <a:latin typeface="Cambria"/>
                        </a:rPr>
                        <a:t>Tal1sc12984</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mbria"/>
                        </a:rPr>
                        <a:t>5509</a:t>
                      </a:r>
                    </a:p>
                  </a:txBody>
                  <a:tcPr marL="19091" marR="19091" marT="190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6191376" y="1193505"/>
            <a:ext cx="1808157" cy="646331"/>
          </a:xfrm>
          <a:prstGeom prst="rect">
            <a:avLst/>
          </a:prstGeom>
          <a:noFill/>
        </p:spPr>
        <p:txBody>
          <a:bodyPr wrap="none" rtlCol="0">
            <a:spAutoFit/>
          </a:bodyPr>
          <a:lstStyle/>
          <a:p>
            <a:r>
              <a:rPr lang="en-US" b="1" dirty="0" smtClean="0"/>
              <a:t>Small Cell Lung</a:t>
            </a:r>
          </a:p>
          <a:p>
            <a:r>
              <a:rPr lang="en-US" b="1" dirty="0" smtClean="0"/>
              <a:t>Adenocarcinoma</a:t>
            </a:r>
            <a:endParaRPr lang="en-US" b="1" dirty="0"/>
          </a:p>
        </p:txBody>
      </p:sp>
    </p:spTree>
    <p:extLst>
      <p:ext uri="{BB962C8B-B14F-4D97-AF65-F5344CB8AC3E}">
        <p14:creationId xmlns:p14="http://schemas.microsoft.com/office/powerpoint/2010/main" val="369748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en-US" dirty="0"/>
          </a:p>
        </p:txBody>
      </p:sp>
      <p:sp>
        <p:nvSpPr>
          <p:cNvPr id="5" name="Subtitle 4"/>
          <p:cNvSpPr>
            <a:spLocks noGrp="1"/>
          </p:cNvSpPr>
          <p:nvPr>
            <p:ph type="subTitle" idx="1"/>
          </p:nvPr>
        </p:nvSpPr>
        <p:spPr/>
        <p:txBody>
          <a:bodyPr/>
          <a:lstStyle/>
          <a:p>
            <a:r>
              <a:rPr lang="en-US" dirty="0" smtClean="0">
                <a:solidFill>
                  <a:schemeClr val="tx1">
                    <a:lumMod val="65000"/>
                    <a:lumOff val="35000"/>
                  </a:schemeClr>
                </a:solidFill>
              </a:rPr>
              <a:t>(People know what goes on my Acknowledgements slide by now)</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FA3B11B4-B8F1-7947-A09D-8289B9B7859F}" type="slidenum">
              <a:rPr lang="en-US" smtClean="0"/>
              <a:t>18</a:t>
            </a:fld>
            <a:endParaRPr lang="en-US"/>
          </a:p>
        </p:txBody>
      </p:sp>
    </p:spTree>
    <p:extLst>
      <p:ext uri="{BB962C8B-B14F-4D97-AF65-F5344CB8AC3E}">
        <p14:creationId xmlns:p14="http://schemas.microsoft.com/office/powerpoint/2010/main" val="301053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International Cancer Genome Consortium (</a:t>
            </a:r>
            <a:r>
              <a:rPr lang="en-US" dirty="0" err="1" smtClean="0"/>
              <a:t>icgc.org</a:t>
            </a:r>
            <a:r>
              <a:rPr lang="en-US" dirty="0" smtClean="0"/>
              <a:t>) SNV data on 9 human cancer types</a:t>
            </a:r>
          </a:p>
          <a:p>
            <a:pPr lvl="1"/>
            <a:r>
              <a:rPr lang="en-US" dirty="0" smtClean="0"/>
              <a:t>Breast Cancer</a:t>
            </a:r>
          </a:p>
          <a:p>
            <a:pPr lvl="1"/>
            <a:r>
              <a:rPr lang="en-US" dirty="0" smtClean="0"/>
              <a:t>Colorectal Cancer</a:t>
            </a:r>
          </a:p>
          <a:p>
            <a:pPr lvl="1"/>
            <a:r>
              <a:rPr lang="en-US" dirty="0" err="1" smtClean="0"/>
              <a:t>Glioblastoma</a:t>
            </a:r>
            <a:endParaRPr lang="en-US" dirty="0"/>
          </a:p>
          <a:p>
            <a:pPr lvl="1"/>
            <a:r>
              <a:rPr lang="en-US" dirty="0" smtClean="0"/>
              <a:t>Liver Cancer</a:t>
            </a:r>
          </a:p>
          <a:p>
            <a:pPr lvl="1"/>
            <a:r>
              <a:rPr lang="en-US" dirty="0" smtClean="0"/>
              <a:t>Lung Adenocarcinoma</a:t>
            </a:r>
          </a:p>
          <a:p>
            <a:pPr lvl="1"/>
            <a:r>
              <a:rPr lang="en-US" dirty="0" smtClean="0"/>
              <a:t>Malignant Melanoma</a:t>
            </a:r>
          </a:p>
          <a:p>
            <a:pPr lvl="1"/>
            <a:r>
              <a:rPr lang="en-US" dirty="0" smtClean="0"/>
              <a:t>Ovarian Serous </a:t>
            </a:r>
            <a:r>
              <a:rPr lang="en-US" dirty="0" err="1" smtClean="0"/>
              <a:t>Cystadenocarcinoma</a:t>
            </a:r>
            <a:endParaRPr lang="en-US" dirty="0"/>
          </a:p>
          <a:p>
            <a:pPr lvl="1"/>
            <a:r>
              <a:rPr lang="en-US" dirty="0" smtClean="0"/>
              <a:t>Pancreatic Cancer</a:t>
            </a:r>
          </a:p>
          <a:p>
            <a:pPr lvl="1"/>
            <a:r>
              <a:rPr lang="en-US" dirty="0" smtClean="0"/>
              <a:t>Small Cell Lung Carcinoma</a:t>
            </a:r>
          </a:p>
          <a:p>
            <a:endParaRPr lang="en-US" dirty="0"/>
          </a:p>
        </p:txBody>
      </p:sp>
      <p:sp>
        <p:nvSpPr>
          <p:cNvPr id="4" name="Slide Number Placeholder 3"/>
          <p:cNvSpPr>
            <a:spLocks noGrp="1"/>
          </p:cNvSpPr>
          <p:nvPr>
            <p:ph type="sldNum" sz="quarter" idx="12"/>
          </p:nvPr>
        </p:nvSpPr>
        <p:spPr/>
        <p:txBody>
          <a:bodyPr/>
          <a:lstStyle/>
          <a:p>
            <a:fld id="{FA3B11B4-B8F1-7947-A09D-8289B9B7859F}" type="slidenum">
              <a:rPr lang="en-US" smtClean="0"/>
              <a:t>1</a:t>
            </a:fld>
            <a:endParaRPr lang="en-US"/>
          </a:p>
        </p:txBody>
      </p:sp>
    </p:spTree>
    <p:extLst>
      <p:ext uri="{BB962C8B-B14F-4D97-AF65-F5344CB8AC3E}">
        <p14:creationId xmlns:p14="http://schemas.microsoft.com/office/powerpoint/2010/main" val="15890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Used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Extracted genes affected by each cancer</a:t>
            </a:r>
          </a:p>
          <a:p>
            <a:r>
              <a:rPr lang="en-US" dirty="0" smtClean="0"/>
              <a:t>Used </a:t>
            </a:r>
            <a:r>
              <a:rPr lang="en-US" dirty="0" err="1" smtClean="0"/>
              <a:t>Biomart</a:t>
            </a:r>
            <a:r>
              <a:rPr lang="en-US" dirty="0" smtClean="0"/>
              <a:t> to map </a:t>
            </a:r>
            <a:r>
              <a:rPr lang="en-US" dirty="0" err="1" smtClean="0"/>
              <a:t>Ensembl</a:t>
            </a:r>
            <a:r>
              <a:rPr lang="en-US" dirty="0" smtClean="0"/>
              <a:t> gene IDs to official gene IDs</a:t>
            </a:r>
          </a:p>
          <a:p>
            <a:r>
              <a:rPr lang="en-US" dirty="0" smtClean="0"/>
              <a:t>Mapped genes to a protein interaction network and a transcription factor-target gene network (short form: TF network)</a:t>
            </a:r>
          </a:p>
          <a:p>
            <a:pPr lvl="1"/>
            <a:r>
              <a:rPr lang="en-US" b="1" dirty="0" smtClean="0"/>
              <a:t>Protein interaction data source:</a:t>
            </a:r>
            <a:r>
              <a:rPr lang="en-US" dirty="0" smtClean="0"/>
              <a:t> Human Protein Reference Database (HPRD) Release 9 (</a:t>
            </a:r>
            <a:r>
              <a:rPr lang="en-US" dirty="0" err="1" smtClean="0"/>
              <a:t>hprd.org</a:t>
            </a:r>
            <a:r>
              <a:rPr lang="en-US" dirty="0" smtClean="0"/>
              <a:t>)</a:t>
            </a:r>
          </a:p>
          <a:p>
            <a:pPr lvl="1"/>
            <a:r>
              <a:rPr lang="en-US" b="1" dirty="0" smtClean="0"/>
              <a:t>TF network data source:</a:t>
            </a:r>
            <a:r>
              <a:rPr lang="en-US" dirty="0" smtClean="0"/>
              <a:t> ENCODE TFBS elucidated by </a:t>
            </a:r>
            <a:r>
              <a:rPr lang="en-US" dirty="0" err="1" smtClean="0"/>
              <a:t>ChIP-seq</a:t>
            </a:r>
            <a:r>
              <a:rPr lang="en-US" dirty="0" smtClean="0"/>
              <a:t> by </a:t>
            </a:r>
            <a:r>
              <a:rPr lang="en-US" dirty="0"/>
              <a:t>Stanford/Yale/UC-Davis/</a:t>
            </a:r>
            <a:r>
              <a:rPr lang="en-US" dirty="0" smtClean="0"/>
              <a:t>Harvard</a:t>
            </a:r>
            <a:endParaRPr lang="en-US" dirty="0"/>
          </a:p>
          <a:p>
            <a:pPr lvl="2"/>
            <a:r>
              <a:rPr lang="en-US" dirty="0" smtClean="0"/>
              <a:t>Focused on K562 TFs, since this cell line had the largest amount of data available</a:t>
            </a:r>
            <a:endParaRPr lang="en-US" dirty="0"/>
          </a:p>
        </p:txBody>
      </p:sp>
      <p:sp>
        <p:nvSpPr>
          <p:cNvPr id="4" name="Slide Number Placeholder 3"/>
          <p:cNvSpPr>
            <a:spLocks noGrp="1"/>
          </p:cNvSpPr>
          <p:nvPr>
            <p:ph type="sldNum" sz="quarter" idx="12"/>
          </p:nvPr>
        </p:nvSpPr>
        <p:spPr/>
        <p:txBody>
          <a:bodyPr/>
          <a:lstStyle/>
          <a:p>
            <a:fld id="{FA3B11B4-B8F1-7947-A09D-8289B9B7859F}" type="slidenum">
              <a:rPr lang="en-US" smtClean="0"/>
              <a:t>2</a:t>
            </a:fld>
            <a:endParaRPr lang="en-US"/>
          </a:p>
        </p:txBody>
      </p:sp>
    </p:spTree>
    <p:extLst>
      <p:ext uri="{BB962C8B-B14F-4D97-AF65-F5344CB8AC3E}">
        <p14:creationId xmlns:p14="http://schemas.microsoft.com/office/powerpoint/2010/main" val="7420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Analyses</a:t>
            </a:r>
            <a:endParaRPr lang="en-US" dirty="0"/>
          </a:p>
        </p:txBody>
      </p:sp>
      <p:sp>
        <p:nvSpPr>
          <p:cNvPr id="3" name="Content Placeholder 2"/>
          <p:cNvSpPr>
            <a:spLocks noGrp="1"/>
          </p:cNvSpPr>
          <p:nvPr>
            <p:ph idx="1"/>
          </p:nvPr>
        </p:nvSpPr>
        <p:spPr>
          <a:xfrm>
            <a:off x="457200" y="1600199"/>
            <a:ext cx="8229600" cy="5121275"/>
          </a:xfrm>
        </p:spPr>
        <p:txBody>
          <a:bodyPr>
            <a:normAutofit fontScale="85000" lnSpcReduction="20000"/>
          </a:bodyPr>
          <a:lstStyle/>
          <a:p>
            <a:r>
              <a:rPr lang="en-US" b="1" dirty="0" smtClean="0"/>
              <a:t>Protein interaction network:</a:t>
            </a:r>
            <a:r>
              <a:rPr lang="en-US" dirty="0" smtClean="0"/>
              <a:t> Identified top 10 hubs in each cancer type</a:t>
            </a:r>
          </a:p>
          <a:p>
            <a:r>
              <a:rPr lang="en-US" b="1" dirty="0" smtClean="0"/>
              <a:t>TF network</a:t>
            </a:r>
          </a:p>
          <a:p>
            <a:pPr lvl="1"/>
            <a:r>
              <a:rPr lang="en-US" dirty="0" smtClean="0"/>
              <a:t>Identified top 5 genes with the highest number of TF regulators in each cancer type</a:t>
            </a:r>
          </a:p>
          <a:p>
            <a:pPr lvl="1"/>
            <a:r>
              <a:rPr lang="en-US" dirty="0" smtClean="0"/>
              <a:t>Identified top 10 transcription factors with the highest number of target genes</a:t>
            </a:r>
          </a:p>
          <a:p>
            <a:r>
              <a:rPr lang="en-US" dirty="0" smtClean="0"/>
              <a:t>Similar themes overlooked in favor of pointing out unique characteristics of each cancer type</a:t>
            </a:r>
          </a:p>
          <a:p>
            <a:pPr lvl="1"/>
            <a:r>
              <a:rPr lang="en-US" dirty="0" smtClean="0"/>
              <a:t>TP53</a:t>
            </a:r>
          </a:p>
          <a:p>
            <a:pPr lvl="1"/>
            <a:r>
              <a:rPr lang="en-US" dirty="0" smtClean="0"/>
              <a:t>Cell growth/differentiation</a:t>
            </a:r>
          </a:p>
          <a:p>
            <a:pPr lvl="1"/>
            <a:r>
              <a:rPr lang="en-US" dirty="0" smtClean="0"/>
              <a:t>Cell cycle control</a:t>
            </a:r>
          </a:p>
          <a:p>
            <a:pPr lvl="1"/>
            <a:r>
              <a:rPr lang="en-US" dirty="0" smtClean="0"/>
              <a:t>Transcription regulation</a:t>
            </a:r>
          </a:p>
          <a:p>
            <a:pPr lvl="1"/>
            <a:r>
              <a:rPr lang="en-US" dirty="0" smtClean="0"/>
              <a:t>Histone </a:t>
            </a:r>
            <a:r>
              <a:rPr lang="en-US" dirty="0" err="1" smtClean="0"/>
              <a:t>remodelling</a:t>
            </a:r>
            <a:endParaRPr lang="en-US" dirty="0" smtClean="0"/>
          </a:p>
        </p:txBody>
      </p:sp>
      <p:sp>
        <p:nvSpPr>
          <p:cNvPr id="4" name="Slide Number Placeholder 3"/>
          <p:cNvSpPr>
            <a:spLocks noGrp="1"/>
          </p:cNvSpPr>
          <p:nvPr>
            <p:ph type="sldNum" sz="quarter" idx="12"/>
          </p:nvPr>
        </p:nvSpPr>
        <p:spPr/>
        <p:txBody>
          <a:bodyPr/>
          <a:lstStyle/>
          <a:p>
            <a:fld id="{FA3B11B4-B8F1-7947-A09D-8289B9B7859F}" type="slidenum">
              <a:rPr lang="en-US" smtClean="0"/>
              <a:t>3</a:t>
            </a:fld>
            <a:endParaRPr lang="en-US"/>
          </a:p>
        </p:txBody>
      </p:sp>
    </p:spTree>
    <p:extLst>
      <p:ext uri="{BB962C8B-B14F-4D97-AF65-F5344CB8AC3E}">
        <p14:creationId xmlns:p14="http://schemas.microsoft.com/office/powerpoint/2010/main" val="61690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Interaction Hubs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Breast Cancer:</a:t>
            </a:r>
            <a:r>
              <a:rPr lang="en-US" dirty="0" smtClean="0"/>
              <a:t> Includes NFKB and its inhibitor, </a:t>
            </a:r>
            <a:r>
              <a:rPr lang="en-US" dirty="0" err="1" smtClean="0"/>
              <a:t>fibronectin</a:t>
            </a:r>
            <a:r>
              <a:rPr lang="en-US" dirty="0" smtClean="0"/>
              <a:t> (cell adhesion and migration), and muscle cell differentiation and regeneration.</a:t>
            </a:r>
          </a:p>
          <a:p>
            <a:r>
              <a:rPr lang="en-US" b="1" dirty="0" smtClean="0"/>
              <a:t>Colorectal Cancer:</a:t>
            </a:r>
            <a:r>
              <a:rPr lang="en-US" dirty="0" smtClean="0"/>
              <a:t> Focus on SMAD TF family, </a:t>
            </a:r>
            <a:r>
              <a:rPr lang="en-US" dirty="0" err="1" smtClean="0"/>
              <a:t>fibronectin</a:t>
            </a:r>
            <a:r>
              <a:rPr lang="en-US" dirty="0" smtClean="0"/>
              <a:t>, lipid endocytosis</a:t>
            </a:r>
          </a:p>
          <a:p>
            <a:r>
              <a:rPr lang="en-US" b="1" dirty="0" err="1" smtClean="0"/>
              <a:t>Glioblastoma</a:t>
            </a:r>
            <a:r>
              <a:rPr lang="en-US" b="1" dirty="0" smtClean="0"/>
              <a:t>:</a:t>
            </a:r>
            <a:r>
              <a:rPr lang="en-US" dirty="0" smtClean="0"/>
              <a:t> Receptors for estrogen and androgen, EGFR, a couple of SMADs</a:t>
            </a:r>
          </a:p>
          <a:p>
            <a:r>
              <a:rPr lang="en-US" b="1" dirty="0" smtClean="0"/>
              <a:t>Liver Cancer:</a:t>
            </a:r>
            <a:r>
              <a:rPr lang="en-US" dirty="0" smtClean="0"/>
              <a:t> Primary focus is on MAPK pathway </a:t>
            </a:r>
            <a:r>
              <a:rPr lang="en-US" dirty="0" err="1" smtClean="0"/>
              <a:t>signalling</a:t>
            </a:r>
            <a:endParaRPr lang="en-US" dirty="0" smtClean="0"/>
          </a:p>
          <a:p>
            <a:r>
              <a:rPr lang="en-US" b="1" dirty="0" smtClean="0"/>
              <a:t>Lung Adenocarcinoma:</a:t>
            </a:r>
            <a:r>
              <a:rPr lang="en-US" dirty="0" smtClean="0"/>
              <a:t> Embryonic development, a couple of SMADs, cell adhesion</a:t>
            </a:r>
            <a:endParaRPr lang="en-US" b="1" dirty="0"/>
          </a:p>
        </p:txBody>
      </p:sp>
      <p:sp>
        <p:nvSpPr>
          <p:cNvPr id="4" name="Slide Number Placeholder 3"/>
          <p:cNvSpPr>
            <a:spLocks noGrp="1"/>
          </p:cNvSpPr>
          <p:nvPr>
            <p:ph type="sldNum" sz="quarter" idx="12"/>
          </p:nvPr>
        </p:nvSpPr>
        <p:spPr/>
        <p:txBody>
          <a:bodyPr/>
          <a:lstStyle/>
          <a:p>
            <a:fld id="{FA3B11B4-B8F1-7947-A09D-8289B9B7859F}" type="slidenum">
              <a:rPr lang="en-US" smtClean="0"/>
              <a:t>4</a:t>
            </a:fld>
            <a:endParaRPr lang="en-US"/>
          </a:p>
        </p:txBody>
      </p:sp>
    </p:spTree>
    <p:extLst>
      <p:ext uri="{BB962C8B-B14F-4D97-AF65-F5344CB8AC3E}">
        <p14:creationId xmlns:p14="http://schemas.microsoft.com/office/powerpoint/2010/main" val="277988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Interaction Hubs (cont’d)</a:t>
            </a:r>
            <a:endParaRPr lang="en-US" dirty="0"/>
          </a:p>
        </p:txBody>
      </p:sp>
      <p:sp>
        <p:nvSpPr>
          <p:cNvPr id="3" name="Content Placeholder 2"/>
          <p:cNvSpPr>
            <a:spLocks noGrp="1"/>
          </p:cNvSpPr>
          <p:nvPr>
            <p:ph idx="1"/>
          </p:nvPr>
        </p:nvSpPr>
        <p:spPr/>
        <p:txBody>
          <a:bodyPr>
            <a:normAutofit lnSpcReduction="10000"/>
          </a:bodyPr>
          <a:lstStyle/>
          <a:p>
            <a:r>
              <a:rPr lang="en-US" b="1" dirty="0" smtClean="0"/>
              <a:t>Malignant Melanoma:</a:t>
            </a:r>
            <a:r>
              <a:rPr lang="en-US" dirty="0" smtClean="0"/>
              <a:t> Similar themes to </a:t>
            </a:r>
            <a:r>
              <a:rPr lang="en-US" dirty="0" err="1" smtClean="0"/>
              <a:t>Glioblastoma</a:t>
            </a:r>
            <a:endParaRPr lang="en-US" dirty="0" smtClean="0"/>
          </a:p>
          <a:p>
            <a:r>
              <a:rPr lang="en-US" b="1" dirty="0" smtClean="0"/>
              <a:t>Ovarian Serous </a:t>
            </a:r>
            <a:r>
              <a:rPr lang="en-US" b="1" dirty="0" err="1" smtClean="0"/>
              <a:t>Cystadenocarcinoma</a:t>
            </a:r>
            <a:r>
              <a:rPr lang="en-US" b="1" dirty="0" smtClean="0"/>
              <a:t>:</a:t>
            </a:r>
            <a:r>
              <a:rPr lang="en-US" dirty="0" smtClean="0"/>
              <a:t> Epidermal growth factor, MAPK pathway, serine/threonine kinases</a:t>
            </a:r>
          </a:p>
          <a:p>
            <a:r>
              <a:rPr lang="en-US" b="1" dirty="0" smtClean="0"/>
              <a:t>Pancreatic Cancer:</a:t>
            </a:r>
            <a:r>
              <a:rPr lang="en-US" dirty="0" smtClean="0"/>
              <a:t> Similar themes to Malignant Melanoma</a:t>
            </a:r>
          </a:p>
          <a:p>
            <a:r>
              <a:rPr lang="en-US" b="1" dirty="0" smtClean="0"/>
              <a:t>Small Cell Lung Carcinoma:</a:t>
            </a:r>
            <a:r>
              <a:rPr lang="en-US" dirty="0" smtClean="0"/>
              <a:t> Estrogen and EGF receptors, phosphorylation</a:t>
            </a:r>
            <a:endParaRPr lang="en-US" b="1" dirty="0" smtClean="0"/>
          </a:p>
        </p:txBody>
      </p:sp>
      <p:sp>
        <p:nvSpPr>
          <p:cNvPr id="4" name="Slide Number Placeholder 3"/>
          <p:cNvSpPr>
            <a:spLocks noGrp="1"/>
          </p:cNvSpPr>
          <p:nvPr>
            <p:ph type="sldNum" sz="quarter" idx="12"/>
          </p:nvPr>
        </p:nvSpPr>
        <p:spPr/>
        <p:txBody>
          <a:bodyPr/>
          <a:lstStyle/>
          <a:p>
            <a:fld id="{FA3B11B4-B8F1-7947-A09D-8289B9B7859F}" type="slidenum">
              <a:rPr lang="en-US" smtClean="0"/>
              <a:t>5</a:t>
            </a:fld>
            <a:endParaRPr lang="en-US"/>
          </a:p>
        </p:txBody>
      </p:sp>
    </p:spTree>
    <p:extLst>
      <p:ext uri="{BB962C8B-B14F-4D97-AF65-F5344CB8AC3E}">
        <p14:creationId xmlns:p14="http://schemas.microsoft.com/office/powerpoint/2010/main" val="65344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RBA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505" y="4661381"/>
            <a:ext cx="3063295" cy="2060094"/>
          </a:xfrm>
          <a:prstGeom prst="rect">
            <a:avLst/>
          </a:prstGeom>
        </p:spPr>
      </p:pic>
      <p:sp>
        <p:nvSpPr>
          <p:cNvPr id="2" name="Title 1"/>
          <p:cNvSpPr>
            <a:spLocks noGrp="1"/>
          </p:cNvSpPr>
          <p:nvPr>
            <p:ph type="title"/>
          </p:nvPr>
        </p:nvSpPr>
        <p:spPr/>
        <p:txBody>
          <a:bodyPr>
            <a:normAutofit fontScale="90000"/>
          </a:bodyPr>
          <a:lstStyle/>
          <a:p>
            <a:r>
              <a:rPr lang="en-US" dirty="0" smtClean="0"/>
              <a:t>Breast Cancer: Most Regulated Genes</a:t>
            </a:r>
            <a:endParaRPr lang="en-US" dirty="0"/>
          </a:p>
        </p:txBody>
      </p:sp>
      <p:pic>
        <p:nvPicPr>
          <p:cNvPr id="5" name="Content Placeholder 4" descr="JUP_factors.jpg"/>
          <p:cNvPicPr>
            <a:picLocks noGrp="1" noChangeAspect="1"/>
          </p:cNvPicPr>
          <p:nvPr>
            <p:ph idx="1"/>
          </p:nvPr>
        </p:nvPicPr>
        <p:blipFill>
          <a:blip r:embed="rId4">
            <a:extLst>
              <a:ext uri="{28A0092B-C50C-407E-A947-70E740481C1C}">
                <a14:useLocalDpi xmlns:a14="http://schemas.microsoft.com/office/drawing/2010/main" val="0"/>
              </a:ext>
            </a:extLst>
          </a:blip>
          <a:srcRect l="-11141" r="-11141"/>
          <a:stretch>
            <a:fillRect/>
          </a:stretch>
        </p:blipFill>
        <p:spPr>
          <a:xfrm>
            <a:off x="128263" y="1326110"/>
            <a:ext cx="3745888" cy="2060094"/>
          </a:xfrm>
        </p:spPr>
      </p:pic>
      <p:sp>
        <p:nvSpPr>
          <p:cNvPr id="4" name="Slide Number Placeholder 3"/>
          <p:cNvSpPr>
            <a:spLocks noGrp="1"/>
          </p:cNvSpPr>
          <p:nvPr>
            <p:ph type="sldNum" sz="quarter" idx="12"/>
          </p:nvPr>
        </p:nvSpPr>
        <p:spPr/>
        <p:txBody>
          <a:bodyPr/>
          <a:lstStyle/>
          <a:p>
            <a:fld id="{FA3B11B4-B8F1-7947-A09D-8289B9B7859F}" type="slidenum">
              <a:rPr lang="en-US" smtClean="0"/>
              <a:t>6</a:t>
            </a:fld>
            <a:endParaRPr lang="en-US"/>
          </a:p>
        </p:txBody>
      </p:sp>
      <p:pic>
        <p:nvPicPr>
          <p:cNvPr id="6" name="Picture 5" descr="NUP214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505" y="1326110"/>
            <a:ext cx="3063295" cy="2060094"/>
          </a:xfrm>
          <a:prstGeom prst="rect">
            <a:avLst/>
          </a:prstGeom>
        </p:spPr>
      </p:pic>
      <p:pic>
        <p:nvPicPr>
          <p:cNvPr id="7" name="Picture 6" descr="CDC27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847" y="2975067"/>
            <a:ext cx="3063295" cy="2060094"/>
          </a:xfrm>
          <a:prstGeom prst="rect">
            <a:avLst/>
          </a:prstGeom>
        </p:spPr>
      </p:pic>
      <p:pic>
        <p:nvPicPr>
          <p:cNvPr id="8" name="Picture 7" descr="ABCB8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661381"/>
            <a:ext cx="3063295" cy="2060094"/>
          </a:xfrm>
          <a:prstGeom prst="rect">
            <a:avLst/>
          </a:prstGeom>
        </p:spPr>
      </p:pic>
    </p:spTree>
    <p:extLst>
      <p:ext uri="{BB962C8B-B14F-4D97-AF65-F5344CB8AC3E}">
        <p14:creationId xmlns:p14="http://schemas.microsoft.com/office/powerpoint/2010/main" val="374273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TN4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305" y="4638381"/>
            <a:ext cx="3097495" cy="2083094"/>
          </a:xfrm>
          <a:prstGeom prst="rect">
            <a:avLst/>
          </a:prstGeom>
        </p:spPr>
      </p:pic>
      <p:sp>
        <p:nvSpPr>
          <p:cNvPr id="2" name="Title 1"/>
          <p:cNvSpPr>
            <a:spLocks noGrp="1"/>
          </p:cNvSpPr>
          <p:nvPr>
            <p:ph type="title"/>
          </p:nvPr>
        </p:nvSpPr>
        <p:spPr/>
        <p:txBody>
          <a:bodyPr>
            <a:normAutofit fontScale="90000"/>
          </a:bodyPr>
          <a:lstStyle/>
          <a:p>
            <a:r>
              <a:rPr lang="en-US" dirty="0" smtClean="0"/>
              <a:t>Colorectal Cancer:</a:t>
            </a:r>
            <a:br>
              <a:rPr lang="en-US" dirty="0" smtClean="0"/>
            </a:br>
            <a:r>
              <a:rPr lang="en-US" dirty="0" smtClean="0"/>
              <a:t>Most Regulated Genes</a:t>
            </a:r>
            <a:endParaRPr lang="en-US" dirty="0"/>
          </a:p>
        </p:txBody>
      </p:sp>
      <p:pic>
        <p:nvPicPr>
          <p:cNvPr id="5" name="Content Placeholder 4" descr="CUX1_factors.jpg"/>
          <p:cNvPicPr>
            <a:picLocks noGrp="1" noChangeAspect="1"/>
          </p:cNvPicPr>
          <p:nvPr>
            <p:ph idx="1"/>
          </p:nvPr>
        </p:nvPicPr>
        <p:blipFill>
          <a:blip r:embed="rId4">
            <a:extLst>
              <a:ext uri="{28A0092B-C50C-407E-A947-70E740481C1C}">
                <a14:useLocalDpi xmlns:a14="http://schemas.microsoft.com/office/drawing/2010/main" val="0"/>
              </a:ext>
            </a:extLst>
          </a:blip>
          <a:srcRect l="-11141" r="-11141"/>
          <a:stretch>
            <a:fillRect/>
          </a:stretch>
        </p:blipFill>
        <p:spPr>
          <a:xfrm>
            <a:off x="73441" y="1508836"/>
            <a:ext cx="3828122" cy="2105319"/>
          </a:xfrm>
        </p:spPr>
      </p:pic>
      <p:sp>
        <p:nvSpPr>
          <p:cNvPr id="4" name="Slide Number Placeholder 3"/>
          <p:cNvSpPr>
            <a:spLocks noGrp="1"/>
          </p:cNvSpPr>
          <p:nvPr>
            <p:ph type="sldNum" sz="quarter" idx="12"/>
          </p:nvPr>
        </p:nvSpPr>
        <p:spPr/>
        <p:txBody>
          <a:bodyPr/>
          <a:lstStyle/>
          <a:p>
            <a:fld id="{FA3B11B4-B8F1-7947-A09D-8289B9B7859F}" type="slidenum">
              <a:rPr lang="en-US" smtClean="0"/>
              <a:t>7</a:t>
            </a:fld>
            <a:endParaRPr lang="en-US"/>
          </a:p>
        </p:txBody>
      </p:sp>
      <p:pic>
        <p:nvPicPr>
          <p:cNvPr id="6" name="Picture 5" descr="CUBN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226" y="1508837"/>
            <a:ext cx="3134042" cy="2107672"/>
          </a:xfrm>
          <a:prstGeom prst="rect">
            <a:avLst/>
          </a:prstGeom>
        </p:spPr>
      </p:pic>
      <p:pic>
        <p:nvPicPr>
          <p:cNvPr id="7" name="Picture 6" descr="RALGDS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257" y="3235614"/>
            <a:ext cx="3143179" cy="2113817"/>
          </a:xfrm>
          <a:prstGeom prst="rect">
            <a:avLst/>
          </a:prstGeom>
        </p:spPr>
      </p:pic>
      <p:pic>
        <p:nvPicPr>
          <p:cNvPr id="8" name="Picture 7" descr="QKI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616156"/>
            <a:ext cx="3130543" cy="2105319"/>
          </a:xfrm>
          <a:prstGeom prst="rect">
            <a:avLst/>
          </a:prstGeom>
        </p:spPr>
      </p:pic>
    </p:spTree>
    <p:extLst>
      <p:ext uri="{BB962C8B-B14F-4D97-AF65-F5344CB8AC3E}">
        <p14:creationId xmlns:p14="http://schemas.microsoft.com/office/powerpoint/2010/main" val="210011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7_fa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226" y="4687541"/>
            <a:ext cx="3024396" cy="2033934"/>
          </a:xfrm>
          <a:prstGeom prst="rect">
            <a:avLst/>
          </a:prstGeom>
        </p:spPr>
      </p:pic>
      <p:sp>
        <p:nvSpPr>
          <p:cNvPr id="2" name="Title 1"/>
          <p:cNvSpPr>
            <a:spLocks noGrp="1"/>
          </p:cNvSpPr>
          <p:nvPr>
            <p:ph type="title"/>
          </p:nvPr>
        </p:nvSpPr>
        <p:spPr/>
        <p:txBody>
          <a:bodyPr>
            <a:normAutofit fontScale="90000"/>
          </a:bodyPr>
          <a:lstStyle/>
          <a:p>
            <a:r>
              <a:rPr lang="en-US" dirty="0" err="1" smtClean="0"/>
              <a:t>Glioblastoma</a:t>
            </a:r>
            <a:r>
              <a:rPr lang="en-US" dirty="0" smtClean="0"/>
              <a:t>: Most Regulated Genes</a:t>
            </a:r>
            <a:endParaRPr lang="en-US" dirty="0"/>
          </a:p>
        </p:txBody>
      </p:sp>
      <p:pic>
        <p:nvPicPr>
          <p:cNvPr id="5" name="Content Placeholder 4" descr="NUP214_factors.jpg"/>
          <p:cNvPicPr>
            <a:picLocks noGrp="1" noChangeAspect="1"/>
          </p:cNvPicPr>
          <p:nvPr>
            <p:ph idx="1"/>
          </p:nvPr>
        </p:nvPicPr>
        <p:blipFill>
          <a:blip r:embed="rId4">
            <a:extLst>
              <a:ext uri="{28A0092B-C50C-407E-A947-70E740481C1C}">
                <a14:useLocalDpi xmlns:a14="http://schemas.microsoft.com/office/drawing/2010/main" val="0"/>
              </a:ext>
            </a:extLst>
          </a:blip>
          <a:srcRect l="-11141" r="-11141"/>
          <a:stretch>
            <a:fillRect/>
          </a:stretch>
        </p:blipFill>
        <p:spPr>
          <a:xfrm>
            <a:off x="128263" y="1417638"/>
            <a:ext cx="3700202" cy="2034969"/>
          </a:xfrm>
        </p:spPr>
      </p:pic>
      <p:sp>
        <p:nvSpPr>
          <p:cNvPr id="4" name="Slide Number Placeholder 3"/>
          <p:cNvSpPr>
            <a:spLocks noGrp="1"/>
          </p:cNvSpPr>
          <p:nvPr>
            <p:ph type="sldNum" sz="quarter" idx="12"/>
          </p:nvPr>
        </p:nvSpPr>
        <p:spPr/>
        <p:txBody>
          <a:bodyPr/>
          <a:lstStyle/>
          <a:p>
            <a:fld id="{FA3B11B4-B8F1-7947-A09D-8289B9B7859F}" type="slidenum">
              <a:rPr lang="en-US" smtClean="0"/>
              <a:t>8</a:t>
            </a:fld>
            <a:endParaRPr lang="en-US"/>
          </a:p>
        </p:txBody>
      </p:sp>
      <p:pic>
        <p:nvPicPr>
          <p:cNvPr id="6" name="Picture 5" descr="RUNX1_facto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226" y="1418673"/>
            <a:ext cx="3024396" cy="2033934"/>
          </a:xfrm>
          <a:prstGeom prst="rect">
            <a:avLst/>
          </a:prstGeom>
        </p:spPr>
      </p:pic>
      <p:pic>
        <p:nvPicPr>
          <p:cNvPr id="7" name="Picture 6" descr="BCR_facto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913" y="2885018"/>
            <a:ext cx="3025935" cy="2034969"/>
          </a:xfrm>
          <a:prstGeom prst="rect">
            <a:avLst/>
          </a:prstGeom>
        </p:spPr>
      </p:pic>
      <p:pic>
        <p:nvPicPr>
          <p:cNvPr id="8" name="Picture 7" descr="MAN1A1_facto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768600"/>
            <a:ext cx="3020208" cy="2031117"/>
          </a:xfrm>
          <a:prstGeom prst="rect">
            <a:avLst/>
          </a:prstGeom>
        </p:spPr>
      </p:pic>
    </p:spTree>
    <p:extLst>
      <p:ext uri="{BB962C8B-B14F-4D97-AF65-F5344CB8AC3E}">
        <p14:creationId xmlns:p14="http://schemas.microsoft.com/office/powerpoint/2010/main" val="2307047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4092</TotalTime>
  <Words>1291</Words>
  <Application>Microsoft Macintosh PowerPoint</Application>
  <PresentationFormat>On-screen Show (4:3)</PresentationFormat>
  <Paragraphs>321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 Network Perspective of ICGC Cancer SNVs</vt:lpstr>
      <vt:lpstr>Starting Data</vt:lpstr>
      <vt:lpstr>Networks Used</vt:lpstr>
      <vt:lpstr>Analyses</vt:lpstr>
      <vt:lpstr>Protein Interaction Hubs</vt:lpstr>
      <vt:lpstr>Protein Interaction Hubs (cont’d)</vt:lpstr>
      <vt:lpstr>Breast Cancer: Most Regulated Genes</vt:lpstr>
      <vt:lpstr>Colorectal Cancer: Most Regulated Genes</vt:lpstr>
      <vt:lpstr>Glioblastoma: Most Regulated Genes</vt:lpstr>
      <vt:lpstr>Liver Cancer: Most Regulated Genes</vt:lpstr>
      <vt:lpstr>Lung Adenocarcinoma: Most Regulated Genes</vt:lpstr>
      <vt:lpstr>Malignant Melanoma: Most Regulated Genes</vt:lpstr>
      <vt:lpstr>Ovarian Serous Cystadenocarcinoma: Most Regulated Genes</vt:lpstr>
      <vt:lpstr>Pancreatic Cancer: Most Regulated Genes</vt:lpstr>
      <vt:lpstr>Small Cell Lung Adenocarcinoma: Most Regulated Genes</vt:lpstr>
      <vt:lpstr>Busiest TFs</vt:lpstr>
      <vt:lpstr>Busiest TFs (cont’d)</vt:lpstr>
      <vt:lpstr>Busiest TFs (cont’d)</vt:lpstr>
      <vt:lpstr>The End</vt:lpstr>
    </vt:vector>
  </TitlesOfParts>
  <Company>The Lochovskys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Network Perspective of ICGC Cancer SNVs</dc:title>
  <dc:creator>Lucas Lochovsky</dc:creator>
  <cp:lastModifiedBy>Lucas Lochovsky</cp:lastModifiedBy>
  <cp:revision>189</cp:revision>
  <dcterms:created xsi:type="dcterms:W3CDTF">2011-05-29T19:44:07Z</dcterms:created>
  <dcterms:modified xsi:type="dcterms:W3CDTF">2011-06-01T15:56:35Z</dcterms:modified>
</cp:coreProperties>
</file>