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1" r:id="rId2"/>
    <p:sldId id="318" r:id="rId3"/>
    <p:sldId id="256" r:id="rId4"/>
    <p:sldId id="304" r:id="rId5"/>
    <p:sldId id="302" r:id="rId6"/>
    <p:sldId id="305" r:id="rId7"/>
    <p:sldId id="307" r:id="rId8"/>
    <p:sldId id="306" r:id="rId9"/>
    <p:sldId id="312" r:id="rId10"/>
    <p:sldId id="313" r:id="rId11"/>
    <p:sldId id="315" r:id="rId12"/>
    <p:sldId id="308" r:id="rId13"/>
    <p:sldId id="309" r:id="rId14"/>
    <p:sldId id="316" r:id="rId15"/>
    <p:sldId id="310" r:id="rId16"/>
    <p:sldId id="311" r:id="rId17"/>
    <p:sldId id="319" r:id="rId18"/>
    <p:sldId id="320" r:id="rId19"/>
    <p:sldId id="321" r:id="rId20"/>
    <p:sldId id="324" r:id="rId21"/>
    <p:sldId id="325" r:id="rId22"/>
    <p:sldId id="323" r:id="rId23"/>
    <p:sldId id="303" r:id="rId24"/>
    <p:sldId id="257" r:id="rId25"/>
    <p:sldId id="265" r:id="rId26"/>
    <p:sldId id="258" r:id="rId27"/>
    <p:sldId id="263" r:id="rId28"/>
    <p:sldId id="261" r:id="rId29"/>
    <p:sldId id="264" r:id="rId30"/>
    <p:sldId id="294" r:id="rId31"/>
    <p:sldId id="262" r:id="rId32"/>
    <p:sldId id="287" r:id="rId33"/>
    <p:sldId id="266" r:id="rId34"/>
    <p:sldId id="267" r:id="rId35"/>
    <p:sldId id="268" r:id="rId36"/>
    <p:sldId id="272" r:id="rId37"/>
    <p:sldId id="273" r:id="rId38"/>
    <p:sldId id="269" r:id="rId39"/>
    <p:sldId id="271" r:id="rId40"/>
    <p:sldId id="274" r:id="rId41"/>
    <p:sldId id="270" r:id="rId42"/>
    <p:sldId id="275" r:id="rId43"/>
    <p:sldId id="298" r:id="rId44"/>
    <p:sldId id="299" r:id="rId45"/>
    <p:sldId id="300" r:id="rId46"/>
    <p:sldId id="297" r:id="rId47"/>
    <p:sldId id="295" r:id="rId48"/>
    <p:sldId id="280" r:id="rId49"/>
    <p:sldId id="279" r:id="rId50"/>
    <p:sldId id="281" r:id="rId51"/>
    <p:sldId id="296" r:id="rId52"/>
    <p:sldId id="282" r:id="rId53"/>
    <p:sldId id="290" r:id="rId54"/>
    <p:sldId id="29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87" autoAdjust="0"/>
    <p:restoredTop sz="84539" autoAdjust="0"/>
  </p:normalViewPr>
  <p:slideViewPr>
    <p:cSldViewPr>
      <p:cViewPr varScale="1">
        <p:scale>
          <a:sx n="77" d="100"/>
          <a:sy n="77" d="100"/>
        </p:scale>
        <p:origin x="-912" y="-84"/>
      </p:cViewPr>
      <p:guideLst>
        <p:guide orient="horz" pos="2160"/>
        <p:guide pos="2880"/>
      </p:guideLst>
    </p:cSldViewPr>
  </p:slideViewPr>
  <p:outlineViewPr>
    <p:cViewPr>
      <p:scale>
        <a:sx n="33" d="100"/>
        <a:sy n="33" d="100"/>
      </p:scale>
      <p:origin x="0" y="933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4"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4"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D0E27-EA77-4F56-9339-ADC2BC8ABEBD}" type="datetimeFigureOut">
              <a:rPr lang="en-US" smtClean="0"/>
              <a:pPr/>
              <a:t>5/31/2011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7184A8-480C-4F93-8650-5874FC730681}" type="slidenum">
              <a:rPr lang="en-US" smtClean="0"/>
              <a:pPr/>
              <a:t>‹#›</a:t>
            </a:fld>
            <a:endParaRPr lang="en-US"/>
          </a:p>
        </p:txBody>
      </p:sp>
    </p:spTree>
    <p:extLst>
      <p:ext uri="{BB962C8B-B14F-4D97-AF65-F5344CB8AC3E}">
        <p14:creationId xmlns:p14="http://schemas.microsoft.com/office/powerpoint/2010/main" xmlns="" val="63594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8</a:t>
            </a:fld>
            <a:endParaRPr lang="en-US"/>
          </a:p>
        </p:txBody>
      </p:sp>
    </p:spTree>
    <p:extLst>
      <p:ext uri="{BB962C8B-B14F-4D97-AF65-F5344CB8AC3E}">
        <p14:creationId xmlns:p14="http://schemas.microsoft.com/office/powerpoint/2010/main" xmlns="" val="308246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hangingPunct="0">
              <a:lnSpc>
                <a:spcPct val="100000"/>
              </a:lnSpc>
              <a:spcBef>
                <a:spcPts val="0"/>
              </a:spcBef>
              <a:spcAft>
                <a:spcPts val="0"/>
              </a:spcAft>
              <a:buClr>
                <a:srgbClr val="000000"/>
              </a:buClr>
              <a:buSzPct val="100000"/>
              <a:buFont typeface="Arial" pitchFamily="34"/>
              <a:buChar char="•"/>
              <a:tabLst/>
              <a:defRPr sz="1800"/>
            </a:pPr>
            <a:r>
              <a:rPr lang="en-US" sz="1200" b="0" i="0" u="none" strike="noStrike" dirty="0" smtClean="0">
                <a:ln>
                  <a:noFill/>
                </a:ln>
                <a:latin typeface="Arial" pitchFamily="18"/>
                <a:ea typeface="DejaVu Sans" pitchFamily="2"/>
                <a:cs typeface="DejaVu Sans" pitchFamily="2"/>
              </a:rPr>
              <a:t>Transcription factors have complex binding patterns around target genes</a:t>
            </a:r>
          </a:p>
          <a:p>
            <a:pPr marL="0" marR="0" lvl="0" indent="0" rtl="0" hangingPunct="0">
              <a:lnSpc>
                <a:spcPct val="100000"/>
              </a:lnSpc>
              <a:spcBef>
                <a:spcPts val="0"/>
              </a:spcBef>
              <a:spcAft>
                <a:spcPts val="0"/>
              </a:spcAft>
              <a:buClr>
                <a:srgbClr val="000000"/>
              </a:buClr>
              <a:buSzPct val="100000"/>
              <a:buFont typeface="Arial" pitchFamily="34"/>
              <a:buChar char="•"/>
              <a:tabLst/>
              <a:defRPr sz="1800"/>
            </a:pPr>
            <a:r>
              <a:rPr lang="en-US" sz="1200" b="0" i="0" u="none" strike="noStrike" dirty="0" smtClean="0">
                <a:ln>
                  <a:noFill/>
                </a:ln>
                <a:latin typeface="Arial" pitchFamily="18"/>
                <a:ea typeface="DejaVu Sans" pitchFamily="2"/>
                <a:cs typeface="DejaVu Sans" pitchFamily="2"/>
              </a:rPr>
              <a:t>In the above graphic, we see </a:t>
            </a:r>
            <a:r>
              <a:rPr lang="en-US" sz="1200" b="0" i="0" u="none" strike="noStrike" dirty="0" err="1" smtClean="0">
                <a:ln>
                  <a:noFill/>
                </a:ln>
                <a:latin typeface="Arial" pitchFamily="18"/>
                <a:ea typeface="DejaVu Sans" pitchFamily="2"/>
                <a:cs typeface="DejaVu Sans" pitchFamily="2"/>
              </a:rPr>
              <a:t>ChIP</a:t>
            </a:r>
            <a:r>
              <a:rPr lang="en-US" sz="1200" b="0" i="0" u="none" strike="noStrike" dirty="0" smtClean="0">
                <a:ln>
                  <a:noFill/>
                </a:ln>
                <a:latin typeface="Arial" pitchFamily="18"/>
                <a:ea typeface="DejaVu Sans" pitchFamily="2"/>
                <a:cs typeface="DejaVu Sans" pitchFamily="2"/>
              </a:rPr>
              <a:t>-chip data from the </a:t>
            </a:r>
            <a:r>
              <a:rPr lang="en-US" sz="1200" b="0" i="0" u="none" strike="noStrike" dirty="0" err="1" smtClean="0">
                <a:ln>
                  <a:noFill/>
                </a:ln>
                <a:latin typeface="Arial" pitchFamily="18"/>
                <a:ea typeface="DejaVu Sans" pitchFamily="2"/>
                <a:cs typeface="DejaVu Sans" pitchFamily="2"/>
              </a:rPr>
              <a:t>Biggin</a:t>
            </a:r>
            <a:r>
              <a:rPr lang="en-US" sz="1200" b="0" i="0" u="none" strike="noStrike" dirty="0" smtClean="0">
                <a:ln>
                  <a:noFill/>
                </a:ln>
                <a:latin typeface="Arial" pitchFamily="18"/>
                <a:ea typeface="DejaVu Sans" pitchFamily="2"/>
                <a:cs typeface="DejaVu Sans" pitchFamily="2"/>
              </a:rPr>
              <a:t> Lab (MacArthur et al, 2009) for several factors</a:t>
            </a:r>
          </a:p>
          <a:p>
            <a:pPr marL="0" marR="0" lvl="0" indent="0" rtl="0" hangingPunct="0">
              <a:lnSpc>
                <a:spcPct val="100000"/>
              </a:lnSpc>
              <a:spcBef>
                <a:spcPts val="0"/>
              </a:spcBef>
              <a:spcAft>
                <a:spcPts val="0"/>
              </a:spcAft>
              <a:buClr>
                <a:srgbClr val="000000"/>
              </a:buClr>
              <a:buSzPct val="100000"/>
              <a:buFont typeface="Arial" pitchFamily="34"/>
              <a:buChar char="•"/>
              <a:tabLst/>
              <a:defRPr sz="1800"/>
            </a:pPr>
            <a:r>
              <a:rPr lang="en-US" sz="1200" b="0" i="0" u="none" strike="noStrike" dirty="0" smtClean="0">
                <a:ln>
                  <a:noFill/>
                </a:ln>
                <a:latin typeface="Arial" pitchFamily="18"/>
                <a:ea typeface="DejaVu Sans" pitchFamily="2"/>
                <a:cs typeface="DejaVu Sans" pitchFamily="2"/>
              </a:rPr>
              <a:t>The data above have been processed to reveal the significant “peaks” in the trace, and to zero regions of low signal.  </a:t>
            </a:r>
          </a:p>
          <a:p>
            <a:pPr marL="0" marR="0" lvl="0" indent="0" rtl="0" hangingPunct="0">
              <a:lnSpc>
                <a:spcPct val="100000"/>
              </a:lnSpc>
              <a:spcBef>
                <a:spcPts val="0"/>
              </a:spcBef>
              <a:spcAft>
                <a:spcPts val="0"/>
              </a:spcAft>
              <a:buClr>
                <a:srgbClr val="000000"/>
              </a:buClr>
              <a:buSzPct val="100000"/>
              <a:buFont typeface="Arial" pitchFamily="34"/>
              <a:buChar char="•"/>
              <a:tabLst/>
              <a:defRPr sz="1800"/>
            </a:pPr>
            <a:r>
              <a:rPr lang="en-US" sz="1200" b="0" i="0" u="none" strike="noStrike" dirty="0" smtClean="0">
                <a:ln>
                  <a:noFill/>
                </a:ln>
                <a:latin typeface="Arial" pitchFamily="18"/>
                <a:ea typeface="DejaVu Sans" pitchFamily="2"/>
                <a:cs typeface="DejaVu Sans" pitchFamily="2"/>
              </a:rPr>
              <a:t>For </a:t>
            </a:r>
            <a:r>
              <a:rPr lang="en-US" sz="1200" b="0" i="0" u="none" strike="noStrike" dirty="0" err="1" smtClean="0">
                <a:ln>
                  <a:noFill/>
                </a:ln>
                <a:latin typeface="Arial" pitchFamily="18"/>
                <a:ea typeface="DejaVu Sans" pitchFamily="2"/>
                <a:cs typeface="DejaVu Sans" pitchFamily="2"/>
              </a:rPr>
              <a:t>ChIP</a:t>
            </a:r>
            <a:r>
              <a:rPr lang="en-US" sz="1200" b="0" i="0" u="none" strike="noStrike" dirty="0" smtClean="0">
                <a:ln>
                  <a:noFill/>
                </a:ln>
                <a:latin typeface="Arial" pitchFamily="18"/>
                <a:ea typeface="DejaVu Sans" pitchFamily="2"/>
                <a:cs typeface="DejaVu Sans" pitchFamily="2"/>
              </a:rPr>
              <a:t>-chip data, the process of associating probe intensities to the genome was necessarily decoupled from the process of inferring regions of significant intensity, but to date the same decoupling has persisted in the analysis of </a:t>
            </a:r>
            <a:r>
              <a:rPr lang="en-US" sz="1200" b="0" i="0" u="none" strike="noStrike" dirty="0" err="1" smtClean="0">
                <a:ln>
                  <a:noFill/>
                </a:ln>
                <a:latin typeface="Arial" pitchFamily="18"/>
                <a:ea typeface="DejaVu Sans" pitchFamily="2"/>
                <a:cs typeface="DejaVu Sans" pitchFamily="2"/>
              </a:rPr>
              <a:t>ChIP-seq</a:t>
            </a:r>
            <a:r>
              <a:rPr lang="en-US" sz="1200" b="0" i="0" u="none" strike="noStrike" dirty="0" smtClean="0">
                <a:ln>
                  <a:noFill/>
                </a:ln>
                <a:latin typeface="Arial" pitchFamily="18"/>
                <a:ea typeface="DejaVu Sans" pitchFamily="2"/>
                <a:cs typeface="DejaVu Sans" pitchFamily="2"/>
              </a:rPr>
              <a:t> data.</a:t>
            </a:r>
          </a:p>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27</a:t>
            </a:fld>
            <a:endParaRPr lang="en-US"/>
          </a:p>
        </p:txBody>
      </p:sp>
    </p:spTree>
    <p:extLst>
      <p:ext uri="{BB962C8B-B14F-4D97-AF65-F5344CB8AC3E}">
        <p14:creationId xmlns:p14="http://schemas.microsoft.com/office/powerpoint/2010/main" xmlns="" val="374563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b="1" dirty="0" smtClean="0"/>
              <a:t>Maximize the likelihood!!</a:t>
            </a:r>
          </a:p>
          <a:p>
            <a:pPr lvl="1"/>
            <a:r>
              <a:rPr lang="en-US" sz="2400" dirty="0" smtClean="0">
                <a:solidFill>
                  <a:srgbClr val="000000"/>
                </a:solidFill>
              </a:rPr>
              <a:t>We can write down the </a:t>
            </a:r>
            <a:r>
              <a:rPr lang="en-US" sz="2400" dirty="0" err="1" smtClean="0">
                <a:solidFill>
                  <a:srgbClr val="000000"/>
                </a:solidFill>
              </a:rPr>
              <a:t>lhd</a:t>
            </a:r>
            <a:r>
              <a:rPr lang="en-US" sz="2400" dirty="0" smtClean="0">
                <a:solidFill>
                  <a:srgbClr val="000000"/>
                </a:solidFill>
              </a:rPr>
              <a:t>, given data, the assay specific information, and </a:t>
            </a:r>
            <a:r>
              <a:rPr lang="en-US" sz="2400" b="1" dirty="0" smtClean="0">
                <a:solidFill>
                  <a:srgbClr val="000000"/>
                </a:solidFill>
              </a:rPr>
              <a:t>the marginal read density</a:t>
            </a:r>
            <a:r>
              <a:rPr lang="en-US" sz="2400" dirty="0" smtClean="0">
                <a:solidFill>
                  <a:srgbClr val="000000"/>
                </a:solidFill>
              </a:rPr>
              <a:t>.</a:t>
            </a:r>
          </a:p>
          <a:p>
            <a:pPr lvl="1"/>
            <a:r>
              <a:rPr lang="en-US" sz="2400" dirty="0" smtClean="0">
                <a:solidFill>
                  <a:srgbClr val="000000"/>
                </a:solidFill>
              </a:rPr>
              <a:t>Use the EM Algorithm to find a local maximum</a:t>
            </a:r>
          </a:p>
          <a:p>
            <a:pPr lvl="0"/>
            <a:r>
              <a:rPr lang="en-US" sz="2400" dirty="0" smtClean="0">
                <a:solidFill>
                  <a:srgbClr val="000000"/>
                </a:solidFill>
              </a:rPr>
              <a:t>If the likelihood has a single maximum</a:t>
            </a:r>
          </a:p>
          <a:p>
            <a:pPr lvl="1"/>
            <a:r>
              <a:rPr lang="en-US" sz="2200" dirty="0" smtClean="0">
                <a:solidFill>
                  <a:srgbClr val="000000"/>
                </a:solidFill>
              </a:rPr>
              <a:t>Use the parametric bootstrap to sample reads from the maximum likelihood estimate</a:t>
            </a:r>
          </a:p>
          <a:p>
            <a:pPr lvl="1"/>
            <a:r>
              <a:rPr lang="en-US" sz="2200" dirty="0" smtClean="0">
                <a:solidFill>
                  <a:srgbClr val="000000"/>
                </a:solidFill>
              </a:rPr>
              <a:t>Use the bootstrap estimates to assess confidence</a:t>
            </a:r>
          </a:p>
          <a:p>
            <a:pPr lvl="0"/>
            <a:r>
              <a:rPr lang="en-US" sz="2400" dirty="0" smtClean="0">
                <a:solidFill>
                  <a:srgbClr val="000000"/>
                </a:solidFill>
              </a:rPr>
              <a:t>The likelihood typically has multiple maxima</a:t>
            </a:r>
          </a:p>
          <a:p>
            <a:pPr lvl="1"/>
            <a:r>
              <a:rPr lang="en-US" sz="2200" dirty="0" smtClean="0">
                <a:solidFill>
                  <a:srgbClr val="000000"/>
                </a:solidFill>
              </a:rPr>
              <a:t>We need to do a global search for local maxima</a:t>
            </a:r>
          </a:p>
          <a:p>
            <a:pPr lvl="2"/>
            <a:r>
              <a:rPr lang="en-US" sz="2200" dirty="0" smtClean="0">
                <a:solidFill>
                  <a:srgbClr val="000000"/>
                </a:solidFill>
              </a:rPr>
              <a:t>We have developed a heuristic to find starting locations for the EM algorithm</a:t>
            </a:r>
          </a:p>
          <a:p>
            <a:pPr lvl="2"/>
            <a:r>
              <a:rPr lang="en-US" sz="2000" dirty="0" err="1" smtClean="0">
                <a:solidFill>
                  <a:srgbClr val="000000"/>
                </a:solidFill>
              </a:rPr>
              <a:t>Bootstap</a:t>
            </a:r>
            <a:r>
              <a:rPr lang="en-US" sz="2000" dirty="0" smtClean="0">
                <a:solidFill>
                  <a:srgbClr val="000000"/>
                </a:solidFill>
              </a:rPr>
              <a:t> from each discovered local maximum</a:t>
            </a:r>
          </a:p>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40</a:t>
            </a:fld>
            <a:endParaRPr lang="en-US"/>
          </a:p>
        </p:txBody>
      </p:sp>
    </p:spTree>
    <p:extLst>
      <p:ext uri="{BB962C8B-B14F-4D97-AF65-F5344CB8AC3E}">
        <p14:creationId xmlns:p14="http://schemas.microsoft.com/office/powerpoint/2010/main" xmlns="" val="190825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52</a:t>
            </a:fld>
            <a:endParaRPr lang="en-US"/>
          </a:p>
        </p:txBody>
      </p:sp>
    </p:spTree>
    <p:extLst>
      <p:ext uri="{BB962C8B-B14F-4D97-AF65-F5344CB8AC3E}">
        <p14:creationId xmlns:p14="http://schemas.microsoft.com/office/powerpoint/2010/main" xmlns="" val="1915317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b="1" dirty="0" smtClean="0"/>
              <a:t>Maximize the likelihood!!</a:t>
            </a:r>
          </a:p>
          <a:p>
            <a:pPr lvl="1"/>
            <a:r>
              <a:rPr lang="en-US" sz="2400" dirty="0" smtClean="0">
                <a:solidFill>
                  <a:srgbClr val="000000"/>
                </a:solidFill>
              </a:rPr>
              <a:t>We can write down the </a:t>
            </a:r>
            <a:r>
              <a:rPr lang="en-US" sz="2400" dirty="0" err="1" smtClean="0">
                <a:solidFill>
                  <a:srgbClr val="000000"/>
                </a:solidFill>
              </a:rPr>
              <a:t>lhd</a:t>
            </a:r>
            <a:r>
              <a:rPr lang="en-US" sz="2400" dirty="0" smtClean="0">
                <a:solidFill>
                  <a:srgbClr val="000000"/>
                </a:solidFill>
              </a:rPr>
              <a:t>, given data, the assay specific information, and </a:t>
            </a:r>
            <a:r>
              <a:rPr lang="en-US" sz="2400" b="1" dirty="0" smtClean="0">
                <a:solidFill>
                  <a:srgbClr val="000000"/>
                </a:solidFill>
              </a:rPr>
              <a:t>the marginal read density</a:t>
            </a:r>
            <a:r>
              <a:rPr lang="en-US" sz="2400" dirty="0" smtClean="0">
                <a:solidFill>
                  <a:srgbClr val="000000"/>
                </a:solidFill>
              </a:rPr>
              <a:t>.</a:t>
            </a:r>
          </a:p>
          <a:p>
            <a:pPr lvl="1"/>
            <a:r>
              <a:rPr lang="en-US" sz="2400" dirty="0" smtClean="0">
                <a:solidFill>
                  <a:srgbClr val="000000"/>
                </a:solidFill>
              </a:rPr>
              <a:t>Use the EM Algorithm to find a local maximum</a:t>
            </a:r>
          </a:p>
          <a:p>
            <a:pPr lvl="0"/>
            <a:r>
              <a:rPr lang="en-US" sz="2400" dirty="0" smtClean="0">
                <a:solidFill>
                  <a:srgbClr val="000000"/>
                </a:solidFill>
              </a:rPr>
              <a:t>If the likelihood has a single maximum</a:t>
            </a:r>
          </a:p>
          <a:p>
            <a:pPr lvl="1"/>
            <a:r>
              <a:rPr lang="en-US" sz="2200" dirty="0" smtClean="0">
                <a:solidFill>
                  <a:srgbClr val="000000"/>
                </a:solidFill>
              </a:rPr>
              <a:t>Use the parametric bootstrap to sample reads from the maximum likelihood estimate</a:t>
            </a:r>
          </a:p>
          <a:p>
            <a:pPr lvl="1"/>
            <a:r>
              <a:rPr lang="en-US" sz="2200" dirty="0" smtClean="0">
                <a:solidFill>
                  <a:srgbClr val="000000"/>
                </a:solidFill>
              </a:rPr>
              <a:t>Use the bootstrap estimates to assess confidence</a:t>
            </a:r>
          </a:p>
          <a:p>
            <a:pPr lvl="0"/>
            <a:r>
              <a:rPr lang="en-US" sz="2400" dirty="0" smtClean="0">
                <a:solidFill>
                  <a:srgbClr val="000000"/>
                </a:solidFill>
              </a:rPr>
              <a:t>The likelihood typically has multiple maxima</a:t>
            </a:r>
          </a:p>
          <a:p>
            <a:pPr lvl="1"/>
            <a:r>
              <a:rPr lang="en-US" sz="2200" dirty="0" smtClean="0">
                <a:solidFill>
                  <a:srgbClr val="000000"/>
                </a:solidFill>
              </a:rPr>
              <a:t>We need to do a global search for local maxima</a:t>
            </a:r>
          </a:p>
          <a:p>
            <a:pPr lvl="2"/>
            <a:r>
              <a:rPr lang="en-US" sz="2200" dirty="0" smtClean="0">
                <a:solidFill>
                  <a:srgbClr val="000000"/>
                </a:solidFill>
              </a:rPr>
              <a:t>We have developed a heuristic to find starting locations for the EM algorithm</a:t>
            </a:r>
          </a:p>
          <a:p>
            <a:pPr lvl="2"/>
            <a:r>
              <a:rPr lang="en-US" sz="2000" dirty="0" err="1" smtClean="0">
                <a:solidFill>
                  <a:srgbClr val="000000"/>
                </a:solidFill>
              </a:rPr>
              <a:t>Bootstap</a:t>
            </a:r>
            <a:r>
              <a:rPr lang="en-US" sz="2000" dirty="0" smtClean="0">
                <a:solidFill>
                  <a:srgbClr val="000000"/>
                </a:solidFill>
              </a:rPr>
              <a:t> from each discovered local maximum</a:t>
            </a:r>
          </a:p>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54</a:t>
            </a:fld>
            <a:endParaRPr lang="en-US"/>
          </a:p>
        </p:txBody>
      </p:sp>
    </p:spTree>
    <p:extLst>
      <p:ext uri="{BB962C8B-B14F-4D97-AF65-F5344CB8AC3E}">
        <p14:creationId xmlns:p14="http://schemas.microsoft.com/office/powerpoint/2010/main" xmlns="" val="190825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9</a:t>
            </a:fld>
            <a:endParaRPr lang="en-US"/>
          </a:p>
        </p:txBody>
      </p:sp>
    </p:spTree>
    <p:extLst>
      <p:ext uri="{BB962C8B-B14F-4D97-AF65-F5344CB8AC3E}">
        <p14:creationId xmlns:p14="http://schemas.microsoft.com/office/powerpoint/2010/main" xmlns="" val="308246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10</a:t>
            </a:fld>
            <a:endParaRPr lang="en-US"/>
          </a:p>
        </p:txBody>
      </p:sp>
    </p:spTree>
    <p:extLst>
      <p:ext uri="{BB962C8B-B14F-4D97-AF65-F5344CB8AC3E}">
        <p14:creationId xmlns:p14="http://schemas.microsoft.com/office/powerpoint/2010/main" xmlns="" val="308246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11</a:t>
            </a:fld>
            <a:endParaRPr lang="en-US"/>
          </a:p>
        </p:txBody>
      </p:sp>
    </p:spTree>
    <p:extLst>
      <p:ext uri="{BB962C8B-B14F-4D97-AF65-F5344CB8AC3E}">
        <p14:creationId xmlns:p14="http://schemas.microsoft.com/office/powerpoint/2010/main" xmlns="" val="308246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BB229EB-3E40-4C03-A39B-2222EFAA28F3}" type="slidenum">
              <a:rPr lang="en-US"/>
              <a:pPr/>
              <a:t>20</a:t>
            </a:fld>
            <a:endParaRPr lang="en-US"/>
          </a:p>
        </p:txBody>
      </p:sp>
      <p:sp>
        <p:nvSpPr>
          <p:cNvPr id="5121" name="Rectangle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5122" name="Rectangle 2"/>
          <p:cNvSpPr txBox="1">
            <a:spLocks noChangeArrowheads="1"/>
          </p:cNvSpPr>
          <p:nvPr>
            <p:ph type="body" idx="1"/>
          </p:nvPr>
        </p:nvSpPr>
        <p:spPr bwMode="auto">
          <a:xfrm>
            <a:off x="686360" y="4342535"/>
            <a:ext cx="5486681" cy="4114511"/>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4D1F33F-33C4-4345-9685-AF5A00D494ED}" type="slidenum">
              <a:rPr lang="en-US"/>
              <a:pPr/>
              <a:t>21</a:t>
            </a:fld>
            <a:endParaRPr lang="en-US"/>
          </a:p>
        </p:txBody>
      </p:sp>
      <p:sp>
        <p:nvSpPr>
          <p:cNvPr id="6145" name="Rectangle 1"/>
          <p:cNvSpPr txBox="1">
            <a:spLocks noChangeArrowheads="1"/>
          </p:cNvSpPr>
          <p:nvPr>
            <p:ph type="sldImg"/>
          </p:nvPr>
        </p:nvSpPr>
        <p:spPr bwMode="auto">
          <a:xfrm>
            <a:off x="1211637" y="694171"/>
            <a:ext cx="4434728" cy="3429000"/>
          </a:xfrm>
          <a:prstGeom prst="rect">
            <a:avLst/>
          </a:prstGeom>
          <a:solidFill>
            <a:srgbClr val="FFFFFF"/>
          </a:solidFill>
          <a:ln>
            <a:solidFill>
              <a:srgbClr val="000000"/>
            </a:solidFill>
            <a:miter lim="800000"/>
            <a:headEnd/>
            <a:tailEnd/>
          </a:ln>
        </p:spPr>
      </p:sp>
      <p:sp>
        <p:nvSpPr>
          <p:cNvPr id="6146" name="Rectangle 2"/>
          <p:cNvSpPr txBox="1">
            <a:spLocks noChangeArrowheads="1"/>
          </p:cNvSpPr>
          <p:nvPr>
            <p:ph type="body" idx="1"/>
          </p:nvPr>
        </p:nvSpPr>
        <p:spPr bwMode="auto">
          <a:xfrm>
            <a:off x="686360" y="4342535"/>
            <a:ext cx="5486681" cy="4032250"/>
          </a:xfrm>
          <a:prstGeom prst="rect">
            <a:avLst/>
          </a:prstGeom>
          <a:noFill/>
          <a:ln>
            <a:round/>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24</a:t>
            </a:fld>
            <a:endParaRPr lang="en-US"/>
          </a:p>
        </p:txBody>
      </p:sp>
    </p:spTree>
    <p:extLst>
      <p:ext uri="{BB962C8B-B14F-4D97-AF65-F5344CB8AC3E}">
        <p14:creationId xmlns:p14="http://schemas.microsoft.com/office/powerpoint/2010/main" xmlns="" val="241593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184A8-480C-4F93-8650-5874FC730681}" type="slidenum">
              <a:rPr lang="en-US" smtClean="0"/>
              <a:pPr/>
              <a:t>25</a:t>
            </a:fld>
            <a:endParaRPr lang="en-US"/>
          </a:p>
        </p:txBody>
      </p:sp>
    </p:spTree>
    <p:extLst>
      <p:ext uri="{BB962C8B-B14F-4D97-AF65-F5344CB8AC3E}">
        <p14:creationId xmlns:p14="http://schemas.microsoft.com/office/powerpoint/2010/main" xmlns="" val="241593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mapping of reads is not always straight forward.  Some reads appear to map to multiple loci, and some do not appear to map anywhere at all.  </a:t>
            </a:r>
          </a:p>
          <a:p>
            <a:r>
              <a:rPr lang="en-US" dirty="0" smtClean="0"/>
              <a:t>The </a:t>
            </a:r>
            <a:r>
              <a:rPr lang="en-US" dirty="0" err="1" smtClean="0"/>
              <a:t>ouput</a:t>
            </a:r>
            <a:r>
              <a:rPr lang="en-US" dirty="0" smtClean="0"/>
              <a:t> of *-</a:t>
            </a:r>
            <a:r>
              <a:rPr lang="en-US" dirty="0" err="1" smtClean="0"/>
              <a:t>seq</a:t>
            </a:r>
            <a:r>
              <a:rPr lang="en-US" dirty="0" smtClean="0"/>
              <a:t> assays need not be sufficient to imply a single Unique biological conclusion, but rather may provide varying levels of support for a number of possible interpretations.  </a:t>
            </a:r>
          </a:p>
          <a:p>
            <a:r>
              <a:rPr lang="en-US" dirty="0" smtClean="0"/>
              <a:t>In these assays, we don’t, in general, care where each read came from, rather, we attempt to infer the identify and origin of each read only as a means to an end.  We are ultimately interested in drawing some sort of terminal biological conclusion, e.g. the location of transcription factor binding sites from </a:t>
            </a:r>
            <a:r>
              <a:rPr lang="en-US" dirty="0" err="1" smtClean="0"/>
              <a:t>ChIP-seq</a:t>
            </a:r>
            <a:r>
              <a:rPr lang="en-US" dirty="0" smtClean="0"/>
              <a:t>, or transcript identities and frequencies from RNA-</a:t>
            </a:r>
            <a:r>
              <a:rPr lang="en-US" dirty="0" err="1" smtClean="0"/>
              <a:t>seq</a:t>
            </a:r>
            <a:r>
              <a:rPr lang="en-US" dirty="0" smtClean="0"/>
              <a:t>, transcription start site distributions from CAGE, or patterns of nucleosome occupancy from </a:t>
            </a:r>
            <a:r>
              <a:rPr lang="en-US" dirty="0" err="1" smtClean="0"/>
              <a:t>DNase</a:t>
            </a:r>
            <a:r>
              <a:rPr lang="en-US" dirty="0" smtClean="0"/>
              <a:t> or FAIRE-seq.  </a:t>
            </a:r>
            <a:r>
              <a:rPr lang="en-US" dirty="0" err="1" smtClean="0"/>
              <a:t>Statmap</a:t>
            </a:r>
            <a:r>
              <a:rPr lang="en-US" dirty="0" smtClean="0"/>
              <a:t> is all about quantifying the uncertainty associated with individual, terminal biological conclusions.  </a:t>
            </a:r>
          </a:p>
        </p:txBody>
      </p:sp>
      <p:sp>
        <p:nvSpPr>
          <p:cNvPr id="4" name="Slide Number Placeholder 3"/>
          <p:cNvSpPr>
            <a:spLocks noGrp="1"/>
          </p:cNvSpPr>
          <p:nvPr>
            <p:ph type="sldNum" sz="quarter" idx="10"/>
          </p:nvPr>
        </p:nvSpPr>
        <p:spPr/>
        <p:txBody>
          <a:bodyPr/>
          <a:lstStyle/>
          <a:p>
            <a:fld id="{777184A8-480C-4F93-8650-5874FC730681}" type="slidenum">
              <a:rPr lang="en-US" smtClean="0"/>
              <a:pPr/>
              <a:t>26</a:t>
            </a:fld>
            <a:endParaRPr lang="en-US"/>
          </a:p>
        </p:txBody>
      </p:sp>
    </p:spTree>
    <p:extLst>
      <p:ext uri="{BB962C8B-B14F-4D97-AF65-F5344CB8AC3E}">
        <p14:creationId xmlns:p14="http://schemas.microsoft.com/office/powerpoint/2010/main" xmlns="" val="92143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916F00-5099-4C0E-89CF-44AFEB65F39A}" type="datetime1">
              <a:rPr lang="en-US" smtClean="0"/>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5835155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0350D5-E295-43ED-A253-6E1BACAF2998}" type="datetime1">
              <a:rPr lang="en-US" smtClean="0"/>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36904999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6977BA-FCB8-4A38-AABE-3D3289B1A9ED}" type="datetime1">
              <a:rPr lang="en-US" smtClean="0"/>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1236100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E4309C3-631C-4BD7-93F6-B70D604BBBF1}" type="datetime1">
              <a:rPr lang="en-US" smtClean="0"/>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841406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BDF819-D272-4097-8A0F-CF774391481E}" type="datetime1">
              <a:rPr lang="en-US" smtClean="0"/>
              <a:t>5/31/2011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17109926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4EA9E0-E961-47BB-A20B-28CA495430E8}" type="datetime1">
              <a:rPr lang="en-US" smtClean="0"/>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35773885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3CD55E-4032-4F46-AC03-E138DF49D8BD}" type="datetime1">
              <a:rPr lang="en-US" smtClean="0"/>
              <a:t>5/31/2011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20491314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55DCF70-7E90-4CB7-A368-2F04E0FF0130}" type="datetime1">
              <a:rPr lang="en-US" smtClean="0"/>
              <a:t>5/31/2011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4591520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E23A7-83DD-4CBA-9C9C-6C9CC87378C6}" type="datetime1">
              <a:rPr lang="en-US" smtClean="0"/>
              <a:t>5/31/2011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24291597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6C767C-A18C-4D37-B340-860D0AA5278C}" type="datetime1">
              <a:rPr lang="en-US" smtClean="0"/>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22318193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E493A5-B8C7-4D68-8462-E170B5A0183F}" type="datetime1">
              <a:rPr lang="en-US" smtClean="0"/>
              <a:t>5/31/2011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32249419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3AD06-C13B-4B41-9195-5FC57902DCE0}" type="datetime1">
              <a:rPr lang="en-US" smtClean="0"/>
              <a:t>5/31/2011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E8057-8116-4759-810E-BDA7BB580207}" type="slidenum">
              <a:rPr lang="en-US" smtClean="0"/>
              <a:pPr/>
              <a:t>‹#›</a:t>
            </a:fld>
            <a:endParaRPr lang="en-US"/>
          </a:p>
        </p:txBody>
      </p:sp>
    </p:spTree>
    <p:extLst>
      <p:ext uri="{BB962C8B-B14F-4D97-AF65-F5344CB8AC3E}">
        <p14:creationId xmlns:p14="http://schemas.microsoft.com/office/powerpoint/2010/main" xmlns="" val="197691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10" Type="http://schemas.openxmlformats.org/officeDocument/2006/relationships/image" Target="../media/image12.png"/><Relationship Id="rId4" Type="http://schemas.openxmlformats.org/officeDocument/2006/relationships/oleObject" Target="../embeddings/oleObject5.bin"/><Relationship Id="rId9"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4.bin"/><Relationship Id="rId5" Type="http://schemas.openxmlformats.org/officeDocument/2006/relationships/oleObject" Target="../embeddings/oleObject13.bin"/><Relationship Id="rId10" Type="http://schemas.openxmlformats.org/officeDocument/2006/relationships/oleObject" Target="../embeddings/oleObject18.bin"/><Relationship Id="rId4" Type="http://schemas.openxmlformats.org/officeDocument/2006/relationships/oleObject" Target="../embeddings/oleObject12.bin"/><Relationship Id="rId9"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media/media2.mp4"/><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media/media3.mp4"/><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solidFill>
                  <a:schemeClr val="bg1"/>
                </a:solidFill>
              </a:rPr>
              <a:t>Nonparametric inference </a:t>
            </a:r>
            <a:br>
              <a:rPr lang="en-US" sz="3200" dirty="0">
                <a:solidFill>
                  <a:schemeClr val="bg1"/>
                </a:solidFill>
              </a:rPr>
            </a:br>
            <a:r>
              <a:rPr lang="en-US" sz="3200" dirty="0">
                <a:solidFill>
                  <a:schemeClr val="bg1"/>
                </a:solidFill>
              </a:rPr>
              <a:t>for functional and translational genomics</a:t>
            </a:r>
          </a:p>
        </p:txBody>
      </p:sp>
      <p:sp>
        <p:nvSpPr>
          <p:cNvPr id="3" name="Subtitle 2"/>
          <p:cNvSpPr>
            <a:spLocks noGrp="1"/>
          </p:cNvSpPr>
          <p:nvPr>
            <p:ph type="subTitle" idx="1"/>
          </p:nvPr>
        </p:nvSpPr>
        <p:spPr>
          <a:xfrm>
            <a:off x="152400" y="5410200"/>
            <a:ext cx="6400800" cy="1219200"/>
          </a:xfrm>
        </p:spPr>
        <p:txBody>
          <a:bodyPr/>
          <a:lstStyle/>
          <a:p>
            <a:pPr algn="l"/>
            <a:r>
              <a:rPr lang="en-US" dirty="0" smtClean="0"/>
              <a:t>Ben Brown</a:t>
            </a:r>
          </a:p>
          <a:p>
            <a:pPr algn="l"/>
            <a:r>
              <a:rPr lang="en-US" dirty="0" smtClean="0"/>
              <a:t>Statistics, UC Berkeley</a:t>
            </a:r>
            <a:endParaRPr lang="en-US" dirty="0"/>
          </a:p>
        </p:txBody>
      </p:sp>
      <p:sp>
        <p:nvSpPr>
          <p:cNvPr id="4" name="Slide Number Placeholder 3"/>
          <p:cNvSpPr>
            <a:spLocks noGrp="1"/>
          </p:cNvSpPr>
          <p:nvPr>
            <p:ph type="sldNum" sz="quarter" idx="12"/>
          </p:nvPr>
        </p:nvSpPr>
        <p:spPr/>
        <p:txBody>
          <a:bodyPr/>
          <a:lstStyle/>
          <a:p>
            <a:fld id="{6E1E8057-8116-4759-810E-BDA7BB580207}" type="slidenum">
              <a:rPr lang="en-US" smtClean="0"/>
              <a:pPr/>
              <a:t>1</a:t>
            </a:fld>
            <a:endParaRPr lang="en-US"/>
          </a:p>
        </p:txBody>
      </p:sp>
    </p:spTree>
    <p:extLst>
      <p:ext uri="{BB962C8B-B14F-4D97-AF65-F5344CB8AC3E}">
        <p14:creationId xmlns:p14="http://schemas.microsoft.com/office/powerpoint/2010/main" xmlns="" val="3446758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“Segmented Stationarity”</a:t>
            </a:r>
            <a:endParaRPr lang="en-US" dirty="0"/>
          </a:p>
        </p:txBody>
      </p:sp>
      <p:sp>
        <p:nvSpPr>
          <p:cNvPr id="55" name="Rectangle 2"/>
          <p:cNvSpPr txBox="1">
            <a:spLocks noChangeArrowheads="1"/>
          </p:cNvSpPr>
          <p:nvPr/>
        </p:nvSpPr>
        <p:spPr bwMode="auto">
          <a:xfrm>
            <a:off x="609600" y="1471612"/>
            <a:ext cx="8610600" cy="26431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FFCC00"/>
              </a:buClr>
              <a:buSzPct val="70000"/>
              <a:buFont typeface="Wingdings"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57200" rtl="0" eaLnBrk="0" fontAlgn="base" hangingPunct="0">
              <a:spcBef>
                <a:spcPts val="700"/>
              </a:spcBef>
              <a:spcAft>
                <a:spcPct val="0"/>
              </a:spcAft>
              <a:buClr>
                <a:srgbClr val="A886E0"/>
              </a:buClr>
              <a:buSzPct val="70000"/>
              <a:buFont typeface="Wingdings" charset="2"/>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E5E5FF"/>
              </a:buClr>
              <a:buSzPct val="70000"/>
              <a:buFont typeface="Wingdings" charset="2"/>
              <a:buChar char=""/>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9pPr>
          </a:lstStyle>
          <a:p>
            <a:pPr marL="341313" marR="0" lvl="0" indent="-341313" algn="l" defTabSz="457200" rtl="0" eaLnBrk="1" fontAlgn="base" latinLnBrk="0" hangingPunct="1">
              <a:lnSpc>
                <a:spcPct val="100000"/>
              </a:lnSpc>
              <a:spcBef>
                <a:spcPts val="6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Let </a:t>
            </a:r>
            <a:r>
              <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X</a:t>
            </a:r>
            <a:r>
              <a:rPr kumimoji="0" lang="en-US" sz="2400" b="0" i="1" u="none" strike="noStrike" kern="0" cap="none" spc="0" normalizeH="0" baseline="-25000" noProof="0" dirty="0" smtClean="0">
                <a:ln>
                  <a:noFill/>
                </a:ln>
                <a:solidFill>
                  <a:srgbClr val="FFFFFF"/>
                </a:solidFill>
                <a:effectLst>
                  <a:outerShdw blurRad="38100" dist="38100" dir="2700000" algn="tl">
                    <a:srgbClr val="000000"/>
                  </a:outerShdw>
                </a:effectLst>
                <a:uLnTx/>
                <a:uFillTx/>
                <a:latin typeface="Garamond"/>
                <a:ea typeface="宋体"/>
              </a:rPr>
              <a:t>i </a:t>
            </a:r>
            <a:r>
              <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 </a:t>
            </a: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base at position </a:t>
            </a:r>
            <a:r>
              <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i, i=1,…,n</a:t>
            </a: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  </a:t>
            </a:r>
          </a:p>
          <a:p>
            <a:pPr marL="341313" marR="0" lvl="0" indent="-341313" algn="l" defTabSz="457200" rtl="0" eaLnBrk="1" fontAlgn="base" latinLnBrk="0" hangingPunct="1">
              <a:lnSpc>
                <a:spcPct val="100000"/>
              </a:lnSpc>
              <a:spcBef>
                <a:spcPts val="6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  such that for each </a:t>
            </a:r>
            <a:r>
              <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k=1,…,r</a:t>
            </a: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                             is: </a:t>
            </a: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endParaRP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Stationary (homogeneity within blocks) </a:t>
            </a: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Mixing (bases at distant positions are nearly independent)</a:t>
            </a:r>
            <a:r>
              <a:rPr kumimoji="0" lang="ar-SA"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rPr>
              <a:t>‏</a:t>
            </a:r>
            <a:endPar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endParaRP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400" kern="0" dirty="0" smtClean="0">
                <a:latin typeface="Garamond"/>
                <a:ea typeface="宋体"/>
                <a:cs typeface="Arial" charset="0"/>
              </a:rPr>
              <a:t>And, </a:t>
            </a:r>
            <a:r>
              <a:rPr lang="en-US" sz="2400" i="1" kern="0" dirty="0" smtClean="0">
                <a:latin typeface="Garamond"/>
                <a:ea typeface="宋体"/>
                <a:cs typeface="Arial" charset="0"/>
              </a:rPr>
              <a:t>r</a:t>
            </a:r>
            <a:r>
              <a:rPr lang="en-US" sz="2400" kern="0" dirty="0" smtClean="0">
                <a:latin typeface="Garamond"/>
                <a:ea typeface="宋体"/>
                <a:cs typeface="Arial" charset="0"/>
              </a:rPr>
              <a:t> &lt;&lt; </a:t>
            </a:r>
            <a:r>
              <a:rPr lang="en-US" sz="2400" i="1" kern="0" dirty="0" smtClean="0">
                <a:latin typeface="Garamond"/>
                <a:ea typeface="宋体"/>
                <a:cs typeface="Arial" charset="0"/>
              </a:rPr>
              <a:t>n</a:t>
            </a:r>
            <a:endPar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endParaRPr>
          </a:p>
        </p:txBody>
      </p:sp>
      <p:graphicFrame>
        <p:nvGraphicFramePr>
          <p:cNvPr id="56" name="Object 2"/>
          <p:cNvGraphicFramePr>
            <a:graphicFrameLocks noChangeAspect="1"/>
          </p:cNvGraphicFramePr>
          <p:nvPr>
            <p:extLst>
              <p:ext uri="{D42A27DB-BD31-4B8C-83A1-F6EECF244321}">
                <p14:modId xmlns:p14="http://schemas.microsoft.com/office/powerpoint/2010/main" xmlns="" val="2007366232"/>
              </p:ext>
            </p:extLst>
          </p:nvPr>
        </p:nvGraphicFramePr>
        <p:xfrm>
          <a:off x="952500" y="4724400"/>
          <a:ext cx="5143500" cy="563562"/>
        </p:xfrm>
        <a:graphic>
          <a:graphicData uri="http://schemas.openxmlformats.org/presentationml/2006/ole">
            <p:oleObj spid="_x0000_s4588" r:id="rId4" imgW="2552760" imgH="279360" progId="">
              <p:embed/>
            </p:oleObj>
          </a:graphicData>
        </a:graphic>
      </p:graphicFrame>
      <p:graphicFrame>
        <p:nvGraphicFramePr>
          <p:cNvPr id="57" name="Object 3"/>
          <p:cNvGraphicFramePr>
            <a:graphicFrameLocks noChangeAspect="1"/>
          </p:cNvGraphicFramePr>
          <p:nvPr>
            <p:extLst>
              <p:ext uri="{D42A27DB-BD31-4B8C-83A1-F6EECF244321}">
                <p14:modId xmlns:p14="http://schemas.microsoft.com/office/powerpoint/2010/main" xmlns="" val="734236004"/>
              </p:ext>
            </p:extLst>
          </p:nvPr>
        </p:nvGraphicFramePr>
        <p:xfrm>
          <a:off x="6324600" y="4725987"/>
          <a:ext cx="1752600" cy="457200"/>
        </p:xfrm>
        <a:graphic>
          <a:graphicData uri="http://schemas.openxmlformats.org/presentationml/2006/ole">
            <p:oleObj spid="_x0000_s4589" r:id="rId5" imgW="876240" imgH="228600" progId="">
              <p:embed/>
            </p:oleObj>
          </a:graphicData>
        </a:graphic>
      </p:graphicFrame>
      <p:sp>
        <p:nvSpPr>
          <p:cNvPr id="58" name="Rectangle 5"/>
          <p:cNvSpPr>
            <a:spLocks noChangeArrowheads="1"/>
          </p:cNvSpPr>
          <p:nvPr/>
        </p:nvSpPr>
        <p:spPr bwMode="auto">
          <a:xfrm>
            <a:off x="533400" y="5486400"/>
            <a:ext cx="2209800" cy="3810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9" name="Rectangle 6"/>
          <p:cNvSpPr>
            <a:spLocks noChangeArrowheads="1"/>
          </p:cNvSpPr>
          <p:nvPr/>
        </p:nvSpPr>
        <p:spPr bwMode="auto">
          <a:xfrm>
            <a:off x="2209800" y="5486400"/>
            <a:ext cx="2895600" cy="3810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Rectangle 7"/>
          <p:cNvSpPr>
            <a:spLocks noChangeArrowheads="1"/>
          </p:cNvSpPr>
          <p:nvPr/>
        </p:nvSpPr>
        <p:spPr bwMode="auto">
          <a:xfrm>
            <a:off x="5486400" y="5486400"/>
            <a:ext cx="1295400" cy="3810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Rectangle 8"/>
          <p:cNvSpPr>
            <a:spLocks noChangeArrowheads="1"/>
          </p:cNvSpPr>
          <p:nvPr/>
        </p:nvSpPr>
        <p:spPr bwMode="auto">
          <a:xfrm>
            <a:off x="6781800" y="5486400"/>
            <a:ext cx="1600200" cy="3810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AutoShape 9"/>
          <p:cNvSpPr>
            <a:spLocks/>
          </p:cNvSpPr>
          <p:nvPr/>
        </p:nvSpPr>
        <p:spPr bwMode="auto">
          <a:xfrm rot="16200000">
            <a:off x="1235868" y="5222082"/>
            <a:ext cx="265113" cy="1676400"/>
          </a:xfrm>
          <a:prstGeom prst="leftBrace">
            <a:avLst>
              <a:gd name="adj1" fmla="val 106853"/>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 name="AutoShape 10"/>
          <p:cNvSpPr>
            <a:spLocks/>
          </p:cNvSpPr>
          <p:nvPr/>
        </p:nvSpPr>
        <p:spPr bwMode="auto">
          <a:xfrm rot="16200000">
            <a:off x="3523457" y="4629944"/>
            <a:ext cx="265112" cy="2895600"/>
          </a:xfrm>
          <a:prstGeom prst="leftBrace">
            <a:avLst>
              <a:gd name="adj1" fmla="val 184565"/>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 name="AutoShape 11"/>
          <p:cNvSpPr>
            <a:spLocks/>
          </p:cNvSpPr>
          <p:nvPr/>
        </p:nvSpPr>
        <p:spPr bwMode="auto">
          <a:xfrm rot="16200000">
            <a:off x="7447756" y="5263357"/>
            <a:ext cx="265113" cy="1600200"/>
          </a:xfrm>
          <a:prstGeom prst="leftBrace">
            <a:avLst>
              <a:gd name="adj1" fmla="val 101996"/>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 name="AutoShape 12"/>
          <p:cNvSpPr>
            <a:spLocks/>
          </p:cNvSpPr>
          <p:nvPr/>
        </p:nvSpPr>
        <p:spPr bwMode="auto">
          <a:xfrm rot="16200000">
            <a:off x="5999956" y="5434807"/>
            <a:ext cx="265113" cy="1295400"/>
          </a:xfrm>
          <a:prstGeom prst="leftBrace">
            <a:avLst>
              <a:gd name="adj1" fmla="val 82568"/>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Text Box 13"/>
          <p:cNvSpPr txBox="1">
            <a:spLocks noChangeArrowheads="1"/>
          </p:cNvSpPr>
          <p:nvPr/>
        </p:nvSpPr>
        <p:spPr bwMode="auto">
          <a:xfrm>
            <a:off x="5091113" y="5446713"/>
            <a:ext cx="4095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buFont typeface="Garamond" charset="0"/>
              <a:buNone/>
            </a:pPr>
            <a:r>
              <a:rPr lang="en-US">
                <a:solidFill>
                  <a:srgbClr val="FFFFFF"/>
                </a:solidFill>
                <a:latin typeface="Garamond" charset="0"/>
              </a:rPr>
              <a:t>…</a:t>
            </a:r>
          </a:p>
        </p:txBody>
      </p:sp>
      <p:graphicFrame>
        <p:nvGraphicFramePr>
          <p:cNvPr id="67" name="Object 4"/>
          <p:cNvGraphicFramePr>
            <a:graphicFrameLocks noChangeAspect="1"/>
          </p:cNvGraphicFramePr>
          <p:nvPr>
            <p:extLst>
              <p:ext uri="{D42A27DB-BD31-4B8C-83A1-F6EECF244321}">
                <p14:modId xmlns:p14="http://schemas.microsoft.com/office/powerpoint/2010/main" xmlns="" val="310458820"/>
              </p:ext>
            </p:extLst>
          </p:nvPr>
        </p:nvGraphicFramePr>
        <p:xfrm>
          <a:off x="1219200" y="6203950"/>
          <a:ext cx="284163" cy="425450"/>
        </p:xfrm>
        <a:graphic>
          <a:graphicData uri="http://schemas.openxmlformats.org/presentationml/2006/ole">
            <p:oleObj spid="_x0000_s4590" r:id="rId6" imgW="152280" imgH="228600" progId="">
              <p:embed/>
            </p:oleObj>
          </a:graphicData>
        </a:graphic>
      </p:graphicFrame>
      <p:graphicFrame>
        <p:nvGraphicFramePr>
          <p:cNvPr id="68" name="Object 5"/>
          <p:cNvGraphicFramePr>
            <a:graphicFrameLocks noChangeAspect="1"/>
          </p:cNvGraphicFramePr>
          <p:nvPr>
            <p:extLst>
              <p:ext uri="{D42A27DB-BD31-4B8C-83A1-F6EECF244321}">
                <p14:modId xmlns:p14="http://schemas.microsoft.com/office/powerpoint/2010/main" xmlns="" val="1348112641"/>
              </p:ext>
            </p:extLst>
          </p:nvPr>
        </p:nvGraphicFramePr>
        <p:xfrm>
          <a:off x="3505200" y="6203950"/>
          <a:ext cx="307975" cy="425450"/>
        </p:xfrm>
        <a:graphic>
          <a:graphicData uri="http://schemas.openxmlformats.org/presentationml/2006/ole">
            <p:oleObj spid="_x0000_s4591" r:id="rId7" imgW="165240" imgH="228600" progId="">
              <p:embed/>
            </p:oleObj>
          </a:graphicData>
        </a:graphic>
      </p:graphicFrame>
      <p:graphicFrame>
        <p:nvGraphicFramePr>
          <p:cNvPr id="69" name="Object 6"/>
          <p:cNvGraphicFramePr>
            <a:graphicFrameLocks noChangeAspect="1"/>
          </p:cNvGraphicFramePr>
          <p:nvPr>
            <p:extLst>
              <p:ext uri="{D42A27DB-BD31-4B8C-83A1-F6EECF244321}">
                <p14:modId xmlns:p14="http://schemas.microsoft.com/office/powerpoint/2010/main" xmlns="" val="2638983097"/>
              </p:ext>
            </p:extLst>
          </p:nvPr>
        </p:nvGraphicFramePr>
        <p:xfrm>
          <a:off x="5943600" y="6191250"/>
          <a:ext cx="484188" cy="438150"/>
        </p:xfrm>
        <a:graphic>
          <a:graphicData uri="http://schemas.openxmlformats.org/presentationml/2006/ole">
            <p:oleObj spid="_x0000_s4592" r:id="rId8" imgW="253800" imgH="228600" progId="">
              <p:embed/>
            </p:oleObj>
          </a:graphicData>
        </a:graphic>
      </p:graphicFrame>
      <p:graphicFrame>
        <p:nvGraphicFramePr>
          <p:cNvPr id="70" name="Object 7"/>
          <p:cNvGraphicFramePr>
            <a:graphicFrameLocks noChangeAspect="1"/>
          </p:cNvGraphicFramePr>
          <p:nvPr>
            <p:extLst>
              <p:ext uri="{D42A27DB-BD31-4B8C-83A1-F6EECF244321}">
                <p14:modId xmlns:p14="http://schemas.microsoft.com/office/powerpoint/2010/main" xmlns="" val="2058524430"/>
              </p:ext>
            </p:extLst>
          </p:nvPr>
        </p:nvGraphicFramePr>
        <p:xfrm>
          <a:off x="7467600" y="6172200"/>
          <a:ext cx="328613" cy="457200"/>
        </p:xfrm>
        <a:graphic>
          <a:graphicData uri="http://schemas.openxmlformats.org/presentationml/2006/ole">
            <p:oleObj spid="_x0000_s4593" r:id="rId9" imgW="165240" imgH="228600" progId="">
              <p:embed/>
            </p:oleObj>
          </a:graphicData>
        </a:graphic>
      </p:graphicFrame>
      <p:pic>
        <p:nvPicPr>
          <p:cNvPr id="71" name="Picture 19" descr="Picture1.png"/>
          <p:cNvPicPr>
            <a:picLocks noChangeAspect="1"/>
          </p:cNvPicPr>
          <p:nvPr/>
        </p:nvPicPr>
        <p:blipFill>
          <a:blip r:embed="rId10" cstate="print">
            <a:lum bright="100000" contrast="-100000"/>
            <a:extLst>
              <a:ext uri="{28A0092B-C50C-407E-A947-70E740481C1C}">
                <a14:useLocalDpi xmlns:a14="http://schemas.microsoft.com/office/drawing/2010/main" xmlns="" val="0"/>
              </a:ext>
            </a:extLst>
          </a:blip>
          <a:srcRect/>
          <a:stretch>
            <a:fillRect/>
          </a:stretch>
        </p:blipFill>
        <p:spPr bwMode="auto">
          <a:xfrm>
            <a:off x="4191000" y="1912937"/>
            <a:ext cx="200501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lide Number Placeholder 19"/>
          <p:cNvSpPr>
            <a:spLocks noGrp="1"/>
          </p:cNvSpPr>
          <p:nvPr>
            <p:ph type="sldNum" sz="quarter" idx="12"/>
          </p:nvPr>
        </p:nvSpPr>
        <p:spPr/>
        <p:txBody>
          <a:bodyPr/>
          <a:lstStyle/>
          <a:p>
            <a:fld id="{6E1E8057-8116-4759-810E-BDA7BB580207}" type="slidenum">
              <a:rPr lang="en-US" smtClean="0"/>
              <a:pPr/>
              <a:t>10</a:t>
            </a:fld>
            <a:endParaRPr lang="en-US"/>
          </a:p>
        </p:txBody>
      </p:sp>
    </p:spTree>
    <p:extLst>
      <p:ext uri="{BB962C8B-B14F-4D97-AF65-F5344CB8AC3E}">
        <p14:creationId xmlns:p14="http://schemas.microsoft.com/office/powerpoint/2010/main" xmlns="" val="4093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xEl>
                                              <p:pRg st="3" end="3"/>
                                            </p:txEl>
                                          </p:spTgt>
                                        </p:tgtEl>
                                        <p:attrNameLst>
                                          <p:attrName>style.visibility</p:attrName>
                                        </p:attrNameLst>
                                      </p:cBhvr>
                                      <p:to>
                                        <p:strVal val="visible"/>
                                      </p:to>
                                    </p:set>
                                    <p:animEffect transition="in" filter="fade">
                                      <p:cBhvr>
                                        <p:cTn id="7" dur="500"/>
                                        <p:tgtEl>
                                          <p:spTgt spid="5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xEl>
                                              <p:pRg st="4" end="4"/>
                                            </p:txEl>
                                          </p:spTgt>
                                        </p:tgtEl>
                                        <p:attrNameLst>
                                          <p:attrName>style.visibility</p:attrName>
                                        </p:attrNameLst>
                                      </p:cBhvr>
                                      <p:to>
                                        <p:strVal val="visible"/>
                                      </p:to>
                                    </p:set>
                                    <p:animEffect transition="in" filter="fade">
                                      <p:cBhvr>
                                        <p:cTn id="12" dur="500"/>
                                        <p:tgtEl>
                                          <p:spTgt spid="5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xEl>
                                              <p:pRg st="5" end="5"/>
                                            </p:txEl>
                                          </p:spTgt>
                                        </p:tgtEl>
                                        <p:attrNameLst>
                                          <p:attrName>style.visibility</p:attrName>
                                        </p:attrNameLst>
                                      </p:cBhvr>
                                      <p:to>
                                        <p:strVal val="visible"/>
                                      </p:to>
                                    </p:set>
                                    <p:animEffect transition="in" filter="fade">
                                      <p:cBhvr>
                                        <p:cTn id="17" dur="500"/>
                                        <p:tgtEl>
                                          <p:spTgt spid="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The GSC := “Segmented Stationarity”</a:t>
            </a:r>
            <a:endParaRPr lang="en-US" dirty="0"/>
          </a:p>
        </p:txBody>
      </p:sp>
      <p:sp>
        <p:nvSpPr>
          <p:cNvPr id="55" name="Rectangle 2"/>
          <p:cNvSpPr txBox="1">
            <a:spLocks noChangeArrowheads="1"/>
          </p:cNvSpPr>
          <p:nvPr/>
        </p:nvSpPr>
        <p:spPr bwMode="auto">
          <a:xfrm>
            <a:off x="762000" y="1243012"/>
            <a:ext cx="8610600" cy="26431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FFCC00"/>
              </a:buClr>
              <a:buSzPct val="70000"/>
              <a:buFont typeface="Wingdings"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57200" rtl="0" eaLnBrk="0" fontAlgn="base" hangingPunct="0">
              <a:spcBef>
                <a:spcPts val="700"/>
              </a:spcBef>
              <a:spcAft>
                <a:spcPct val="0"/>
              </a:spcAft>
              <a:buClr>
                <a:srgbClr val="A886E0"/>
              </a:buClr>
              <a:buSzPct val="70000"/>
              <a:buFont typeface="Wingdings" charset="2"/>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E5E5FF"/>
              </a:buClr>
              <a:buSzPct val="70000"/>
              <a:buFont typeface="Wingdings" charset="2"/>
              <a:buChar char=""/>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9pPr>
          </a:lstStyle>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endParaRP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Stationary (homogeneity within blocks) </a:t>
            </a: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rPr>
              <a:t>Mixing (bases at distant positions are nearly independent)</a:t>
            </a:r>
            <a:r>
              <a:rPr kumimoji="0" lang="ar-SA"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rPr>
              <a:t>‏</a:t>
            </a:r>
            <a:endParaRPr kumimoji="0" lang="en-US"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endParaRPr>
          </a:p>
          <a:p>
            <a:pPr marL="457200" marR="0" lvl="0" indent="-457200" algn="l" defTabSz="457200" rtl="0" eaLnBrk="1" fontAlgn="base" latinLnBrk="0" hangingPunct="1">
              <a:lnSpc>
                <a:spcPct val="100000"/>
              </a:lnSpc>
              <a:spcBef>
                <a:spcPts val="600"/>
              </a:spcBef>
              <a:spcAft>
                <a:spcPct val="0"/>
              </a:spcAft>
              <a:buClr>
                <a:srgbClr val="FFCC00"/>
              </a:buClr>
              <a:buSzPct val="70000"/>
              <a:buFont typeface="+mj-lt"/>
              <a:buAutoNum type="arabicParen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400" kern="0" dirty="0" smtClean="0">
                <a:latin typeface="Garamond"/>
                <a:ea typeface="宋体"/>
                <a:cs typeface="Arial" charset="0"/>
              </a:rPr>
              <a:t>And, </a:t>
            </a:r>
            <a:r>
              <a:rPr lang="en-US" sz="2400" i="1" kern="0" dirty="0" smtClean="0">
                <a:latin typeface="Garamond"/>
                <a:ea typeface="宋体"/>
                <a:cs typeface="Arial" charset="0"/>
              </a:rPr>
              <a:t>r</a:t>
            </a:r>
            <a:r>
              <a:rPr lang="en-US" sz="2400" kern="0" dirty="0" smtClean="0">
                <a:latin typeface="Garamond"/>
                <a:ea typeface="宋体"/>
                <a:cs typeface="Arial" charset="0"/>
              </a:rPr>
              <a:t> &lt;&lt; </a:t>
            </a:r>
            <a:r>
              <a:rPr lang="en-US" sz="2400" i="1" kern="0" dirty="0" smtClean="0">
                <a:latin typeface="Garamond"/>
                <a:ea typeface="宋体"/>
                <a:cs typeface="Arial" charset="0"/>
              </a:rPr>
              <a:t>n</a:t>
            </a:r>
            <a:endParaRPr kumimoji="0" lang="en-US" sz="2400" b="0"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Garamond"/>
              <a:ea typeface="宋体"/>
              <a:cs typeface="Arial" charset="0"/>
            </a:endParaRPr>
          </a:p>
        </p:txBody>
      </p:sp>
      <p:sp>
        <p:nvSpPr>
          <p:cNvPr id="20" name="Content Placeholder 6"/>
          <p:cNvSpPr>
            <a:spLocks noGrp="1"/>
          </p:cNvSpPr>
          <p:nvPr>
            <p:ph idx="1"/>
          </p:nvPr>
        </p:nvSpPr>
        <p:spPr>
          <a:xfrm>
            <a:off x="457200" y="3810000"/>
            <a:ext cx="8229600" cy="2286000"/>
          </a:xfrm>
        </p:spPr>
        <p:txBody>
          <a:bodyPr>
            <a:normAutofit fontScale="85000" lnSpcReduction="20000"/>
          </a:bodyPr>
          <a:lstStyle/>
          <a:p>
            <a:pPr>
              <a:buFont typeface="Wingdings" pitchFamily="2" charset="2"/>
              <a:buChar char="ü"/>
            </a:pPr>
            <a:r>
              <a:rPr lang="en-US" b="1" dirty="0" smtClean="0">
                <a:effectLst>
                  <a:outerShdw blurRad="38100" dist="38100" dir="2700000" algn="tl">
                    <a:srgbClr val="000000">
                      <a:alpha val="43137"/>
                    </a:srgbClr>
                  </a:outerShdw>
                </a:effectLst>
              </a:rPr>
              <a:t>General:</a:t>
            </a:r>
            <a:r>
              <a:rPr lang="en-US" dirty="0" smtClean="0"/>
              <a:t> any other consistent estimator is a special case (</a:t>
            </a:r>
            <a:r>
              <a:rPr lang="en-US" dirty="0" err="1" smtClean="0"/>
              <a:t>submodel</a:t>
            </a:r>
            <a:r>
              <a:rPr lang="en-US" dirty="0" smtClean="0"/>
              <a:t>)</a:t>
            </a:r>
          </a:p>
          <a:p>
            <a:pPr>
              <a:buFont typeface="Wingdings" pitchFamily="2" charset="2"/>
              <a:buChar char="ü"/>
            </a:pPr>
            <a:r>
              <a:rPr lang="en-US" b="1" dirty="0" smtClean="0">
                <a:effectLst>
                  <a:outerShdw blurRad="38100" dist="38100" dir="2700000" algn="tl">
                    <a:srgbClr val="000000">
                      <a:alpha val="43137"/>
                    </a:srgbClr>
                  </a:outerShdw>
                </a:effectLst>
              </a:rPr>
              <a:t>Self diagnostic: </a:t>
            </a:r>
            <a:r>
              <a:rPr lang="en-US" dirty="0" smtClean="0"/>
              <a:t>if assumptions aren’t met, it shows up during analysis</a:t>
            </a:r>
          </a:p>
          <a:p>
            <a:pPr>
              <a:buFont typeface="Wingdings" pitchFamily="2" charset="2"/>
              <a:buChar char="ü"/>
            </a:pPr>
            <a:r>
              <a:rPr lang="en-US" b="1" dirty="0" smtClean="0">
                <a:effectLst>
                  <a:outerShdw blurRad="38100" dist="38100" dir="2700000" algn="tl">
                    <a:srgbClr val="000000">
                      <a:alpha val="43137"/>
                    </a:srgbClr>
                  </a:outerShdw>
                </a:effectLst>
              </a:rPr>
              <a:t>Conservative: </a:t>
            </a:r>
            <a:r>
              <a:rPr lang="en-US" dirty="0" smtClean="0"/>
              <a:t>any p-value is assured to be greater than or equal to the “true” p-value</a:t>
            </a:r>
            <a:endParaRPr lang="en-US"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6E1E8057-8116-4759-810E-BDA7BB580207}" type="slidenum">
              <a:rPr lang="en-US" smtClean="0"/>
              <a:pPr/>
              <a:t>11</a:t>
            </a:fld>
            <a:endParaRPr lang="en-US"/>
          </a:p>
        </p:txBody>
      </p:sp>
    </p:spTree>
    <p:extLst>
      <p:ext uri="{BB962C8B-B14F-4D97-AF65-F5344CB8AC3E}">
        <p14:creationId xmlns:p14="http://schemas.microsoft.com/office/powerpoint/2010/main" xmlns="" val="27530162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
          <p:cNvSpPr txBox="1">
            <a:spLocks noChangeArrowheads="1"/>
          </p:cNvSpPr>
          <p:nvPr/>
        </p:nvSpPr>
        <p:spPr bwMode="auto">
          <a:xfrm>
            <a:off x="457200" y="-76200"/>
            <a:ext cx="8229600" cy="14351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2pPr>
            <a:lvl3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3pPr>
            <a:lvl4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4pPr>
            <a:lvl5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5pPr>
            <a:lvl6pPr marL="4572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6pPr>
            <a:lvl7pPr marL="9144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7pPr>
            <a:lvl8pPr marL="13716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8pPr>
            <a:lvl9pPr marL="18288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9pPr>
          </a:lstStyle>
          <a:p>
            <a:pPr marL="0" marR="0" lvl="0" indent="0" algn="ctr" defTabSz="457200" rtl="0" eaLnBrk="1" fontAlgn="base" latinLnBrk="0" hangingPunct="1">
              <a:lnSpc>
                <a:spcPct val="100000"/>
              </a:lnSpc>
              <a:spcBef>
                <a:spcPct val="0"/>
              </a:spcBef>
              <a:spcAft>
                <a:spcPct val="0"/>
              </a:spcAft>
              <a:buClr>
                <a:srgbClr val="E5E5FF"/>
              </a:buClr>
              <a:buSzPct val="100000"/>
              <a:buFont typeface="Garamon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kern="0" dirty="0" smtClean="0">
                <a:latin typeface="Garamond"/>
                <a:ea typeface="宋体"/>
              </a:rPr>
              <a:t>Testing Independence</a:t>
            </a:r>
            <a:endParaRPr kumimoji="0" lang="en-US" sz="4400" b="1" i="0" u="none" strike="noStrike" kern="0" cap="none" spc="0" normalizeH="0" baseline="0" noProof="0" dirty="0" smtClean="0">
              <a:ln>
                <a:noFill/>
              </a:ln>
              <a:solidFill>
                <a:srgbClr val="E5E5FF"/>
              </a:solidFill>
              <a:effectLst>
                <a:outerShdw blurRad="38100" dist="38100" dir="2700000" algn="tl">
                  <a:srgbClr val="000000"/>
                </a:outerShdw>
              </a:effectLst>
              <a:uLnTx/>
              <a:uFillTx/>
              <a:latin typeface="Garamond"/>
              <a:ea typeface="宋体"/>
            </a:endParaRPr>
          </a:p>
        </p:txBody>
      </p:sp>
      <p:graphicFrame>
        <p:nvGraphicFramePr>
          <p:cNvPr id="191" name="Object 2"/>
          <p:cNvGraphicFramePr>
            <a:graphicFrameLocks noChangeAspect="1"/>
          </p:cNvGraphicFramePr>
          <p:nvPr/>
        </p:nvGraphicFramePr>
        <p:xfrm>
          <a:off x="1447800" y="3733800"/>
          <a:ext cx="358775" cy="381000"/>
        </p:xfrm>
        <a:graphic>
          <a:graphicData uri="http://schemas.openxmlformats.org/presentationml/2006/ole">
            <p:oleObj spid="_x0000_s5715" r:id="rId3" imgW="258480" imgH="218160" progId="Equation.3">
              <p:embed/>
            </p:oleObj>
          </a:graphicData>
        </a:graphic>
      </p:graphicFrame>
      <p:graphicFrame>
        <p:nvGraphicFramePr>
          <p:cNvPr id="192" name="Object 3"/>
          <p:cNvGraphicFramePr>
            <a:graphicFrameLocks noChangeAspect="1"/>
          </p:cNvGraphicFramePr>
          <p:nvPr/>
        </p:nvGraphicFramePr>
        <p:xfrm>
          <a:off x="7975600" y="3733800"/>
          <a:ext cx="381000" cy="381000"/>
        </p:xfrm>
        <a:graphic>
          <a:graphicData uri="http://schemas.openxmlformats.org/presentationml/2006/ole">
            <p:oleObj spid="_x0000_s5716" name="Equation" r:id="rId4" imgW="265680" imgH="218160" progId="Equation.3">
              <p:embed/>
            </p:oleObj>
          </a:graphicData>
        </a:graphic>
      </p:graphicFrame>
      <p:sp>
        <p:nvSpPr>
          <p:cNvPr id="193" name="Text Box 4"/>
          <p:cNvSpPr txBox="1">
            <a:spLocks noChangeArrowheads="1"/>
          </p:cNvSpPr>
          <p:nvPr/>
        </p:nvSpPr>
        <p:spPr bwMode="auto">
          <a:xfrm>
            <a:off x="528638" y="1309688"/>
            <a:ext cx="6689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r>
              <a:rPr lang="en-US">
                <a:solidFill>
                  <a:srgbClr val="FFFFFF"/>
                </a:solidFill>
                <a:cs typeface="Arial" charset="0"/>
              </a:rPr>
              <a:t>Observed Sequence  (Feature 1 = 	         , Feature 2 =             ):</a:t>
            </a:r>
          </a:p>
        </p:txBody>
      </p:sp>
      <p:sp>
        <p:nvSpPr>
          <p:cNvPr id="194" name="Line 5"/>
          <p:cNvSpPr>
            <a:spLocks noChangeShapeType="1"/>
          </p:cNvSpPr>
          <p:nvPr/>
        </p:nvSpPr>
        <p:spPr bwMode="auto">
          <a:xfrm>
            <a:off x="1295400" y="2514600"/>
            <a:ext cx="7239000" cy="1588"/>
          </a:xfrm>
          <a:prstGeom prst="line">
            <a:avLst/>
          </a:prstGeom>
          <a:noFill/>
          <a:ln w="93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5" name="Rectangle 6"/>
          <p:cNvSpPr>
            <a:spLocks noChangeArrowheads="1"/>
          </p:cNvSpPr>
          <p:nvPr/>
        </p:nvSpPr>
        <p:spPr bwMode="auto">
          <a:xfrm>
            <a:off x="2209800" y="2362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 name="Rectangle 7"/>
          <p:cNvSpPr>
            <a:spLocks noChangeArrowheads="1"/>
          </p:cNvSpPr>
          <p:nvPr/>
        </p:nvSpPr>
        <p:spPr bwMode="auto">
          <a:xfrm>
            <a:off x="3276600" y="23622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7" name="Rectangle 8"/>
          <p:cNvSpPr>
            <a:spLocks noChangeArrowheads="1"/>
          </p:cNvSpPr>
          <p:nvPr/>
        </p:nvSpPr>
        <p:spPr bwMode="auto">
          <a:xfrm>
            <a:off x="5486400" y="2362200"/>
            <a:ext cx="12192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8" name="Rectangle 9"/>
          <p:cNvSpPr>
            <a:spLocks noChangeArrowheads="1"/>
          </p:cNvSpPr>
          <p:nvPr/>
        </p:nvSpPr>
        <p:spPr bwMode="auto">
          <a:xfrm>
            <a:off x="6553200" y="2362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 name="Rectangle 10"/>
          <p:cNvSpPr>
            <a:spLocks noChangeArrowheads="1"/>
          </p:cNvSpPr>
          <p:nvPr/>
        </p:nvSpPr>
        <p:spPr bwMode="auto">
          <a:xfrm>
            <a:off x="8229600" y="2362200"/>
            <a:ext cx="1524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0" name="Rectangle 11"/>
          <p:cNvSpPr>
            <a:spLocks noChangeArrowheads="1"/>
          </p:cNvSpPr>
          <p:nvPr/>
        </p:nvSpPr>
        <p:spPr bwMode="auto">
          <a:xfrm>
            <a:off x="1828800" y="25146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1" name="Rectangle 12"/>
          <p:cNvSpPr>
            <a:spLocks noChangeArrowheads="1"/>
          </p:cNvSpPr>
          <p:nvPr/>
        </p:nvSpPr>
        <p:spPr bwMode="auto">
          <a:xfrm>
            <a:off x="2590800" y="25146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 name="Rectangle 13"/>
          <p:cNvSpPr>
            <a:spLocks noChangeArrowheads="1"/>
          </p:cNvSpPr>
          <p:nvPr/>
        </p:nvSpPr>
        <p:spPr bwMode="auto">
          <a:xfrm>
            <a:off x="3352800" y="2514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3" name="Rectangle 14"/>
          <p:cNvSpPr>
            <a:spLocks noChangeArrowheads="1"/>
          </p:cNvSpPr>
          <p:nvPr/>
        </p:nvSpPr>
        <p:spPr bwMode="auto">
          <a:xfrm>
            <a:off x="4495800" y="2514600"/>
            <a:ext cx="381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4" name="Rectangle 15"/>
          <p:cNvSpPr>
            <a:spLocks noChangeArrowheads="1"/>
          </p:cNvSpPr>
          <p:nvPr/>
        </p:nvSpPr>
        <p:spPr bwMode="auto">
          <a:xfrm>
            <a:off x="5638800" y="2514600"/>
            <a:ext cx="914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5" name="Rectangle 16"/>
          <p:cNvSpPr>
            <a:spLocks noChangeArrowheads="1"/>
          </p:cNvSpPr>
          <p:nvPr/>
        </p:nvSpPr>
        <p:spPr bwMode="auto">
          <a:xfrm>
            <a:off x="7162800" y="2514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6" name="Rectangle 17"/>
          <p:cNvSpPr>
            <a:spLocks noChangeArrowheads="1"/>
          </p:cNvSpPr>
          <p:nvPr/>
        </p:nvSpPr>
        <p:spPr bwMode="auto">
          <a:xfrm>
            <a:off x="2590800" y="2362200"/>
            <a:ext cx="152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7" name="Rectangle 18"/>
          <p:cNvSpPr>
            <a:spLocks noChangeArrowheads="1"/>
          </p:cNvSpPr>
          <p:nvPr/>
        </p:nvSpPr>
        <p:spPr bwMode="auto">
          <a:xfrm>
            <a:off x="3352800" y="2362200"/>
            <a:ext cx="3048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 name="Rectangle 19"/>
          <p:cNvSpPr>
            <a:spLocks noChangeArrowheads="1"/>
          </p:cNvSpPr>
          <p:nvPr/>
        </p:nvSpPr>
        <p:spPr bwMode="auto">
          <a:xfrm>
            <a:off x="2209800" y="2362200"/>
            <a:ext cx="762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9" name="Rectangle 20"/>
          <p:cNvSpPr>
            <a:spLocks noChangeArrowheads="1"/>
          </p:cNvSpPr>
          <p:nvPr/>
        </p:nvSpPr>
        <p:spPr bwMode="auto">
          <a:xfrm>
            <a:off x="5638800" y="2362200"/>
            <a:ext cx="914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0" name="Rectangle 21"/>
          <p:cNvSpPr>
            <a:spLocks noChangeArrowheads="1"/>
          </p:cNvSpPr>
          <p:nvPr/>
        </p:nvSpPr>
        <p:spPr bwMode="auto">
          <a:xfrm>
            <a:off x="7162800" y="2362200"/>
            <a:ext cx="762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 name="Rectangle 22"/>
          <p:cNvSpPr>
            <a:spLocks noChangeArrowheads="1"/>
          </p:cNvSpPr>
          <p:nvPr/>
        </p:nvSpPr>
        <p:spPr bwMode="auto">
          <a:xfrm>
            <a:off x="1828800" y="1981200"/>
            <a:ext cx="2438400" cy="990600"/>
          </a:xfrm>
          <a:prstGeom prst="rect">
            <a:avLst/>
          </a:prstGeom>
          <a:solidFill>
            <a:srgbClr val="003399">
              <a:alpha val="59999"/>
            </a:srgbClr>
          </a:solidFill>
          <a:ln w="9360">
            <a:solidFill>
              <a:srgbClr val="FFFFFF"/>
            </a:solidFill>
            <a:prstDash val="dash"/>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2" name="Rectangle 23"/>
          <p:cNvSpPr>
            <a:spLocks noChangeArrowheads="1"/>
          </p:cNvSpPr>
          <p:nvPr/>
        </p:nvSpPr>
        <p:spPr bwMode="auto">
          <a:xfrm>
            <a:off x="5638800" y="1981200"/>
            <a:ext cx="2438400" cy="990600"/>
          </a:xfrm>
          <a:prstGeom prst="rect">
            <a:avLst/>
          </a:prstGeom>
          <a:solidFill>
            <a:srgbClr val="003399">
              <a:alpha val="59999"/>
            </a:srgbClr>
          </a:solidFill>
          <a:ln w="9360">
            <a:solidFill>
              <a:srgbClr val="FFFFFF"/>
            </a:solidFill>
            <a:prstDash val="dash"/>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3" name="Rectangle 24"/>
          <p:cNvSpPr>
            <a:spLocks noChangeArrowheads="1"/>
          </p:cNvSpPr>
          <p:nvPr/>
        </p:nvSpPr>
        <p:spPr bwMode="auto">
          <a:xfrm>
            <a:off x="1625600" y="25146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4" name="Rectangle 25"/>
          <p:cNvSpPr>
            <a:spLocks noChangeArrowheads="1"/>
          </p:cNvSpPr>
          <p:nvPr/>
        </p:nvSpPr>
        <p:spPr bwMode="auto">
          <a:xfrm>
            <a:off x="2209800" y="2362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5" name="Rectangle 26"/>
          <p:cNvSpPr>
            <a:spLocks noChangeArrowheads="1"/>
          </p:cNvSpPr>
          <p:nvPr/>
        </p:nvSpPr>
        <p:spPr bwMode="auto">
          <a:xfrm>
            <a:off x="3276600" y="23622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6" name="Rectangle 27"/>
          <p:cNvSpPr>
            <a:spLocks noChangeArrowheads="1"/>
          </p:cNvSpPr>
          <p:nvPr/>
        </p:nvSpPr>
        <p:spPr bwMode="auto">
          <a:xfrm>
            <a:off x="1828800" y="25146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7" name="Rectangle 28"/>
          <p:cNvSpPr>
            <a:spLocks noChangeArrowheads="1"/>
          </p:cNvSpPr>
          <p:nvPr/>
        </p:nvSpPr>
        <p:spPr bwMode="auto">
          <a:xfrm>
            <a:off x="2590800" y="25146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8" name="Rectangle 29"/>
          <p:cNvSpPr>
            <a:spLocks noChangeArrowheads="1"/>
          </p:cNvSpPr>
          <p:nvPr/>
        </p:nvSpPr>
        <p:spPr bwMode="auto">
          <a:xfrm>
            <a:off x="3352800" y="2514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9" name="Rectangle 30"/>
          <p:cNvSpPr>
            <a:spLocks noChangeArrowheads="1"/>
          </p:cNvSpPr>
          <p:nvPr/>
        </p:nvSpPr>
        <p:spPr bwMode="auto">
          <a:xfrm>
            <a:off x="2590800" y="2362200"/>
            <a:ext cx="152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0" name="Rectangle 31"/>
          <p:cNvSpPr>
            <a:spLocks noChangeArrowheads="1"/>
          </p:cNvSpPr>
          <p:nvPr/>
        </p:nvSpPr>
        <p:spPr bwMode="auto">
          <a:xfrm>
            <a:off x="3352800" y="2362200"/>
            <a:ext cx="3048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1" name="Rectangle 32"/>
          <p:cNvSpPr>
            <a:spLocks noChangeArrowheads="1"/>
          </p:cNvSpPr>
          <p:nvPr/>
        </p:nvSpPr>
        <p:spPr bwMode="auto">
          <a:xfrm>
            <a:off x="2209800" y="2362200"/>
            <a:ext cx="762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2" name="Rectangle 33"/>
          <p:cNvSpPr>
            <a:spLocks noChangeArrowheads="1"/>
          </p:cNvSpPr>
          <p:nvPr/>
        </p:nvSpPr>
        <p:spPr bwMode="auto">
          <a:xfrm>
            <a:off x="5638800" y="3886200"/>
            <a:ext cx="10795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3" name="Rectangle 34"/>
          <p:cNvSpPr>
            <a:spLocks noChangeArrowheads="1"/>
          </p:cNvSpPr>
          <p:nvPr/>
        </p:nvSpPr>
        <p:spPr bwMode="auto">
          <a:xfrm>
            <a:off x="6565900" y="3886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4" name="Rectangle 35"/>
          <p:cNvSpPr>
            <a:spLocks noChangeArrowheads="1"/>
          </p:cNvSpPr>
          <p:nvPr/>
        </p:nvSpPr>
        <p:spPr bwMode="auto">
          <a:xfrm>
            <a:off x="5651500" y="4038600"/>
            <a:ext cx="914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5" name="Rectangle 36"/>
          <p:cNvSpPr>
            <a:spLocks noChangeArrowheads="1"/>
          </p:cNvSpPr>
          <p:nvPr/>
        </p:nvSpPr>
        <p:spPr bwMode="auto">
          <a:xfrm>
            <a:off x="7175500" y="4038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6" name="Rectangle 37"/>
          <p:cNvSpPr>
            <a:spLocks noChangeArrowheads="1"/>
          </p:cNvSpPr>
          <p:nvPr/>
        </p:nvSpPr>
        <p:spPr bwMode="auto">
          <a:xfrm>
            <a:off x="2209800" y="3886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7" name="Rectangle 38"/>
          <p:cNvSpPr>
            <a:spLocks noChangeArrowheads="1"/>
          </p:cNvSpPr>
          <p:nvPr/>
        </p:nvSpPr>
        <p:spPr bwMode="auto">
          <a:xfrm>
            <a:off x="3276600" y="38862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8" name="Rectangle 39"/>
          <p:cNvSpPr>
            <a:spLocks noChangeArrowheads="1"/>
          </p:cNvSpPr>
          <p:nvPr/>
        </p:nvSpPr>
        <p:spPr bwMode="auto">
          <a:xfrm>
            <a:off x="1828800" y="40386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9" name="Rectangle 40"/>
          <p:cNvSpPr>
            <a:spLocks noChangeArrowheads="1"/>
          </p:cNvSpPr>
          <p:nvPr/>
        </p:nvSpPr>
        <p:spPr bwMode="auto">
          <a:xfrm>
            <a:off x="2590800" y="40386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0" name="Rectangle 41"/>
          <p:cNvSpPr>
            <a:spLocks noChangeArrowheads="1"/>
          </p:cNvSpPr>
          <p:nvPr/>
        </p:nvSpPr>
        <p:spPr bwMode="auto">
          <a:xfrm>
            <a:off x="3352800" y="4038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1" name="Rectangle 42"/>
          <p:cNvSpPr>
            <a:spLocks noChangeArrowheads="1"/>
          </p:cNvSpPr>
          <p:nvPr/>
        </p:nvSpPr>
        <p:spPr bwMode="auto">
          <a:xfrm>
            <a:off x="2590800" y="3886200"/>
            <a:ext cx="152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2" name="Rectangle 43"/>
          <p:cNvSpPr>
            <a:spLocks noChangeArrowheads="1"/>
          </p:cNvSpPr>
          <p:nvPr/>
        </p:nvSpPr>
        <p:spPr bwMode="auto">
          <a:xfrm>
            <a:off x="3352800" y="3886200"/>
            <a:ext cx="3048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3" name="Rectangle 44"/>
          <p:cNvSpPr>
            <a:spLocks noChangeArrowheads="1"/>
          </p:cNvSpPr>
          <p:nvPr/>
        </p:nvSpPr>
        <p:spPr bwMode="auto">
          <a:xfrm>
            <a:off x="2209800" y="3886200"/>
            <a:ext cx="762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4" name="Rectangle 45"/>
          <p:cNvSpPr>
            <a:spLocks noChangeArrowheads="1"/>
          </p:cNvSpPr>
          <p:nvPr/>
        </p:nvSpPr>
        <p:spPr bwMode="auto">
          <a:xfrm>
            <a:off x="2209800" y="38862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5" name="Rectangle 46"/>
          <p:cNvSpPr>
            <a:spLocks noChangeArrowheads="1"/>
          </p:cNvSpPr>
          <p:nvPr/>
        </p:nvSpPr>
        <p:spPr bwMode="auto">
          <a:xfrm>
            <a:off x="3276600" y="38862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6" name="Rectangle 47"/>
          <p:cNvSpPr>
            <a:spLocks noChangeArrowheads="1"/>
          </p:cNvSpPr>
          <p:nvPr/>
        </p:nvSpPr>
        <p:spPr bwMode="auto">
          <a:xfrm>
            <a:off x="1828800" y="40386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7" name="Rectangle 48"/>
          <p:cNvSpPr>
            <a:spLocks noChangeArrowheads="1"/>
          </p:cNvSpPr>
          <p:nvPr/>
        </p:nvSpPr>
        <p:spPr bwMode="auto">
          <a:xfrm>
            <a:off x="2590800" y="40386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8" name="Rectangle 49"/>
          <p:cNvSpPr>
            <a:spLocks noChangeArrowheads="1"/>
          </p:cNvSpPr>
          <p:nvPr/>
        </p:nvSpPr>
        <p:spPr bwMode="auto">
          <a:xfrm>
            <a:off x="3352800" y="40386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9" name="Line 50"/>
          <p:cNvSpPr>
            <a:spLocks noChangeShapeType="1"/>
          </p:cNvSpPr>
          <p:nvPr/>
        </p:nvSpPr>
        <p:spPr bwMode="auto">
          <a:xfrm>
            <a:off x="1828800" y="4038600"/>
            <a:ext cx="2438400" cy="1588"/>
          </a:xfrm>
          <a:prstGeom prst="line">
            <a:avLst/>
          </a:prstGeom>
          <a:noFill/>
          <a:ln w="93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0" name="Rectangle 51"/>
          <p:cNvSpPr>
            <a:spLocks noChangeArrowheads="1"/>
          </p:cNvSpPr>
          <p:nvPr/>
        </p:nvSpPr>
        <p:spPr bwMode="auto">
          <a:xfrm>
            <a:off x="1828800" y="4876800"/>
            <a:ext cx="12192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1" name="Rectangle 52"/>
          <p:cNvSpPr>
            <a:spLocks noChangeArrowheads="1"/>
          </p:cNvSpPr>
          <p:nvPr/>
        </p:nvSpPr>
        <p:spPr bwMode="auto">
          <a:xfrm>
            <a:off x="2895600" y="48768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2" name="Rectangle 53"/>
          <p:cNvSpPr>
            <a:spLocks noChangeArrowheads="1"/>
          </p:cNvSpPr>
          <p:nvPr/>
        </p:nvSpPr>
        <p:spPr bwMode="auto">
          <a:xfrm>
            <a:off x="5651500" y="5029200"/>
            <a:ext cx="914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3" name="Rectangle 54"/>
          <p:cNvSpPr>
            <a:spLocks noChangeArrowheads="1"/>
          </p:cNvSpPr>
          <p:nvPr/>
        </p:nvSpPr>
        <p:spPr bwMode="auto">
          <a:xfrm>
            <a:off x="7175500" y="50292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4" name="Rectangle 55"/>
          <p:cNvSpPr>
            <a:spLocks noChangeArrowheads="1"/>
          </p:cNvSpPr>
          <p:nvPr/>
        </p:nvSpPr>
        <p:spPr bwMode="auto">
          <a:xfrm>
            <a:off x="3352800" y="4876800"/>
            <a:ext cx="2286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5" name="Rectangle 56"/>
          <p:cNvSpPr>
            <a:spLocks noChangeArrowheads="1"/>
          </p:cNvSpPr>
          <p:nvPr/>
        </p:nvSpPr>
        <p:spPr bwMode="auto">
          <a:xfrm>
            <a:off x="6019800" y="48768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6" name="Rectangle 57"/>
          <p:cNvSpPr>
            <a:spLocks noChangeArrowheads="1"/>
          </p:cNvSpPr>
          <p:nvPr/>
        </p:nvSpPr>
        <p:spPr bwMode="auto">
          <a:xfrm>
            <a:off x="1828800" y="50292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7" name="Rectangle 58"/>
          <p:cNvSpPr>
            <a:spLocks noChangeArrowheads="1"/>
          </p:cNvSpPr>
          <p:nvPr/>
        </p:nvSpPr>
        <p:spPr bwMode="auto">
          <a:xfrm>
            <a:off x="2590800" y="50292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8" name="Rectangle 59"/>
          <p:cNvSpPr>
            <a:spLocks noChangeArrowheads="1"/>
          </p:cNvSpPr>
          <p:nvPr/>
        </p:nvSpPr>
        <p:spPr bwMode="auto">
          <a:xfrm>
            <a:off x="3352800" y="50292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9" name="Rectangle 60"/>
          <p:cNvSpPr>
            <a:spLocks noChangeArrowheads="1"/>
          </p:cNvSpPr>
          <p:nvPr/>
        </p:nvSpPr>
        <p:spPr bwMode="auto">
          <a:xfrm>
            <a:off x="6019800" y="4876800"/>
            <a:ext cx="6858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0" name="Rectangle 61"/>
          <p:cNvSpPr>
            <a:spLocks noChangeArrowheads="1"/>
          </p:cNvSpPr>
          <p:nvPr/>
        </p:nvSpPr>
        <p:spPr bwMode="auto">
          <a:xfrm>
            <a:off x="1828800" y="5029200"/>
            <a:ext cx="4572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1" name="Rectangle 62"/>
          <p:cNvSpPr>
            <a:spLocks noChangeArrowheads="1"/>
          </p:cNvSpPr>
          <p:nvPr/>
        </p:nvSpPr>
        <p:spPr bwMode="auto">
          <a:xfrm>
            <a:off x="2590800" y="5029200"/>
            <a:ext cx="1524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2" name="Rectangle 63"/>
          <p:cNvSpPr>
            <a:spLocks noChangeArrowheads="1"/>
          </p:cNvSpPr>
          <p:nvPr/>
        </p:nvSpPr>
        <p:spPr bwMode="auto">
          <a:xfrm>
            <a:off x="3352800" y="5029200"/>
            <a:ext cx="7620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3" name="Rectangle 64"/>
          <p:cNvSpPr>
            <a:spLocks noChangeArrowheads="1"/>
          </p:cNvSpPr>
          <p:nvPr/>
        </p:nvSpPr>
        <p:spPr bwMode="auto">
          <a:xfrm>
            <a:off x="6019800" y="4876800"/>
            <a:ext cx="533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4" name="Line 65"/>
          <p:cNvSpPr>
            <a:spLocks noChangeShapeType="1"/>
          </p:cNvSpPr>
          <p:nvPr/>
        </p:nvSpPr>
        <p:spPr bwMode="auto">
          <a:xfrm>
            <a:off x="1828800" y="5029200"/>
            <a:ext cx="2438400" cy="1588"/>
          </a:xfrm>
          <a:prstGeom prst="line">
            <a:avLst/>
          </a:prstGeom>
          <a:noFill/>
          <a:ln w="93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5" name="Rectangle 66"/>
          <p:cNvSpPr>
            <a:spLocks noChangeArrowheads="1"/>
          </p:cNvSpPr>
          <p:nvPr/>
        </p:nvSpPr>
        <p:spPr bwMode="auto">
          <a:xfrm>
            <a:off x="1828800" y="4876800"/>
            <a:ext cx="4572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6" name="Rectangle 67"/>
          <p:cNvSpPr>
            <a:spLocks noChangeArrowheads="1"/>
          </p:cNvSpPr>
          <p:nvPr/>
        </p:nvSpPr>
        <p:spPr bwMode="auto">
          <a:xfrm>
            <a:off x="2590800" y="4876800"/>
            <a:ext cx="1524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7" name="Line 68"/>
          <p:cNvSpPr>
            <a:spLocks noChangeShapeType="1"/>
          </p:cNvSpPr>
          <p:nvPr/>
        </p:nvSpPr>
        <p:spPr bwMode="auto">
          <a:xfrm flipH="1">
            <a:off x="4189413" y="4038600"/>
            <a:ext cx="1298575" cy="914400"/>
          </a:xfrm>
          <a:prstGeom prst="line">
            <a:avLst/>
          </a:prstGeom>
          <a:noFill/>
          <a:ln w="19080">
            <a:solidFill>
              <a:srgbClr val="FFFFFF"/>
            </a:solidFill>
            <a:miter lim="800000"/>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8" name="Line 69"/>
          <p:cNvSpPr>
            <a:spLocks noChangeShapeType="1"/>
          </p:cNvSpPr>
          <p:nvPr/>
        </p:nvSpPr>
        <p:spPr bwMode="auto">
          <a:xfrm>
            <a:off x="4267200" y="3962400"/>
            <a:ext cx="1295400" cy="990600"/>
          </a:xfrm>
          <a:prstGeom prst="line">
            <a:avLst/>
          </a:prstGeom>
          <a:noFill/>
          <a:ln w="19080">
            <a:solidFill>
              <a:srgbClr val="FFFFFF"/>
            </a:solidFill>
            <a:miter lim="800000"/>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9" name="Rectangle 70"/>
          <p:cNvSpPr>
            <a:spLocks noChangeArrowheads="1"/>
          </p:cNvSpPr>
          <p:nvPr/>
        </p:nvSpPr>
        <p:spPr bwMode="auto">
          <a:xfrm>
            <a:off x="7112000" y="48768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0" name="Rectangle 71"/>
          <p:cNvSpPr>
            <a:spLocks noChangeArrowheads="1"/>
          </p:cNvSpPr>
          <p:nvPr/>
        </p:nvSpPr>
        <p:spPr bwMode="auto">
          <a:xfrm>
            <a:off x="7188200" y="4876800"/>
            <a:ext cx="3048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1" name="Rectangle 72"/>
          <p:cNvSpPr>
            <a:spLocks noChangeArrowheads="1"/>
          </p:cNvSpPr>
          <p:nvPr/>
        </p:nvSpPr>
        <p:spPr bwMode="auto">
          <a:xfrm>
            <a:off x="7112000" y="4876800"/>
            <a:ext cx="3810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2" name="Rectangle 73"/>
          <p:cNvSpPr>
            <a:spLocks noChangeArrowheads="1"/>
          </p:cNvSpPr>
          <p:nvPr/>
        </p:nvSpPr>
        <p:spPr bwMode="auto">
          <a:xfrm>
            <a:off x="7188200" y="4876800"/>
            <a:ext cx="304800" cy="152400"/>
          </a:xfrm>
          <a:prstGeom prst="rect">
            <a:avLst/>
          </a:prstGeom>
          <a:solidFill>
            <a:srgbClr val="00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3" name="Line 74"/>
          <p:cNvSpPr>
            <a:spLocks noChangeShapeType="1"/>
          </p:cNvSpPr>
          <p:nvPr/>
        </p:nvSpPr>
        <p:spPr bwMode="auto">
          <a:xfrm>
            <a:off x="5638800" y="5029200"/>
            <a:ext cx="2286000" cy="1588"/>
          </a:xfrm>
          <a:prstGeom prst="line">
            <a:avLst/>
          </a:prstGeom>
          <a:noFill/>
          <a:ln w="93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4" name="Text Box 75"/>
          <p:cNvSpPr txBox="1">
            <a:spLocks noChangeArrowheads="1"/>
          </p:cNvSpPr>
          <p:nvPr/>
        </p:nvSpPr>
        <p:spPr bwMode="auto">
          <a:xfrm>
            <a:off x="2824163" y="5881688"/>
            <a:ext cx="3705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r>
              <a:rPr lang="en-US">
                <a:solidFill>
                  <a:srgbClr val="FFFFFF"/>
                </a:solidFill>
                <a:cs typeface="Arial" charset="0"/>
              </a:rPr>
              <a:t>Sample two blocks of equal length.</a:t>
            </a:r>
          </a:p>
        </p:txBody>
      </p:sp>
      <p:graphicFrame>
        <p:nvGraphicFramePr>
          <p:cNvPr id="265" name="Object 4"/>
          <p:cNvGraphicFramePr>
            <a:graphicFrameLocks noChangeAspect="1"/>
          </p:cNvGraphicFramePr>
          <p:nvPr/>
        </p:nvGraphicFramePr>
        <p:xfrm>
          <a:off x="1447800" y="4953000"/>
          <a:ext cx="268288" cy="381000"/>
        </p:xfrm>
        <a:graphic>
          <a:graphicData uri="http://schemas.openxmlformats.org/presentationml/2006/ole">
            <p:oleObj spid="_x0000_s5717" r:id="rId5" imgW="243360" imgH="218160" progId="Equation.3">
              <p:embed/>
            </p:oleObj>
          </a:graphicData>
        </a:graphic>
      </p:graphicFrame>
      <p:graphicFrame>
        <p:nvGraphicFramePr>
          <p:cNvPr id="266" name="Object 5"/>
          <p:cNvGraphicFramePr>
            <a:graphicFrameLocks noChangeAspect="1"/>
          </p:cNvGraphicFramePr>
          <p:nvPr/>
        </p:nvGraphicFramePr>
        <p:xfrm>
          <a:off x="8001000" y="4038600"/>
          <a:ext cx="438150" cy="381000"/>
        </p:xfrm>
        <a:graphic>
          <a:graphicData uri="http://schemas.openxmlformats.org/presentationml/2006/ole">
            <p:oleObj spid="_x0000_s5718" name="Equation" r:id="rId6" imgW="250560" imgH="218160" progId="Equation.3">
              <p:embed/>
            </p:oleObj>
          </a:graphicData>
        </a:graphic>
      </p:graphicFrame>
      <p:graphicFrame>
        <p:nvGraphicFramePr>
          <p:cNvPr id="267" name="Object 6"/>
          <p:cNvGraphicFramePr>
            <a:graphicFrameLocks noChangeAspect="1"/>
          </p:cNvGraphicFramePr>
          <p:nvPr/>
        </p:nvGraphicFramePr>
        <p:xfrm>
          <a:off x="1447800" y="4648200"/>
          <a:ext cx="381000" cy="381000"/>
        </p:xfrm>
        <a:graphic>
          <a:graphicData uri="http://schemas.openxmlformats.org/presentationml/2006/ole">
            <p:oleObj spid="_x0000_s5719" r:id="rId7" imgW="265680" imgH="218160" progId="Equation.3">
              <p:embed/>
            </p:oleObj>
          </a:graphicData>
        </a:graphic>
      </p:graphicFrame>
      <p:graphicFrame>
        <p:nvGraphicFramePr>
          <p:cNvPr id="268" name="Object 7"/>
          <p:cNvGraphicFramePr>
            <a:graphicFrameLocks noChangeAspect="1"/>
          </p:cNvGraphicFramePr>
          <p:nvPr/>
        </p:nvGraphicFramePr>
        <p:xfrm>
          <a:off x="7924800" y="4648200"/>
          <a:ext cx="358775" cy="381000"/>
        </p:xfrm>
        <a:graphic>
          <a:graphicData uri="http://schemas.openxmlformats.org/presentationml/2006/ole">
            <p:oleObj spid="_x0000_s5720" r:id="rId8" imgW="258480" imgH="218160" progId="Equation.3">
              <p:embed/>
            </p:oleObj>
          </a:graphicData>
        </a:graphic>
      </p:graphicFrame>
      <p:graphicFrame>
        <p:nvGraphicFramePr>
          <p:cNvPr id="269" name="Object 8"/>
          <p:cNvGraphicFramePr>
            <a:graphicFrameLocks noChangeAspect="1"/>
          </p:cNvGraphicFramePr>
          <p:nvPr/>
        </p:nvGraphicFramePr>
        <p:xfrm>
          <a:off x="1447800" y="4038600"/>
          <a:ext cx="387350" cy="381000"/>
        </p:xfrm>
        <a:graphic>
          <a:graphicData uri="http://schemas.openxmlformats.org/presentationml/2006/ole">
            <p:oleObj spid="_x0000_s5721" r:id="rId9" imgW="243360" imgH="218160" progId="Equation.3">
              <p:embed/>
            </p:oleObj>
          </a:graphicData>
        </a:graphic>
      </p:graphicFrame>
      <p:graphicFrame>
        <p:nvGraphicFramePr>
          <p:cNvPr id="270" name="Object 9"/>
          <p:cNvGraphicFramePr>
            <a:graphicFrameLocks noChangeAspect="1"/>
          </p:cNvGraphicFramePr>
          <p:nvPr/>
        </p:nvGraphicFramePr>
        <p:xfrm>
          <a:off x="7924800" y="4953000"/>
          <a:ext cx="495300" cy="441325"/>
        </p:xfrm>
        <a:graphic>
          <a:graphicData uri="http://schemas.openxmlformats.org/presentationml/2006/ole">
            <p:oleObj spid="_x0000_s5722" r:id="rId10" imgW="250560" imgH="218160" progId="Equation.3">
              <p:embed/>
            </p:oleObj>
          </a:graphicData>
        </a:graphic>
      </p:graphicFrame>
      <p:sp>
        <p:nvSpPr>
          <p:cNvPr id="271" name="Rectangle 82"/>
          <p:cNvSpPr>
            <a:spLocks noChangeArrowheads="1"/>
          </p:cNvSpPr>
          <p:nvPr/>
        </p:nvSpPr>
        <p:spPr bwMode="auto">
          <a:xfrm>
            <a:off x="4191000" y="1422400"/>
            <a:ext cx="609600" cy="152400"/>
          </a:xfrm>
          <a:prstGeom prst="rect">
            <a:avLst/>
          </a:prstGeom>
          <a:solidFill>
            <a:srgbClr val="0099CC"/>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2" name="Rectangle 83"/>
          <p:cNvSpPr>
            <a:spLocks noChangeArrowheads="1"/>
          </p:cNvSpPr>
          <p:nvPr/>
        </p:nvSpPr>
        <p:spPr bwMode="auto">
          <a:xfrm>
            <a:off x="6248400" y="1422400"/>
            <a:ext cx="609600" cy="152400"/>
          </a:xfrm>
          <a:prstGeom prst="rect">
            <a:avLst/>
          </a:prstGeom>
          <a:solidFill>
            <a:srgbClr val="FFFF00"/>
          </a:solidFill>
          <a:ln w="936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3" name="Text Box 84"/>
          <p:cNvSpPr txBox="1">
            <a:spLocks noChangeArrowheads="1"/>
          </p:cNvSpPr>
          <p:nvPr/>
        </p:nvSpPr>
        <p:spPr bwMode="auto">
          <a:xfrm>
            <a:off x="1755775" y="5715000"/>
            <a:ext cx="6234113"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r>
              <a:rPr lang="en-US">
                <a:solidFill>
                  <a:srgbClr val="FFFFFF"/>
                </a:solidFill>
                <a:cs typeface="Arial" charset="0"/>
              </a:rPr>
              <a:t>Align Feature 1 of first block with Feature 2 of second block,</a:t>
            </a:r>
          </a:p>
          <a:p>
            <a:pPr eaLnBrk="1" hangingPunct="1"/>
            <a:r>
              <a:rPr lang="en-US">
                <a:solidFill>
                  <a:srgbClr val="FFFFFF"/>
                </a:solidFill>
                <a:cs typeface="Arial" charset="0"/>
              </a:rPr>
              <a:t>And vice versa.</a:t>
            </a:r>
          </a:p>
        </p:txBody>
      </p:sp>
      <p:sp>
        <p:nvSpPr>
          <p:cNvPr id="274" name="Text Box 85"/>
          <p:cNvSpPr txBox="1">
            <a:spLocks noChangeArrowheads="1"/>
          </p:cNvSpPr>
          <p:nvPr/>
        </p:nvSpPr>
        <p:spPr bwMode="auto">
          <a:xfrm>
            <a:off x="1398588" y="5791200"/>
            <a:ext cx="672782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r>
              <a:rPr lang="en-US">
                <a:solidFill>
                  <a:srgbClr val="FFFFFF"/>
                </a:solidFill>
                <a:cs typeface="Arial" charset="0"/>
              </a:rPr>
              <a:t>Calculate overlap in the blocks after swapping = (X</a:t>
            </a:r>
            <a:r>
              <a:rPr lang="en-US" baseline="-25000">
                <a:solidFill>
                  <a:srgbClr val="FFFFFF"/>
                </a:solidFill>
                <a:cs typeface="Arial" charset="0"/>
              </a:rPr>
              <a:t>2</a:t>
            </a:r>
            <a:r>
              <a:rPr lang="en-US">
                <a:solidFill>
                  <a:srgbClr val="FFFFFF"/>
                </a:solidFill>
                <a:cs typeface="Arial" charset="0"/>
              </a:rPr>
              <a:t>)(Y</a:t>
            </a:r>
            <a:r>
              <a:rPr lang="en-US" baseline="-25000">
                <a:solidFill>
                  <a:srgbClr val="FFFFFF"/>
                </a:solidFill>
                <a:cs typeface="Arial" charset="0"/>
              </a:rPr>
              <a:t>1</a:t>
            </a:r>
            <a:r>
              <a:rPr lang="en-US">
                <a:solidFill>
                  <a:srgbClr val="FFFFFF"/>
                </a:solidFill>
                <a:cs typeface="Arial" charset="0"/>
              </a:rPr>
              <a:t>)+(X</a:t>
            </a:r>
            <a:r>
              <a:rPr lang="en-US" baseline="-25000">
                <a:solidFill>
                  <a:srgbClr val="FFFFFF"/>
                </a:solidFill>
                <a:cs typeface="Arial" charset="0"/>
              </a:rPr>
              <a:t>1</a:t>
            </a:r>
            <a:r>
              <a:rPr lang="en-US">
                <a:solidFill>
                  <a:srgbClr val="FFFFFF"/>
                </a:solidFill>
                <a:cs typeface="Arial" charset="0"/>
              </a:rPr>
              <a:t>)(Y</a:t>
            </a:r>
            <a:r>
              <a:rPr lang="en-US" baseline="-25000">
                <a:solidFill>
                  <a:srgbClr val="FFFFFF"/>
                </a:solidFill>
                <a:cs typeface="Arial" charset="0"/>
              </a:rPr>
              <a:t>2</a:t>
            </a:r>
            <a:r>
              <a:rPr lang="en-US">
                <a:solidFill>
                  <a:srgbClr val="FFFFFF"/>
                </a:solidFill>
                <a:cs typeface="Arial" charset="0"/>
              </a:rPr>
              <a:t>)</a:t>
            </a:r>
            <a:r>
              <a:rPr lang="ar-SA">
                <a:solidFill>
                  <a:srgbClr val="FFFFFF"/>
                </a:solidFill>
                <a:cs typeface="Arial" charset="0"/>
              </a:rPr>
              <a:t>‏</a:t>
            </a:r>
            <a:endParaRPr lang="en-US">
              <a:solidFill>
                <a:srgbClr val="FFFFFF"/>
              </a:solidFill>
              <a:cs typeface="Arial" charset="0"/>
            </a:endParaRPr>
          </a:p>
        </p:txBody>
      </p:sp>
      <p:sp>
        <p:nvSpPr>
          <p:cNvPr id="275" name="Text Box 86"/>
          <p:cNvSpPr txBox="1">
            <a:spLocks noChangeArrowheads="1"/>
          </p:cNvSpPr>
          <p:nvPr/>
        </p:nvSpPr>
        <p:spPr bwMode="auto">
          <a:xfrm>
            <a:off x="482600" y="5638800"/>
            <a:ext cx="71961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r>
              <a:rPr lang="en-US">
                <a:solidFill>
                  <a:srgbClr val="FFFFFF"/>
                </a:solidFill>
                <a:cs typeface="Arial" charset="0"/>
              </a:rPr>
              <a:t>Statistic is: (X</a:t>
            </a:r>
            <a:r>
              <a:rPr lang="en-US" baseline="-25000">
                <a:solidFill>
                  <a:srgbClr val="FFFFFF"/>
                </a:solidFill>
                <a:cs typeface="Arial" charset="0"/>
              </a:rPr>
              <a:t>2</a:t>
            </a:r>
            <a:r>
              <a:rPr lang="en-US">
                <a:solidFill>
                  <a:srgbClr val="FFFFFF"/>
                </a:solidFill>
                <a:cs typeface="Arial" charset="0"/>
              </a:rPr>
              <a:t>)(Y</a:t>
            </a:r>
            <a:r>
              <a:rPr lang="en-US" baseline="-25000">
                <a:solidFill>
                  <a:srgbClr val="FFFFFF"/>
                </a:solidFill>
                <a:cs typeface="Arial" charset="0"/>
              </a:rPr>
              <a:t>1</a:t>
            </a:r>
            <a:r>
              <a:rPr lang="en-US">
                <a:solidFill>
                  <a:srgbClr val="FFFFFF"/>
                </a:solidFill>
                <a:cs typeface="Arial" charset="0"/>
              </a:rPr>
              <a:t>)+(X</a:t>
            </a:r>
            <a:r>
              <a:rPr lang="en-US" baseline="-25000">
                <a:solidFill>
                  <a:srgbClr val="FFFFFF"/>
                </a:solidFill>
                <a:cs typeface="Arial" charset="0"/>
              </a:rPr>
              <a:t>1</a:t>
            </a:r>
            <a:r>
              <a:rPr lang="en-US">
                <a:solidFill>
                  <a:srgbClr val="FFFFFF"/>
                </a:solidFill>
                <a:cs typeface="Arial" charset="0"/>
              </a:rPr>
              <a:t>)(Y</a:t>
            </a:r>
            <a:r>
              <a:rPr lang="en-US" baseline="-25000">
                <a:solidFill>
                  <a:srgbClr val="FFFFFF"/>
                </a:solidFill>
                <a:cs typeface="Arial" charset="0"/>
              </a:rPr>
              <a:t>2</a:t>
            </a:r>
            <a:r>
              <a:rPr lang="en-US">
                <a:solidFill>
                  <a:srgbClr val="FFFFFF"/>
                </a:solidFill>
                <a:cs typeface="Arial" charset="0"/>
              </a:rPr>
              <a:t>), properly normalized and set to mean 0.  </a:t>
            </a:r>
          </a:p>
          <a:p>
            <a:pPr eaLnBrk="1" hangingPunct="1"/>
            <a:r>
              <a:rPr lang="en-US">
                <a:solidFill>
                  <a:srgbClr val="FFFFFF"/>
                </a:solidFill>
                <a:cs typeface="Arial" charset="0"/>
              </a:rPr>
              <a:t>Under the null hypothesis of independence, this should be Gaussian.</a:t>
            </a:r>
          </a:p>
          <a:p>
            <a:pPr eaLnBrk="1" hangingPunct="1"/>
            <a:endParaRPr lang="en-US">
              <a:solidFill>
                <a:srgbClr val="FFFFFF"/>
              </a:solidFill>
              <a:cs typeface="Arial" charset="0"/>
            </a:endParaRPr>
          </a:p>
        </p:txBody>
      </p:sp>
      <p:sp>
        <p:nvSpPr>
          <p:cNvPr id="88" name="Slide Number Placeholder 87"/>
          <p:cNvSpPr>
            <a:spLocks noGrp="1"/>
          </p:cNvSpPr>
          <p:nvPr>
            <p:ph type="sldNum" sz="quarter" idx="12"/>
          </p:nvPr>
        </p:nvSpPr>
        <p:spPr/>
        <p:txBody>
          <a:bodyPr/>
          <a:lstStyle/>
          <a:p>
            <a:fld id="{6E1E8057-8116-4759-810E-BDA7BB580207}" type="slidenum">
              <a:rPr lang="en-US" smtClean="0"/>
              <a:pPr/>
              <a:t>12</a:t>
            </a:fld>
            <a:endParaRPr lang="en-US"/>
          </a:p>
        </p:txBody>
      </p:sp>
    </p:spTree>
    <p:extLst>
      <p:ext uri="{BB962C8B-B14F-4D97-AF65-F5344CB8AC3E}">
        <p14:creationId xmlns:p14="http://schemas.microsoft.com/office/powerpoint/2010/main" xmlns="" val="32742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additive="repl">
                                        <p:cTn id="6" dur="1" fill="hold">
                                          <p:stCondLst>
                                            <p:cond delay="0"/>
                                          </p:stCondLst>
                                        </p:cTn>
                                        <p:tgtEl>
                                          <p:spTgt spid="209"/>
                                        </p:tgtEl>
                                        <p:attrNameLst>
                                          <p:attrName>style.visibility</p:attrName>
                                        </p:attrNameLst>
                                      </p:cBhvr>
                                      <p:to>
                                        <p:strVal val="visible"/>
                                      </p:to>
                                    </p:set>
                                    <p:animEffect transition="in" filter="wipe(down)">
                                      <p:cBhvr additive="repl">
                                        <p:cTn id="7" dur="500"/>
                                        <p:tgtEl>
                                          <p:spTgt spid="209"/>
                                        </p:tgtEl>
                                      </p:cBhvr>
                                    </p:animEffect>
                                  </p:childTnLst>
                                </p:cTn>
                              </p:par>
                              <p:par>
                                <p:cTn id="8" presetID="22" presetClass="entr" presetSubtype="4" fill="hold" grpId="0" nodeType="withEffect">
                                  <p:stCondLst>
                                    <p:cond delay="0"/>
                                  </p:stCondLst>
                                  <p:childTnLst>
                                    <p:set>
                                      <p:cBhvr additive="repl">
                                        <p:cTn id="9" dur="1" fill="hold">
                                          <p:stCondLst>
                                            <p:cond delay="0"/>
                                          </p:stCondLst>
                                        </p:cTn>
                                        <p:tgtEl>
                                          <p:spTgt spid="210"/>
                                        </p:tgtEl>
                                        <p:attrNameLst>
                                          <p:attrName>style.visibility</p:attrName>
                                        </p:attrNameLst>
                                      </p:cBhvr>
                                      <p:to>
                                        <p:strVal val="visible"/>
                                      </p:to>
                                    </p:set>
                                    <p:animEffect transition="in" filter="wipe(down)">
                                      <p:cBhvr additive="repl">
                                        <p:cTn id="10" dur="500"/>
                                        <p:tgtEl>
                                          <p:spTgt spid="210"/>
                                        </p:tgtEl>
                                      </p:cBhvr>
                                    </p:animEffect>
                                  </p:childTnLst>
                                </p:cTn>
                              </p:par>
                              <p:par>
                                <p:cTn id="11" presetID="22" presetClass="entr" presetSubtype="4" fill="hold" grpId="0" nodeType="withEffect">
                                  <p:stCondLst>
                                    <p:cond delay="0"/>
                                  </p:stCondLst>
                                  <p:childTnLst>
                                    <p:set>
                                      <p:cBhvr additive="repl">
                                        <p:cTn id="12" dur="1" fill="hold">
                                          <p:stCondLst>
                                            <p:cond delay="0"/>
                                          </p:stCondLst>
                                        </p:cTn>
                                        <p:tgtEl>
                                          <p:spTgt spid="220"/>
                                        </p:tgtEl>
                                        <p:attrNameLst>
                                          <p:attrName>style.visibility</p:attrName>
                                        </p:attrNameLst>
                                      </p:cBhvr>
                                      <p:to>
                                        <p:strVal val="visible"/>
                                      </p:to>
                                    </p:set>
                                    <p:animEffect transition="in" filter="wipe(down)">
                                      <p:cBhvr additive="repl">
                                        <p:cTn id="13" dur="500"/>
                                        <p:tgtEl>
                                          <p:spTgt spid="220"/>
                                        </p:tgtEl>
                                      </p:cBhvr>
                                    </p:animEffect>
                                  </p:childTnLst>
                                </p:cTn>
                              </p:par>
                              <p:par>
                                <p:cTn id="14" presetID="22" presetClass="entr" presetSubtype="4" fill="hold" grpId="0" nodeType="withEffect">
                                  <p:stCondLst>
                                    <p:cond delay="0"/>
                                  </p:stCondLst>
                                  <p:childTnLst>
                                    <p:set>
                                      <p:cBhvr additive="repl">
                                        <p:cTn id="15" dur="1" fill="hold">
                                          <p:stCondLst>
                                            <p:cond delay="0"/>
                                          </p:stCondLst>
                                        </p:cTn>
                                        <p:tgtEl>
                                          <p:spTgt spid="219"/>
                                        </p:tgtEl>
                                        <p:attrNameLst>
                                          <p:attrName>style.visibility</p:attrName>
                                        </p:attrNameLst>
                                      </p:cBhvr>
                                      <p:to>
                                        <p:strVal val="visible"/>
                                      </p:to>
                                    </p:set>
                                    <p:animEffect transition="in" filter="wipe(down)">
                                      <p:cBhvr additive="repl">
                                        <p:cTn id="16" dur="500"/>
                                        <p:tgtEl>
                                          <p:spTgt spid="219"/>
                                        </p:tgtEl>
                                      </p:cBhvr>
                                    </p:animEffect>
                                  </p:childTnLst>
                                </p:cTn>
                              </p:par>
                              <p:par>
                                <p:cTn id="17" presetID="22" presetClass="entr" presetSubtype="4" fill="hold" grpId="0" nodeType="withEffect">
                                  <p:stCondLst>
                                    <p:cond delay="0"/>
                                  </p:stCondLst>
                                  <p:childTnLst>
                                    <p:set>
                                      <p:cBhvr additive="repl">
                                        <p:cTn id="18" dur="1" fill="hold">
                                          <p:stCondLst>
                                            <p:cond delay="0"/>
                                          </p:stCondLst>
                                        </p:cTn>
                                        <p:tgtEl>
                                          <p:spTgt spid="221"/>
                                        </p:tgtEl>
                                        <p:attrNameLst>
                                          <p:attrName>style.visibility</p:attrName>
                                        </p:attrNameLst>
                                      </p:cBhvr>
                                      <p:to>
                                        <p:strVal val="visible"/>
                                      </p:to>
                                    </p:set>
                                    <p:animEffect transition="in" filter="wipe(down)">
                                      <p:cBhvr additive="repl">
                                        <p:cTn id="19" dur="500"/>
                                        <p:tgtEl>
                                          <p:spTgt spid="2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additive="repl">
                                        <p:cTn id="23" dur="1" fill="hold">
                                          <p:stCondLst>
                                            <p:cond delay="0"/>
                                          </p:stCondLst>
                                        </p:cTn>
                                        <p:tgtEl>
                                          <p:spTgt spid="211"/>
                                        </p:tgtEl>
                                        <p:attrNameLst>
                                          <p:attrName>style.visibility</p:attrName>
                                        </p:attrNameLst>
                                      </p:cBhvr>
                                      <p:to>
                                        <p:strVal val="visible"/>
                                      </p:to>
                                    </p:set>
                                    <p:animEffect transition="in" filter="wipe(left)">
                                      <p:cBhvr additive="repl">
                                        <p:cTn id="24" dur="500"/>
                                        <p:tgtEl>
                                          <p:spTgt spid="211"/>
                                        </p:tgtEl>
                                      </p:cBhvr>
                                    </p:animEffect>
                                  </p:childTnLst>
                                </p:cTn>
                              </p:par>
                              <p:par>
                                <p:cTn id="25" presetID="22" presetClass="entr" presetSubtype="8" fill="hold" nodeType="withEffect">
                                  <p:stCondLst>
                                    <p:cond delay="0"/>
                                  </p:stCondLst>
                                  <p:childTnLst>
                                    <p:set>
                                      <p:cBhvr additive="repl">
                                        <p:cTn id="26" dur="1" fill="hold">
                                          <p:stCondLst>
                                            <p:cond delay="0"/>
                                          </p:stCondLst>
                                        </p:cTn>
                                        <p:tgtEl>
                                          <p:spTgt spid="264"/>
                                        </p:tgtEl>
                                        <p:attrNameLst>
                                          <p:attrName>style.visibility</p:attrName>
                                        </p:attrNameLst>
                                      </p:cBhvr>
                                      <p:to>
                                        <p:strVal val="visible"/>
                                      </p:to>
                                    </p:set>
                                    <p:animEffect transition="in" filter="wipe(left)">
                                      <p:cBhvr additive="repl">
                                        <p:cTn id="27" dur="500"/>
                                        <p:tgtEl>
                                          <p:spTgt spid="264"/>
                                        </p:tgtEl>
                                      </p:cBhvr>
                                    </p:animEffect>
                                  </p:childTnLst>
                                </p:cTn>
                              </p:par>
                              <p:par>
                                <p:cTn id="28" presetID="22" presetClass="entr" presetSubtype="8" fill="hold" grpId="0" nodeType="withEffect">
                                  <p:stCondLst>
                                    <p:cond delay="0"/>
                                  </p:stCondLst>
                                  <p:childTnLst>
                                    <p:set>
                                      <p:cBhvr additive="repl">
                                        <p:cTn id="29" dur="1" fill="hold">
                                          <p:stCondLst>
                                            <p:cond delay="0"/>
                                          </p:stCondLst>
                                        </p:cTn>
                                        <p:tgtEl>
                                          <p:spTgt spid="212"/>
                                        </p:tgtEl>
                                        <p:attrNameLst>
                                          <p:attrName>style.visibility</p:attrName>
                                        </p:attrNameLst>
                                      </p:cBhvr>
                                      <p:to>
                                        <p:strVal val="visible"/>
                                      </p:to>
                                    </p:set>
                                    <p:animEffect transition="in" filter="wipe(left)">
                                      <p:cBhvr additive="repl">
                                        <p:cTn id="30" dur="500"/>
                                        <p:tgtEl>
                                          <p:spTgt spid="2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fill="hold" grpId="0" nodeType="clickEffect">
                                  <p:stCondLst>
                                    <p:cond delay="0"/>
                                  </p:stCondLst>
                                  <p:childTnLst>
                                    <p:set>
                                      <p:cBhvr additive="repl">
                                        <p:cTn id="34" dur="1" fill="hold">
                                          <p:stCondLst>
                                            <p:cond delay="0"/>
                                          </p:stCondLst>
                                        </p:cTn>
                                        <p:tgtEl>
                                          <p:spTgt spid="222"/>
                                        </p:tgtEl>
                                        <p:attrNameLst>
                                          <p:attrName>style.visibility</p:attrName>
                                        </p:attrNameLst>
                                      </p:cBhvr>
                                      <p:to>
                                        <p:strVal val="visible"/>
                                      </p:to>
                                    </p:set>
                                  </p:childTnLst>
                                </p:cTn>
                              </p:par>
                              <p:par>
                                <p:cTn id="35" presetID="1" presetClass="entr" fill="hold" grpId="0" nodeType="withEffect">
                                  <p:stCondLst>
                                    <p:cond delay="0"/>
                                  </p:stCondLst>
                                  <p:childTnLst>
                                    <p:set>
                                      <p:cBhvr additive="repl">
                                        <p:cTn id="36" dur="1" fill="hold">
                                          <p:stCondLst>
                                            <p:cond delay="0"/>
                                          </p:stCondLst>
                                        </p:cTn>
                                        <p:tgtEl>
                                          <p:spTgt spid="223"/>
                                        </p:tgtEl>
                                        <p:attrNameLst>
                                          <p:attrName>style.visibility</p:attrName>
                                        </p:attrNameLst>
                                      </p:cBhvr>
                                      <p:to>
                                        <p:strVal val="visible"/>
                                      </p:to>
                                    </p:set>
                                  </p:childTnLst>
                                </p:cTn>
                              </p:par>
                              <p:par>
                                <p:cTn id="37" presetID="1" presetClass="entr" fill="hold" grpId="0" nodeType="withEffect">
                                  <p:stCondLst>
                                    <p:cond delay="0"/>
                                  </p:stCondLst>
                                  <p:childTnLst>
                                    <p:set>
                                      <p:cBhvr additive="repl">
                                        <p:cTn id="38" dur="1" fill="hold">
                                          <p:stCondLst>
                                            <p:cond delay="0"/>
                                          </p:stCondLst>
                                        </p:cTn>
                                        <p:tgtEl>
                                          <p:spTgt spid="224"/>
                                        </p:tgtEl>
                                        <p:attrNameLst>
                                          <p:attrName>style.visibility</p:attrName>
                                        </p:attrNameLst>
                                      </p:cBhvr>
                                      <p:to>
                                        <p:strVal val="visible"/>
                                      </p:to>
                                    </p:set>
                                  </p:childTnLst>
                                </p:cTn>
                              </p:par>
                              <p:par>
                                <p:cTn id="39" presetID="1" presetClass="entr" fill="hold" grpId="0" nodeType="withEffect">
                                  <p:stCondLst>
                                    <p:cond delay="0"/>
                                  </p:stCondLst>
                                  <p:childTnLst>
                                    <p:set>
                                      <p:cBhvr additive="repl">
                                        <p:cTn id="40" dur="1" fill="hold">
                                          <p:stCondLst>
                                            <p:cond delay="0"/>
                                          </p:stCondLst>
                                        </p:cTn>
                                        <p:tgtEl>
                                          <p:spTgt spid="225"/>
                                        </p:tgtEl>
                                        <p:attrNameLst>
                                          <p:attrName>style.visibility</p:attrName>
                                        </p:attrNameLst>
                                      </p:cBhvr>
                                      <p:to>
                                        <p:strVal val="visible"/>
                                      </p:to>
                                    </p:set>
                                  </p:childTnLst>
                                </p:cTn>
                              </p:par>
                              <p:par>
                                <p:cTn id="41" presetID="1" presetClass="entr" fill="hold" grpId="0" nodeType="withEffect">
                                  <p:stCondLst>
                                    <p:cond delay="0"/>
                                  </p:stCondLst>
                                  <p:childTnLst>
                                    <p:set>
                                      <p:cBhvr additive="repl">
                                        <p:cTn id="42" dur="1" fill="hold">
                                          <p:stCondLst>
                                            <p:cond delay="0"/>
                                          </p:stCondLst>
                                        </p:cTn>
                                        <p:tgtEl>
                                          <p:spTgt spid="226"/>
                                        </p:tgtEl>
                                        <p:attrNameLst>
                                          <p:attrName>style.visibility</p:attrName>
                                        </p:attrNameLst>
                                      </p:cBhvr>
                                      <p:to>
                                        <p:strVal val="visible"/>
                                      </p:to>
                                    </p:set>
                                  </p:childTnLst>
                                </p:cTn>
                              </p:par>
                              <p:par>
                                <p:cTn id="43" presetID="1" presetClass="entr" fill="hold" grpId="0" nodeType="withEffect">
                                  <p:stCondLst>
                                    <p:cond delay="0"/>
                                  </p:stCondLst>
                                  <p:childTnLst>
                                    <p:set>
                                      <p:cBhvr additive="repl">
                                        <p:cTn id="44" dur="1" fill="hold">
                                          <p:stCondLst>
                                            <p:cond delay="0"/>
                                          </p:stCondLst>
                                        </p:cTn>
                                        <p:tgtEl>
                                          <p:spTgt spid="227"/>
                                        </p:tgtEl>
                                        <p:attrNameLst>
                                          <p:attrName>style.visibility</p:attrName>
                                        </p:attrNameLst>
                                      </p:cBhvr>
                                      <p:to>
                                        <p:strVal val="visible"/>
                                      </p:to>
                                    </p:set>
                                  </p:childTnLst>
                                </p:cTn>
                              </p:par>
                              <p:par>
                                <p:cTn id="45" presetID="1" presetClass="entr" fill="hold" grpId="0" nodeType="withEffect">
                                  <p:stCondLst>
                                    <p:cond delay="0"/>
                                  </p:stCondLst>
                                  <p:childTnLst>
                                    <p:set>
                                      <p:cBhvr additive="repl">
                                        <p:cTn id="46" dur="1" fill="hold">
                                          <p:stCondLst>
                                            <p:cond delay="0"/>
                                          </p:stCondLst>
                                        </p:cTn>
                                        <p:tgtEl>
                                          <p:spTgt spid="228"/>
                                        </p:tgtEl>
                                        <p:attrNameLst>
                                          <p:attrName>style.visibility</p:attrName>
                                        </p:attrNameLst>
                                      </p:cBhvr>
                                      <p:to>
                                        <p:strVal val="visible"/>
                                      </p:to>
                                    </p:set>
                                  </p:childTnLst>
                                </p:cTn>
                              </p:par>
                              <p:par>
                                <p:cTn id="47" presetID="1" presetClass="entr" fill="hold" grpId="0" nodeType="withEffect">
                                  <p:stCondLst>
                                    <p:cond delay="0"/>
                                  </p:stCondLst>
                                  <p:childTnLst>
                                    <p:set>
                                      <p:cBhvr additive="repl">
                                        <p:cTn id="48" dur="1" fill="hold">
                                          <p:stCondLst>
                                            <p:cond delay="0"/>
                                          </p:stCondLst>
                                        </p:cTn>
                                        <p:tgtEl>
                                          <p:spTgt spid="229"/>
                                        </p:tgtEl>
                                        <p:attrNameLst>
                                          <p:attrName>style.visibility</p:attrName>
                                        </p:attrNameLst>
                                      </p:cBhvr>
                                      <p:to>
                                        <p:strVal val="visible"/>
                                      </p:to>
                                    </p:set>
                                  </p:childTnLst>
                                </p:cTn>
                              </p:par>
                              <p:par>
                                <p:cTn id="49" presetID="1" presetClass="entr" fill="hold" grpId="0" nodeType="withEffect">
                                  <p:stCondLst>
                                    <p:cond delay="0"/>
                                  </p:stCondLst>
                                  <p:childTnLst>
                                    <p:set>
                                      <p:cBhvr additive="repl">
                                        <p:cTn id="50" dur="1" fill="hold">
                                          <p:stCondLst>
                                            <p:cond delay="0"/>
                                          </p:stCondLst>
                                        </p:cTn>
                                        <p:tgtEl>
                                          <p:spTgt spid="230"/>
                                        </p:tgtEl>
                                        <p:attrNameLst>
                                          <p:attrName>style.visibility</p:attrName>
                                        </p:attrNameLst>
                                      </p:cBhvr>
                                      <p:to>
                                        <p:strVal val="visible"/>
                                      </p:to>
                                    </p:set>
                                  </p:childTnLst>
                                </p:cTn>
                              </p:par>
                              <p:par>
                                <p:cTn id="51" presetID="1" presetClass="entr" fill="hold" grpId="0" nodeType="withEffect">
                                  <p:stCondLst>
                                    <p:cond delay="0"/>
                                  </p:stCondLst>
                                  <p:childTnLst>
                                    <p:set>
                                      <p:cBhvr additive="repl">
                                        <p:cTn id="52" dur="1" fill="hold">
                                          <p:stCondLst>
                                            <p:cond delay="0"/>
                                          </p:stCondLst>
                                        </p:cTn>
                                        <p:tgtEl>
                                          <p:spTgt spid="231"/>
                                        </p:tgtEl>
                                        <p:attrNameLst>
                                          <p:attrName>style.visibility</p:attrName>
                                        </p:attrNameLst>
                                      </p:cBhvr>
                                      <p:to>
                                        <p:strVal val="visible"/>
                                      </p:to>
                                    </p:set>
                                  </p:childTnLst>
                                </p:cTn>
                              </p:par>
                              <p:par>
                                <p:cTn id="53" presetID="1" presetClass="entr" fill="hold" grpId="0" nodeType="withEffect">
                                  <p:stCondLst>
                                    <p:cond delay="0"/>
                                  </p:stCondLst>
                                  <p:childTnLst>
                                    <p:set>
                                      <p:cBhvr additive="repl">
                                        <p:cTn id="54" dur="1" fill="hold">
                                          <p:stCondLst>
                                            <p:cond delay="0"/>
                                          </p:stCondLst>
                                        </p:cTn>
                                        <p:tgtEl>
                                          <p:spTgt spid="232"/>
                                        </p:tgtEl>
                                        <p:attrNameLst>
                                          <p:attrName>style.visibility</p:attrName>
                                        </p:attrNameLst>
                                      </p:cBhvr>
                                      <p:to>
                                        <p:strVal val="visible"/>
                                      </p:to>
                                    </p:set>
                                  </p:childTnLst>
                                </p:cTn>
                              </p:par>
                              <p:par>
                                <p:cTn id="55" presetID="1" presetClass="entr" fill="hold" grpId="0" nodeType="withEffect">
                                  <p:stCondLst>
                                    <p:cond delay="0"/>
                                  </p:stCondLst>
                                  <p:childTnLst>
                                    <p:set>
                                      <p:cBhvr additive="repl">
                                        <p:cTn id="56" dur="1" fill="hold">
                                          <p:stCondLst>
                                            <p:cond delay="0"/>
                                          </p:stCondLst>
                                        </p:cTn>
                                        <p:tgtEl>
                                          <p:spTgt spid="233"/>
                                        </p:tgtEl>
                                        <p:attrNameLst>
                                          <p:attrName>style.visibility</p:attrName>
                                        </p:attrNameLst>
                                      </p:cBhvr>
                                      <p:to>
                                        <p:strVal val="visible"/>
                                      </p:to>
                                    </p:set>
                                  </p:childTnLst>
                                </p:cTn>
                              </p:par>
                              <p:par>
                                <p:cTn id="57" presetID="1" presetClass="entr" fill="hold" grpId="0" nodeType="withEffect">
                                  <p:stCondLst>
                                    <p:cond delay="0"/>
                                  </p:stCondLst>
                                  <p:childTnLst>
                                    <p:set>
                                      <p:cBhvr additive="repl">
                                        <p:cTn id="58" dur="1" fill="hold">
                                          <p:stCondLst>
                                            <p:cond delay="0"/>
                                          </p:stCondLst>
                                        </p:cTn>
                                        <p:tgtEl>
                                          <p:spTgt spid="234"/>
                                        </p:tgtEl>
                                        <p:attrNameLst>
                                          <p:attrName>style.visibility</p:attrName>
                                        </p:attrNameLst>
                                      </p:cBhvr>
                                      <p:to>
                                        <p:strVal val="visible"/>
                                      </p:to>
                                    </p:set>
                                  </p:childTnLst>
                                </p:cTn>
                              </p:par>
                              <p:par>
                                <p:cTn id="59" presetID="1" presetClass="entr" fill="hold" grpId="0" nodeType="withEffect">
                                  <p:stCondLst>
                                    <p:cond delay="0"/>
                                  </p:stCondLst>
                                  <p:childTnLst>
                                    <p:set>
                                      <p:cBhvr additive="repl">
                                        <p:cTn id="60" dur="1" fill="hold">
                                          <p:stCondLst>
                                            <p:cond delay="0"/>
                                          </p:stCondLst>
                                        </p:cTn>
                                        <p:tgtEl>
                                          <p:spTgt spid="235"/>
                                        </p:tgtEl>
                                        <p:attrNameLst>
                                          <p:attrName>style.visibility</p:attrName>
                                        </p:attrNameLst>
                                      </p:cBhvr>
                                      <p:to>
                                        <p:strVal val="visible"/>
                                      </p:to>
                                    </p:set>
                                  </p:childTnLst>
                                </p:cTn>
                              </p:par>
                              <p:par>
                                <p:cTn id="61" presetID="1" presetClass="entr" fill="hold" grpId="0" nodeType="withEffect">
                                  <p:stCondLst>
                                    <p:cond delay="0"/>
                                  </p:stCondLst>
                                  <p:childTnLst>
                                    <p:set>
                                      <p:cBhvr additive="repl">
                                        <p:cTn id="62" dur="1" fill="hold">
                                          <p:stCondLst>
                                            <p:cond delay="0"/>
                                          </p:stCondLst>
                                        </p:cTn>
                                        <p:tgtEl>
                                          <p:spTgt spid="236"/>
                                        </p:tgtEl>
                                        <p:attrNameLst>
                                          <p:attrName>style.visibility</p:attrName>
                                        </p:attrNameLst>
                                      </p:cBhvr>
                                      <p:to>
                                        <p:strVal val="visible"/>
                                      </p:to>
                                    </p:set>
                                  </p:childTnLst>
                                </p:cTn>
                              </p:par>
                              <p:par>
                                <p:cTn id="63" presetID="1" presetClass="entr" fill="hold" grpId="0" nodeType="withEffect">
                                  <p:stCondLst>
                                    <p:cond delay="0"/>
                                  </p:stCondLst>
                                  <p:childTnLst>
                                    <p:set>
                                      <p:cBhvr additive="repl">
                                        <p:cTn id="64" dur="1" fill="hold">
                                          <p:stCondLst>
                                            <p:cond delay="0"/>
                                          </p:stCondLst>
                                        </p:cTn>
                                        <p:tgtEl>
                                          <p:spTgt spid="237"/>
                                        </p:tgtEl>
                                        <p:attrNameLst>
                                          <p:attrName>style.visibility</p:attrName>
                                        </p:attrNameLst>
                                      </p:cBhvr>
                                      <p:to>
                                        <p:strVal val="visible"/>
                                      </p:to>
                                    </p:set>
                                  </p:childTnLst>
                                </p:cTn>
                              </p:par>
                              <p:par>
                                <p:cTn id="65" presetID="1" presetClass="entr" fill="hold" grpId="0" nodeType="withEffect">
                                  <p:stCondLst>
                                    <p:cond delay="0"/>
                                  </p:stCondLst>
                                  <p:childTnLst>
                                    <p:set>
                                      <p:cBhvr additive="repl">
                                        <p:cTn id="66" dur="1" fill="hold">
                                          <p:stCondLst>
                                            <p:cond delay="0"/>
                                          </p:stCondLst>
                                        </p:cTn>
                                        <p:tgtEl>
                                          <p:spTgt spid="238"/>
                                        </p:tgtEl>
                                        <p:attrNameLst>
                                          <p:attrName>style.visibility</p:attrName>
                                        </p:attrNameLst>
                                      </p:cBhvr>
                                      <p:to>
                                        <p:strVal val="visible"/>
                                      </p:to>
                                    </p:set>
                                  </p:childTnLst>
                                </p:cTn>
                              </p:par>
                              <p:par>
                                <p:cTn id="67" presetID="1" presetClass="entr" fill="hold" grpId="0" nodeType="withEffect">
                                  <p:stCondLst>
                                    <p:cond delay="0"/>
                                  </p:stCondLst>
                                  <p:childTnLst>
                                    <p:set>
                                      <p:cBhvr additive="repl">
                                        <p:cTn id="68" dur="1" fill="hold">
                                          <p:stCondLst>
                                            <p:cond delay="0"/>
                                          </p:stCondLst>
                                        </p:cTn>
                                        <p:tgtEl>
                                          <p:spTgt spid="239"/>
                                        </p:tgtEl>
                                        <p:attrNameLst>
                                          <p:attrName>style.visibility</p:attrName>
                                        </p:attrNameLst>
                                      </p:cBhvr>
                                      <p:to>
                                        <p:strVal val="visible"/>
                                      </p:to>
                                    </p:set>
                                  </p:childTnLst>
                                </p:cTn>
                              </p:par>
                              <p:par>
                                <p:cTn id="69" presetID="1" presetClass="entr" fill="hold" nodeType="withEffect">
                                  <p:stCondLst>
                                    <p:cond delay="0"/>
                                  </p:stCondLst>
                                  <p:childTnLst>
                                    <p:set>
                                      <p:cBhvr additive="repl">
                                        <p:cTn id="70" dur="1" fill="hold">
                                          <p:stCondLst>
                                            <p:cond delay="0"/>
                                          </p:stCondLst>
                                        </p:cTn>
                                        <p:tgtEl>
                                          <p:spTgt spid="192"/>
                                        </p:tgtEl>
                                        <p:attrNameLst>
                                          <p:attrName>style.visibility</p:attrName>
                                        </p:attrNameLst>
                                      </p:cBhvr>
                                      <p:to>
                                        <p:strVal val="visible"/>
                                      </p:to>
                                    </p:set>
                                  </p:childTnLst>
                                </p:cTn>
                              </p:par>
                              <p:par>
                                <p:cTn id="71" presetID="1" presetClass="entr" fill="hold" nodeType="withEffect">
                                  <p:stCondLst>
                                    <p:cond delay="0"/>
                                  </p:stCondLst>
                                  <p:childTnLst>
                                    <p:set>
                                      <p:cBhvr additive="repl">
                                        <p:cTn id="72" dur="1" fill="hold">
                                          <p:stCondLst>
                                            <p:cond delay="0"/>
                                          </p:stCondLst>
                                        </p:cTn>
                                        <p:tgtEl>
                                          <p:spTgt spid="266"/>
                                        </p:tgtEl>
                                        <p:attrNameLst>
                                          <p:attrName>style.visibility</p:attrName>
                                        </p:attrNameLst>
                                      </p:cBhvr>
                                      <p:to>
                                        <p:strVal val="visible"/>
                                      </p:to>
                                    </p:set>
                                  </p:childTnLst>
                                </p:cTn>
                              </p:par>
                              <p:par>
                                <p:cTn id="73" presetID="1" presetClass="entr" fill="hold" nodeType="withEffect">
                                  <p:stCondLst>
                                    <p:cond delay="0"/>
                                  </p:stCondLst>
                                  <p:childTnLst>
                                    <p:set>
                                      <p:cBhvr additive="repl">
                                        <p:cTn id="74" dur="1" fill="hold">
                                          <p:stCondLst>
                                            <p:cond delay="0"/>
                                          </p:stCondLst>
                                        </p:cTn>
                                        <p:tgtEl>
                                          <p:spTgt spid="191"/>
                                        </p:tgtEl>
                                        <p:attrNameLst>
                                          <p:attrName>style.visibility</p:attrName>
                                        </p:attrNameLst>
                                      </p:cBhvr>
                                      <p:to>
                                        <p:strVal val="visible"/>
                                      </p:to>
                                    </p:set>
                                  </p:childTnLst>
                                </p:cTn>
                              </p:par>
                              <p:par>
                                <p:cTn id="75" presetID="1" presetClass="entr" fill="hold" nodeType="withEffect">
                                  <p:stCondLst>
                                    <p:cond delay="0"/>
                                  </p:stCondLst>
                                  <p:childTnLst>
                                    <p:set>
                                      <p:cBhvr additive="repl">
                                        <p:cTn id="76" dur="1" fill="hold">
                                          <p:stCondLst>
                                            <p:cond delay="0"/>
                                          </p:stCondLst>
                                        </p:cTn>
                                        <p:tgtEl>
                                          <p:spTgt spid="269"/>
                                        </p:tgtEl>
                                        <p:attrNameLst>
                                          <p:attrName>style.visibility</p:attrName>
                                        </p:attrNameLst>
                                      </p:cBhvr>
                                      <p:to>
                                        <p:strVal val="visible"/>
                                      </p:to>
                                    </p:set>
                                  </p:childTnLst>
                                </p:cTn>
                              </p:par>
                              <p:par>
                                <p:cTn id="77" presetID="10" presetClass="exit" fill="hold" nodeType="withEffect">
                                  <p:stCondLst>
                                    <p:cond delay="0"/>
                                  </p:stCondLst>
                                  <p:childTnLst>
                                    <p:animEffect transition="out" filter="fade">
                                      <p:cBhvr additive="repl">
                                        <p:cTn id="78" dur="500"/>
                                        <p:tgtEl>
                                          <p:spTgt spid="264"/>
                                        </p:tgtEl>
                                      </p:cBhvr>
                                    </p:animEffect>
                                    <p:set>
                                      <p:cBhvr additive="repl">
                                        <p:cTn id="79" dur="1" fill="hold">
                                          <p:stCondLst>
                                            <p:cond delay="0"/>
                                          </p:stCondLst>
                                        </p:cTn>
                                        <p:tgtEl>
                                          <p:spTgt spid="26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fill="hold" grpId="0" nodeType="clickEffect">
                                  <p:stCondLst>
                                    <p:cond delay="0"/>
                                  </p:stCondLst>
                                  <p:childTnLst>
                                    <p:set>
                                      <p:cBhvr additive="repl">
                                        <p:cTn id="83" dur="1" fill="hold">
                                          <p:stCondLst>
                                            <p:cond delay="0"/>
                                          </p:stCondLst>
                                        </p:cTn>
                                        <p:tgtEl>
                                          <p:spTgt spid="242"/>
                                        </p:tgtEl>
                                        <p:attrNameLst>
                                          <p:attrName>style.visibility</p:attrName>
                                        </p:attrNameLst>
                                      </p:cBhvr>
                                      <p:to>
                                        <p:strVal val="visible"/>
                                      </p:to>
                                    </p:set>
                                  </p:childTnLst>
                                </p:cTn>
                              </p:par>
                              <p:par>
                                <p:cTn id="84" presetID="1" presetClass="entr" fill="hold" nodeType="withEffect">
                                  <p:stCondLst>
                                    <p:cond delay="0"/>
                                  </p:stCondLst>
                                  <p:childTnLst>
                                    <p:set>
                                      <p:cBhvr additive="repl">
                                        <p:cTn id="85" dur="1" fill="hold">
                                          <p:stCondLst>
                                            <p:cond delay="0"/>
                                          </p:stCondLst>
                                        </p:cTn>
                                        <p:tgtEl>
                                          <p:spTgt spid="270"/>
                                        </p:tgtEl>
                                        <p:attrNameLst>
                                          <p:attrName>style.visibility</p:attrName>
                                        </p:attrNameLst>
                                      </p:cBhvr>
                                      <p:to>
                                        <p:strVal val="visible"/>
                                      </p:to>
                                    </p:set>
                                  </p:childTnLst>
                                </p:cTn>
                              </p:par>
                              <p:par>
                                <p:cTn id="86" presetID="1" presetClass="entr" fill="hold" nodeType="withEffect">
                                  <p:stCondLst>
                                    <p:cond delay="0"/>
                                  </p:stCondLst>
                                  <p:childTnLst>
                                    <p:set>
                                      <p:cBhvr additive="repl">
                                        <p:cTn id="87" dur="1" fill="hold">
                                          <p:stCondLst>
                                            <p:cond delay="0"/>
                                          </p:stCondLst>
                                        </p:cTn>
                                        <p:tgtEl>
                                          <p:spTgt spid="265"/>
                                        </p:tgtEl>
                                        <p:attrNameLst>
                                          <p:attrName>style.visibility</p:attrName>
                                        </p:attrNameLst>
                                      </p:cBhvr>
                                      <p:to>
                                        <p:strVal val="visible"/>
                                      </p:to>
                                    </p:set>
                                  </p:childTnLst>
                                </p:cTn>
                              </p:par>
                              <p:par>
                                <p:cTn id="88" presetID="1" presetClass="entr" fill="hold" grpId="0" nodeType="withEffect">
                                  <p:stCondLst>
                                    <p:cond delay="0"/>
                                  </p:stCondLst>
                                  <p:childTnLst>
                                    <p:set>
                                      <p:cBhvr additive="repl">
                                        <p:cTn id="89" dur="1" fill="hold">
                                          <p:stCondLst>
                                            <p:cond delay="0"/>
                                          </p:stCondLst>
                                        </p:cTn>
                                        <p:tgtEl>
                                          <p:spTgt spid="243"/>
                                        </p:tgtEl>
                                        <p:attrNameLst>
                                          <p:attrName>style.visibility</p:attrName>
                                        </p:attrNameLst>
                                      </p:cBhvr>
                                      <p:to>
                                        <p:strVal val="visible"/>
                                      </p:to>
                                    </p:set>
                                  </p:childTnLst>
                                </p:cTn>
                              </p:par>
                              <p:par>
                                <p:cTn id="90" presetID="1" presetClass="entr" fill="hold" grpId="0" nodeType="withEffect">
                                  <p:stCondLst>
                                    <p:cond delay="0"/>
                                  </p:stCondLst>
                                  <p:childTnLst>
                                    <p:set>
                                      <p:cBhvr additive="repl">
                                        <p:cTn id="91" dur="1" fill="hold">
                                          <p:stCondLst>
                                            <p:cond delay="0"/>
                                          </p:stCondLst>
                                        </p:cTn>
                                        <p:tgtEl>
                                          <p:spTgt spid="246"/>
                                        </p:tgtEl>
                                        <p:attrNameLst>
                                          <p:attrName>style.visibility</p:attrName>
                                        </p:attrNameLst>
                                      </p:cBhvr>
                                      <p:to>
                                        <p:strVal val="visible"/>
                                      </p:to>
                                    </p:set>
                                  </p:childTnLst>
                                </p:cTn>
                              </p:par>
                              <p:par>
                                <p:cTn id="92" presetID="1" presetClass="entr" fill="hold" grpId="0" nodeType="withEffect">
                                  <p:stCondLst>
                                    <p:cond delay="0"/>
                                  </p:stCondLst>
                                  <p:childTnLst>
                                    <p:set>
                                      <p:cBhvr additive="repl">
                                        <p:cTn id="93" dur="1" fill="hold">
                                          <p:stCondLst>
                                            <p:cond delay="0"/>
                                          </p:stCondLst>
                                        </p:cTn>
                                        <p:tgtEl>
                                          <p:spTgt spid="247"/>
                                        </p:tgtEl>
                                        <p:attrNameLst>
                                          <p:attrName>style.visibility</p:attrName>
                                        </p:attrNameLst>
                                      </p:cBhvr>
                                      <p:to>
                                        <p:strVal val="visible"/>
                                      </p:to>
                                    </p:set>
                                  </p:childTnLst>
                                </p:cTn>
                              </p:par>
                              <p:par>
                                <p:cTn id="94" presetID="1" presetClass="entr" fill="hold" grpId="0" nodeType="withEffect">
                                  <p:stCondLst>
                                    <p:cond delay="0"/>
                                  </p:stCondLst>
                                  <p:childTnLst>
                                    <p:set>
                                      <p:cBhvr additive="repl">
                                        <p:cTn id="95" dur="1" fill="hold">
                                          <p:stCondLst>
                                            <p:cond delay="0"/>
                                          </p:stCondLst>
                                        </p:cTn>
                                        <p:tgtEl>
                                          <p:spTgt spid="248"/>
                                        </p:tgtEl>
                                        <p:attrNameLst>
                                          <p:attrName>style.visibility</p:attrName>
                                        </p:attrNameLst>
                                      </p:cBhvr>
                                      <p:to>
                                        <p:strVal val="visible"/>
                                      </p:to>
                                    </p:set>
                                  </p:childTnLst>
                                </p:cTn>
                              </p:par>
                              <p:par>
                                <p:cTn id="96" presetID="1" presetClass="entr" fill="hold" grpId="0" nodeType="withEffect">
                                  <p:stCondLst>
                                    <p:cond delay="0"/>
                                  </p:stCondLst>
                                  <p:childTnLst>
                                    <p:set>
                                      <p:cBhvr additive="repl">
                                        <p:cTn id="97" dur="1" fill="hold">
                                          <p:stCondLst>
                                            <p:cond delay="0"/>
                                          </p:stCondLst>
                                        </p:cTn>
                                        <p:tgtEl>
                                          <p:spTgt spid="250"/>
                                        </p:tgtEl>
                                        <p:attrNameLst>
                                          <p:attrName>style.visibility</p:attrName>
                                        </p:attrNameLst>
                                      </p:cBhvr>
                                      <p:to>
                                        <p:strVal val="visible"/>
                                      </p:to>
                                    </p:set>
                                  </p:childTnLst>
                                </p:cTn>
                              </p:par>
                              <p:par>
                                <p:cTn id="98" presetID="1" presetClass="entr" fill="hold" grpId="0" nodeType="withEffect">
                                  <p:stCondLst>
                                    <p:cond delay="0"/>
                                  </p:stCondLst>
                                  <p:childTnLst>
                                    <p:set>
                                      <p:cBhvr additive="repl">
                                        <p:cTn id="99" dur="1" fill="hold">
                                          <p:stCondLst>
                                            <p:cond delay="0"/>
                                          </p:stCondLst>
                                        </p:cTn>
                                        <p:tgtEl>
                                          <p:spTgt spid="251"/>
                                        </p:tgtEl>
                                        <p:attrNameLst>
                                          <p:attrName>style.visibility</p:attrName>
                                        </p:attrNameLst>
                                      </p:cBhvr>
                                      <p:to>
                                        <p:strVal val="visible"/>
                                      </p:to>
                                    </p:set>
                                  </p:childTnLst>
                                </p:cTn>
                              </p:par>
                              <p:par>
                                <p:cTn id="100" presetID="1" presetClass="entr" fill="hold" grpId="0" nodeType="withEffect">
                                  <p:stCondLst>
                                    <p:cond delay="0"/>
                                  </p:stCondLst>
                                  <p:childTnLst>
                                    <p:set>
                                      <p:cBhvr additive="repl">
                                        <p:cTn id="101" dur="1" fill="hold">
                                          <p:stCondLst>
                                            <p:cond delay="0"/>
                                          </p:stCondLst>
                                        </p:cTn>
                                        <p:tgtEl>
                                          <p:spTgt spid="252"/>
                                        </p:tgtEl>
                                        <p:attrNameLst>
                                          <p:attrName>style.visibility</p:attrName>
                                        </p:attrNameLst>
                                      </p:cBhvr>
                                      <p:to>
                                        <p:strVal val="visible"/>
                                      </p:to>
                                    </p:set>
                                  </p:childTnLst>
                                </p:cTn>
                              </p:par>
                              <p:par>
                                <p:cTn id="102" presetID="1" presetClass="entr" fill="hold" grpId="0" nodeType="withEffect">
                                  <p:stCondLst>
                                    <p:cond delay="0"/>
                                  </p:stCondLst>
                                  <p:childTnLst>
                                    <p:set>
                                      <p:cBhvr additive="repl">
                                        <p:cTn id="103" dur="1" fill="hold">
                                          <p:stCondLst>
                                            <p:cond delay="0"/>
                                          </p:stCondLst>
                                        </p:cTn>
                                        <p:tgtEl>
                                          <p:spTgt spid="263"/>
                                        </p:tgtEl>
                                        <p:attrNameLst>
                                          <p:attrName>style.visibility</p:attrName>
                                        </p:attrNameLst>
                                      </p:cBhvr>
                                      <p:to>
                                        <p:strVal val="visible"/>
                                      </p:to>
                                    </p:set>
                                  </p:childTnLst>
                                </p:cTn>
                              </p:par>
                              <p:par>
                                <p:cTn id="104" presetID="1" presetClass="entr" fill="hold" grpId="0" nodeType="withEffect">
                                  <p:stCondLst>
                                    <p:cond delay="0"/>
                                  </p:stCondLst>
                                  <p:childTnLst>
                                    <p:set>
                                      <p:cBhvr additive="repl">
                                        <p:cTn id="105" dur="1" fill="hold">
                                          <p:stCondLst>
                                            <p:cond delay="0"/>
                                          </p:stCondLst>
                                        </p:cTn>
                                        <p:tgtEl>
                                          <p:spTgt spid="25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fill="hold" grpId="0" nodeType="clickEffect">
                                  <p:stCondLst>
                                    <p:cond delay="0"/>
                                  </p:stCondLst>
                                  <p:childTnLst>
                                    <p:set>
                                      <p:cBhvr additive="repl">
                                        <p:cTn id="109" dur="1" fill="hold">
                                          <p:stCondLst>
                                            <p:cond delay="0"/>
                                          </p:stCondLst>
                                        </p:cTn>
                                        <p:tgtEl>
                                          <p:spTgt spid="240"/>
                                        </p:tgtEl>
                                        <p:attrNameLst>
                                          <p:attrName>style.visibility</p:attrName>
                                        </p:attrNameLst>
                                      </p:cBhvr>
                                      <p:to>
                                        <p:strVal val="visible"/>
                                      </p:to>
                                    </p:set>
                                  </p:childTnLst>
                                </p:cTn>
                              </p:par>
                              <p:par>
                                <p:cTn id="110" presetID="22" presetClass="entr" presetSubtype="8" fill="hold" nodeType="withEffect">
                                  <p:stCondLst>
                                    <p:cond delay="0"/>
                                  </p:stCondLst>
                                  <p:childTnLst>
                                    <p:set>
                                      <p:cBhvr additive="repl">
                                        <p:cTn id="111" dur="1" fill="hold">
                                          <p:stCondLst>
                                            <p:cond delay="0"/>
                                          </p:stCondLst>
                                        </p:cTn>
                                        <p:tgtEl>
                                          <p:spTgt spid="273"/>
                                        </p:tgtEl>
                                        <p:attrNameLst>
                                          <p:attrName>style.visibility</p:attrName>
                                        </p:attrNameLst>
                                      </p:cBhvr>
                                      <p:to>
                                        <p:strVal val="visible"/>
                                      </p:to>
                                    </p:set>
                                    <p:animEffect transition="in" filter="wipe(left)">
                                      <p:cBhvr additive="repl">
                                        <p:cTn id="112" dur="500"/>
                                        <p:tgtEl>
                                          <p:spTgt spid="273"/>
                                        </p:tgtEl>
                                      </p:cBhvr>
                                    </p:animEffect>
                                  </p:childTnLst>
                                </p:cTn>
                              </p:par>
                              <p:par>
                                <p:cTn id="113" presetID="1" presetClass="entr" fill="hold" grpId="0" nodeType="withEffect">
                                  <p:stCondLst>
                                    <p:cond delay="0"/>
                                  </p:stCondLst>
                                  <p:childTnLst>
                                    <p:set>
                                      <p:cBhvr additive="repl">
                                        <p:cTn id="114" dur="1" fill="hold">
                                          <p:stCondLst>
                                            <p:cond delay="0"/>
                                          </p:stCondLst>
                                        </p:cTn>
                                        <p:tgtEl>
                                          <p:spTgt spid="241"/>
                                        </p:tgtEl>
                                        <p:attrNameLst>
                                          <p:attrName>style.visibility</p:attrName>
                                        </p:attrNameLst>
                                      </p:cBhvr>
                                      <p:to>
                                        <p:strVal val="visible"/>
                                      </p:to>
                                    </p:set>
                                  </p:childTnLst>
                                </p:cTn>
                              </p:par>
                              <p:par>
                                <p:cTn id="115" presetID="1" presetClass="entr" fill="hold" grpId="0" nodeType="withEffect">
                                  <p:stCondLst>
                                    <p:cond delay="0"/>
                                  </p:stCondLst>
                                  <p:childTnLst>
                                    <p:set>
                                      <p:cBhvr additive="repl">
                                        <p:cTn id="116" dur="1" fill="hold">
                                          <p:stCondLst>
                                            <p:cond delay="0"/>
                                          </p:stCondLst>
                                        </p:cTn>
                                        <p:tgtEl>
                                          <p:spTgt spid="25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fill="hold" grpId="0" nodeType="clickEffect">
                                  <p:stCondLst>
                                    <p:cond delay="0"/>
                                  </p:stCondLst>
                                  <p:childTnLst>
                                    <p:set>
                                      <p:cBhvr additive="repl">
                                        <p:cTn id="120" dur="1" fill="hold">
                                          <p:stCondLst>
                                            <p:cond delay="0"/>
                                          </p:stCondLst>
                                        </p:cTn>
                                        <p:tgtEl>
                                          <p:spTgt spid="258"/>
                                        </p:tgtEl>
                                        <p:attrNameLst>
                                          <p:attrName>style.visibility</p:attrName>
                                        </p:attrNameLst>
                                      </p:cBhvr>
                                      <p:to>
                                        <p:strVal val="visible"/>
                                      </p:to>
                                    </p:set>
                                  </p:childTnLst>
                                </p:cTn>
                              </p:par>
                              <p:par>
                                <p:cTn id="121" presetID="1" presetClass="entr" fill="hold" grpId="0" nodeType="withEffect">
                                  <p:stCondLst>
                                    <p:cond delay="0"/>
                                  </p:stCondLst>
                                  <p:childTnLst>
                                    <p:set>
                                      <p:cBhvr additive="repl">
                                        <p:cTn id="122" dur="1" fill="hold">
                                          <p:stCondLst>
                                            <p:cond delay="0"/>
                                          </p:stCondLst>
                                        </p:cTn>
                                        <p:tgtEl>
                                          <p:spTgt spid="245"/>
                                        </p:tgtEl>
                                        <p:attrNameLst>
                                          <p:attrName>style.visibility</p:attrName>
                                        </p:attrNameLst>
                                      </p:cBhvr>
                                      <p:to>
                                        <p:strVal val="visible"/>
                                      </p:to>
                                    </p:set>
                                  </p:childTnLst>
                                </p:cTn>
                              </p:par>
                              <p:par>
                                <p:cTn id="123" presetID="1" presetClass="entr" fill="hold" grpId="0" nodeType="withEffect">
                                  <p:stCondLst>
                                    <p:cond delay="0"/>
                                  </p:stCondLst>
                                  <p:childTnLst>
                                    <p:set>
                                      <p:cBhvr additive="repl">
                                        <p:cTn id="124" dur="1" fill="hold">
                                          <p:stCondLst>
                                            <p:cond delay="0"/>
                                          </p:stCondLst>
                                        </p:cTn>
                                        <p:tgtEl>
                                          <p:spTgt spid="249"/>
                                        </p:tgtEl>
                                        <p:attrNameLst>
                                          <p:attrName>style.visibility</p:attrName>
                                        </p:attrNameLst>
                                      </p:cBhvr>
                                      <p:to>
                                        <p:strVal val="visible"/>
                                      </p:to>
                                    </p:set>
                                  </p:childTnLst>
                                </p:cTn>
                              </p:par>
                              <p:par>
                                <p:cTn id="125" presetID="1" presetClass="entr" fill="hold" grpId="0" nodeType="withEffect">
                                  <p:stCondLst>
                                    <p:cond delay="0"/>
                                  </p:stCondLst>
                                  <p:childTnLst>
                                    <p:set>
                                      <p:cBhvr additive="repl">
                                        <p:cTn id="126" dur="1" fill="hold">
                                          <p:stCondLst>
                                            <p:cond delay="0"/>
                                          </p:stCondLst>
                                        </p:cTn>
                                        <p:tgtEl>
                                          <p:spTgt spid="259"/>
                                        </p:tgtEl>
                                        <p:attrNameLst>
                                          <p:attrName>style.visibility</p:attrName>
                                        </p:attrNameLst>
                                      </p:cBhvr>
                                      <p:to>
                                        <p:strVal val="visible"/>
                                      </p:to>
                                    </p:set>
                                  </p:childTnLst>
                                </p:cTn>
                              </p:par>
                              <p:par>
                                <p:cTn id="127" presetID="1" presetClass="entr" fill="hold" grpId="0" nodeType="withEffect">
                                  <p:stCondLst>
                                    <p:cond delay="0"/>
                                  </p:stCondLst>
                                  <p:childTnLst>
                                    <p:set>
                                      <p:cBhvr additive="repl">
                                        <p:cTn id="128" dur="1" fill="hold">
                                          <p:stCondLst>
                                            <p:cond delay="0"/>
                                          </p:stCondLst>
                                        </p:cTn>
                                        <p:tgtEl>
                                          <p:spTgt spid="260"/>
                                        </p:tgtEl>
                                        <p:attrNameLst>
                                          <p:attrName>style.visibility</p:attrName>
                                        </p:attrNameLst>
                                      </p:cBhvr>
                                      <p:to>
                                        <p:strVal val="visible"/>
                                      </p:to>
                                    </p:set>
                                  </p:childTnLst>
                                </p:cTn>
                              </p:par>
                              <p:par>
                                <p:cTn id="129" presetID="1" presetClass="entr" fill="hold" grpId="0" nodeType="withEffect">
                                  <p:stCondLst>
                                    <p:cond delay="0"/>
                                  </p:stCondLst>
                                  <p:childTnLst>
                                    <p:set>
                                      <p:cBhvr additive="repl">
                                        <p:cTn id="130" dur="1" fill="hold">
                                          <p:stCondLst>
                                            <p:cond delay="0"/>
                                          </p:stCondLst>
                                        </p:cTn>
                                        <p:tgtEl>
                                          <p:spTgt spid="2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additive="repl">
                                        <p:cTn id="134" dur="1" fill="hold">
                                          <p:stCondLst>
                                            <p:cond delay="0"/>
                                          </p:stCondLst>
                                        </p:cTn>
                                        <p:tgtEl>
                                          <p:spTgt spid="253"/>
                                        </p:tgtEl>
                                        <p:attrNameLst>
                                          <p:attrName>style.visibility</p:attrName>
                                        </p:attrNameLst>
                                      </p:cBhvr>
                                      <p:to>
                                        <p:strVal val="visible"/>
                                      </p:to>
                                    </p:set>
                                    <p:animEffect transition="in" filter="wipe(down)">
                                      <p:cBhvr additive="repl">
                                        <p:cTn id="135" dur="500"/>
                                        <p:tgtEl>
                                          <p:spTgt spid="253"/>
                                        </p:tgtEl>
                                      </p:cBhvr>
                                    </p:animEffect>
                                  </p:childTnLst>
                                </p:cTn>
                              </p:par>
                              <p:par>
                                <p:cTn id="136" presetID="10" presetClass="exit" fill="hold" nodeType="withEffect">
                                  <p:stCondLst>
                                    <p:cond delay="0"/>
                                  </p:stCondLst>
                                  <p:childTnLst>
                                    <p:animEffect transition="out" filter="fade">
                                      <p:cBhvr additive="repl">
                                        <p:cTn id="137" dur="500"/>
                                        <p:tgtEl>
                                          <p:spTgt spid="273"/>
                                        </p:tgtEl>
                                      </p:cBhvr>
                                    </p:animEffect>
                                    <p:set>
                                      <p:cBhvr additive="repl">
                                        <p:cTn id="138" dur="1" fill="hold">
                                          <p:stCondLst>
                                            <p:cond delay="0"/>
                                          </p:stCondLst>
                                        </p:cTn>
                                        <p:tgtEl>
                                          <p:spTgt spid="273"/>
                                        </p:tgtEl>
                                        <p:attrNameLst>
                                          <p:attrName>style.visibility</p:attrName>
                                        </p:attrNameLst>
                                      </p:cBhvr>
                                      <p:to>
                                        <p:strVal val="hidden"/>
                                      </p:to>
                                    </p:set>
                                  </p:childTnLst>
                                </p:cTn>
                              </p:par>
                              <p:par>
                                <p:cTn id="139" presetID="22" presetClass="entr" presetSubtype="8" fill="hold" nodeType="withEffect">
                                  <p:stCondLst>
                                    <p:cond delay="0"/>
                                  </p:stCondLst>
                                  <p:childTnLst>
                                    <p:set>
                                      <p:cBhvr additive="repl">
                                        <p:cTn id="140" dur="1" fill="hold">
                                          <p:stCondLst>
                                            <p:cond delay="0"/>
                                          </p:stCondLst>
                                        </p:cTn>
                                        <p:tgtEl>
                                          <p:spTgt spid="274"/>
                                        </p:tgtEl>
                                        <p:attrNameLst>
                                          <p:attrName>style.visibility</p:attrName>
                                        </p:attrNameLst>
                                      </p:cBhvr>
                                      <p:to>
                                        <p:strVal val="visible"/>
                                      </p:to>
                                    </p:set>
                                    <p:animEffect transition="in" filter="wipe(left)">
                                      <p:cBhvr additive="repl">
                                        <p:cTn id="141" dur="500"/>
                                        <p:tgtEl>
                                          <p:spTgt spid="274"/>
                                        </p:tgtEl>
                                      </p:cBhvr>
                                    </p:animEffect>
                                  </p:childTnLst>
                                </p:cTn>
                              </p:par>
                              <p:par>
                                <p:cTn id="142" presetID="22" presetClass="entr" presetSubtype="4" fill="hold" grpId="0" nodeType="withEffect">
                                  <p:stCondLst>
                                    <p:cond delay="0"/>
                                  </p:stCondLst>
                                  <p:childTnLst>
                                    <p:set>
                                      <p:cBhvr additive="repl">
                                        <p:cTn id="143" dur="1" fill="hold">
                                          <p:stCondLst>
                                            <p:cond delay="0"/>
                                          </p:stCondLst>
                                        </p:cTn>
                                        <p:tgtEl>
                                          <p:spTgt spid="262"/>
                                        </p:tgtEl>
                                        <p:attrNameLst>
                                          <p:attrName>style.visibility</p:attrName>
                                        </p:attrNameLst>
                                      </p:cBhvr>
                                      <p:to>
                                        <p:strVal val="visible"/>
                                      </p:to>
                                    </p:set>
                                    <p:animEffect transition="in" filter="wipe(down)">
                                      <p:cBhvr additive="repl">
                                        <p:cTn id="144" dur="500"/>
                                        <p:tgtEl>
                                          <p:spTgt spid="262"/>
                                        </p:tgtEl>
                                      </p:cBhvr>
                                    </p:animEffect>
                                  </p:childTnLst>
                                </p:cTn>
                              </p:par>
                              <p:par>
                                <p:cTn id="145" presetID="1" presetClass="entr" fill="hold" nodeType="withEffect">
                                  <p:stCondLst>
                                    <p:cond delay="0"/>
                                  </p:stCondLst>
                                  <p:childTnLst>
                                    <p:set>
                                      <p:cBhvr additive="repl">
                                        <p:cTn id="146" dur="1" fill="hold">
                                          <p:stCondLst>
                                            <p:cond delay="0"/>
                                          </p:stCondLst>
                                        </p:cTn>
                                        <p:tgtEl>
                                          <p:spTgt spid="268"/>
                                        </p:tgtEl>
                                        <p:attrNameLst>
                                          <p:attrName>style.visibility</p:attrName>
                                        </p:attrNameLst>
                                      </p:cBhvr>
                                      <p:to>
                                        <p:strVal val="visible"/>
                                      </p:to>
                                    </p:set>
                                  </p:childTnLst>
                                </p:cTn>
                              </p:par>
                              <p:par>
                                <p:cTn id="147" presetID="22" presetClass="entr" presetSubtype="4" fill="hold" grpId="0" nodeType="withEffect">
                                  <p:stCondLst>
                                    <p:cond delay="0"/>
                                  </p:stCondLst>
                                  <p:childTnLst>
                                    <p:set>
                                      <p:cBhvr additive="repl">
                                        <p:cTn id="148" dur="1" fill="hold">
                                          <p:stCondLst>
                                            <p:cond delay="0"/>
                                          </p:stCondLst>
                                        </p:cTn>
                                        <p:tgtEl>
                                          <p:spTgt spid="244"/>
                                        </p:tgtEl>
                                        <p:attrNameLst>
                                          <p:attrName>style.visibility</p:attrName>
                                        </p:attrNameLst>
                                      </p:cBhvr>
                                      <p:to>
                                        <p:strVal val="visible"/>
                                      </p:to>
                                    </p:set>
                                    <p:animEffect transition="in" filter="wipe(down)">
                                      <p:cBhvr additive="repl">
                                        <p:cTn id="149" dur="500"/>
                                        <p:tgtEl>
                                          <p:spTgt spid="244"/>
                                        </p:tgtEl>
                                      </p:cBhvr>
                                    </p:animEffect>
                                  </p:childTnLst>
                                </p:cTn>
                              </p:par>
                              <p:par>
                                <p:cTn id="150" presetID="22" presetClass="entr" presetSubtype="4" fill="hold" grpId="0" nodeType="withEffect">
                                  <p:stCondLst>
                                    <p:cond delay="0"/>
                                  </p:stCondLst>
                                  <p:childTnLst>
                                    <p:set>
                                      <p:cBhvr additive="repl">
                                        <p:cTn id="151" dur="1" fill="hold">
                                          <p:stCondLst>
                                            <p:cond delay="0"/>
                                          </p:stCondLst>
                                        </p:cTn>
                                        <p:tgtEl>
                                          <p:spTgt spid="255"/>
                                        </p:tgtEl>
                                        <p:attrNameLst>
                                          <p:attrName>style.visibility</p:attrName>
                                        </p:attrNameLst>
                                      </p:cBhvr>
                                      <p:to>
                                        <p:strVal val="visible"/>
                                      </p:to>
                                    </p:set>
                                    <p:animEffect transition="in" filter="wipe(down)">
                                      <p:cBhvr additive="repl">
                                        <p:cTn id="152" dur="500"/>
                                        <p:tgtEl>
                                          <p:spTgt spid="255"/>
                                        </p:tgtEl>
                                      </p:cBhvr>
                                    </p:animEffect>
                                  </p:childTnLst>
                                </p:cTn>
                              </p:par>
                              <p:par>
                                <p:cTn id="153" presetID="22" presetClass="entr" presetSubtype="4" fill="hold" grpId="0" nodeType="withEffect">
                                  <p:stCondLst>
                                    <p:cond delay="0"/>
                                  </p:stCondLst>
                                  <p:childTnLst>
                                    <p:set>
                                      <p:cBhvr additive="repl">
                                        <p:cTn id="154" dur="1" fill="hold">
                                          <p:stCondLst>
                                            <p:cond delay="0"/>
                                          </p:stCondLst>
                                        </p:cTn>
                                        <p:tgtEl>
                                          <p:spTgt spid="256"/>
                                        </p:tgtEl>
                                        <p:attrNameLst>
                                          <p:attrName>style.visibility</p:attrName>
                                        </p:attrNameLst>
                                      </p:cBhvr>
                                      <p:to>
                                        <p:strVal val="visible"/>
                                      </p:to>
                                    </p:set>
                                    <p:animEffect transition="in" filter="wipe(down)">
                                      <p:cBhvr additive="repl">
                                        <p:cTn id="155" dur="500"/>
                                        <p:tgtEl>
                                          <p:spTgt spid="256"/>
                                        </p:tgtEl>
                                      </p:cBhvr>
                                    </p:animEffect>
                                  </p:childTnLst>
                                </p:cTn>
                              </p:par>
                              <p:par>
                                <p:cTn id="156" presetID="1" presetClass="entr" fill="hold" nodeType="withEffect">
                                  <p:stCondLst>
                                    <p:cond delay="0"/>
                                  </p:stCondLst>
                                  <p:childTnLst>
                                    <p:set>
                                      <p:cBhvr additive="repl">
                                        <p:cTn id="157" dur="1" fill="hold">
                                          <p:stCondLst>
                                            <p:cond delay="0"/>
                                          </p:stCondLst>
                                        </p:cTn>
                                        <p:tgtEl>
                                          <p:spTgt spid="267"/>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xit" fill="hold" nodeType="clickEffect">
                                  <p:stCondLst>
                                    <p:cond delay="0"/>
                                  </p:stCondLst>
                                  <p:childTnLst>
                                    <p:animEffect transition="out" filter="fade">
                                      <p:cBhvr additive="repl">
                                        <p:cTn id="161" dur="500"/>
                                        <p:tgtEl>
                                          <p:spTgt spid="274"/>
                                        </p:tgtEl>
                                      </p:cBhvr>
                                    </p:animEffect>
                                    <p:set>
                                      <p:cBhvr additive="repl">
                                        <p:cTn id="162" dur="1" fill="hold">
                                          <p:stCondLst>
                                            <p:cond delay="0"/>
                                          </p:stCondLst>
                                        </p:cTn>
                                        <p:tgtEl>
                                          <p:spTgt spid="274"/>
                                        </p:tgtEl>
                                        <p:attrNameLst>
                                          <p:attrName>style.visibility</p:attrName>
                                        </p:attrNameLst>
                                      </p:cBhvr>
                                      <p:to>
                                        <p:strVal val="hidden"/>
                                      </p:to>
                                    </p:set>
                                  </p:childTnLst>
                                </p:cTn>
                              </p:par>
                              <p:par>
                                <p:cTn id="163" presetID="22" presetClass="entr" presetSubtype="8" fill="hold" nodeType="withEffect">
                                  <p:stCondLst>
                                    <p:cond delay="0"/>
                                  </p:stCondLst>
                                  <p:childTnLst>
                                    <p:set>
                                      <p:cBhvr additive="repl">
                                        <p:cTn id="164" dur="1" fill="hold">
                                          <p:stCondLst>
                                            <p:cond delay="0"/>
                                          </p:stCondLst>
                                        </p:cTn>
                                        <p:tgtEl>
                                          <p:spTgt spid="275"/>
                                        </p:tgtEl>
                                        <p:attrNameLst>
                                          <p:attrName>style.visibility</p:attrName>
                                        </p:attrNameLst>
                                      </p:cBhvr>
                                      <p:to>
                                        <p:strVal val="visible"/>
                                      </p:to>
                                    </p:set>
                                    <p:animEffect transition="in" filter="wipe(left)">
                                      <p:cBhvr additive="repl">
                                        <p:cTn id="16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animBg="1"/>
      <p:bldP spid="211" grpId="0" animBg="1"/>
      <p:bldP spid="212"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p:cNvSpPr txBox="1">
            <a:spLocks noChangeArrowheads="1"/>
          </p:cNvSpPr>
          <p:nvPr/>
        </p:nvSpPr>
        <p:spPr bwMode="auto">
          <a:xfrm>
            <a:off x="609600" y="1832096"/>
            <a:ext cx="8305800" cy="2587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buFont typeface="Garamond" charset="0"/>
              <a:buNone/>
            </a:pPr>
            <a:r>
              <a:rPr lang="en-US" dirty="0">
                <a:solidFill>
                  <a:srgbClr val="FFFFFF"/>
                </a:solidFill>
                <a:latin typeface="+mj-lt"/>
              </a:rPr>
              <a:t>Many genomic statistics are function of one or more sums of the form:</a:t>
            </a:r>
          </a:p>
          <a:p>
            <a:pPr eaLnBrk="1" hangingPunct="1">
              <a:buFont typeface="Garamond" charset="0"/>
              <a:buNone/>
            </a:pPr>
            <a:endParaRPr lang="en-US" dirty="0">
              <a:solidFill>
                <a:srgbClr val="FFFFFF"/>
              </a:solidFill>
              <a:latin typeface="Garamond" charset="0"/>
            </a:endParaRPr>
          </a:p>
          <a:p>
            <a:pPr eaLnBrk="1" hangingPunct="1">
              <a:buFont typeface="Garamond" charset="0"/>
              <a:buNone/>
            </a:pPr>
            <a:endParaRPr lang="en-US" dirty="0">
              <a:solidFill>
                <a:srgbClr val="FFFFFF"/>
              </a:solidFill>
              <a:latin typeface="Garamond" charset="0"/>
            </a:endParaRPr>
          </a:p>
          <a:p>
            <a:pPr eaLnBrk="1" hangingPunct="1">
              <a:buFont typeface="Garamond" charset="0"/>
              <a:buNone/>
            </a:pPr>
            <a:endParaRPr lang="en-US" dirty="0">
              <a:solidFill>
                <a:srgbClr val="FFFFFF"/>
              </a:solidFill>
              <a:latin typeface="Garamond" charset="0"/>
            </a:endParaRPr>
          </a:p>
          <a:p>
            <a:pPr eaLnBrk="1" hangingPunct="1">
              <a:buFont typeface="Garamond" charset="0"/>
              <a:buNone/>
            </a:pPr>
            <a:endParaRPr lang="en-US" dirty="0">
              <a:solidFill>
                <a:srgbClr val="FFFFFF"/>
              </a:solidFill>
              <a:latin typeface="Garamond" charset="0"/>
            </a:endParaRPr>
          </a:p>
          <a:p>
            <a:pPr eaLnBrk="1" hangingPunct="1">
              <a:buFont typeface="Garamond" charset="0"/>
              <a:buNone/>
            </a:pPr>
            <a:r>
              <a:rPr lang="en-US" dirty="0">
                <a:solidFill>
                  <a:srgbClr val="FFFFFF"/>
                </a:solidFill>
                <a:latin typeface="+mj-lt"/>
              </a:rPr>
              <a:t>e.g.                  is 1 or 0 depending on the presence or absence of a feature or features</a:t>
            </a:r>
          </a:p>
          <a:p>
            <a:pPr eaLnBrk="1" hangingPunct="1">
              <a:buFont typeface="Garamond" charset="0"/>
              <a:buNone/>
            </a:pPr>
            <a:endParaRPr lang="en-US" dirty="0">
              <a:solidFill>
                <a:srgbClr val="FFFFFF"/>
              </a:solidFill>
              <a:latin typeface="Garamond" charset="0"/>
            </a:endParaRPr>
          </a:p>
          <a:p>
            <a:pPr eaLnBrk="1" hangingPunct="1">
              <a:buFont typeface="Garamond" charset="0"/>
              <a:buNone/>
            </a:pPr>
            <a:endParaRPr lang="en-US" dirty="0">
              <a:solidFill>
                <a:srgbClr val="FFFFFF"/>
              </a:solidFill>
              <a:latin typeface="Garamond" charset="0"/>
            </a:endParaRPr>
          </a:p>
          <a:p>
            <a:pPr eaLnBrk="1" hangingPunct="1">
              <a:buFont typeface="Garamond" charset="0"/>
              <a:buNone/>
            </a:pPr>
            <a:endParaRPr lang="en-US" dirty="0">
              <a:solidFill>
                <a:srgbClr val="FFFFFF"/>
              </a:solidFill>
              <a:latin typeface="Garamond" charset="0"/>
            </a:endParaRPr>
          </a:p>
        </p:txBody>
      </p:sp>
      <p:sp>
        <p:nvSpPr>
          <p:cNvPr id="9" name="Rectangle 2"/>
          <p:cNvSpPr txBox="1">
            <a:spLocks noChangeArrowheads="1"/>
          </p:cNvSpPr>
          <p:nvPr/>
        </p:nvSpPr>
        <p:spPr bwMode="auto">
          <a:xfrm>
            <a:off x="457200" y="0"/>
            <a:ext cx="8229600" cy="11430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2pPr>
            <a:lvl3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3pPr>
            <a:lvl4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4pPr>
            <a:lvl5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5pPr>
            <a:lvl6pPr marL="4572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6pPr>
            <a:lvl7pPr marL="9144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7pPr>
            <a:lvl8pPr marL="13716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8pPr>
            <a:lvl9pPr marL="18288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9pPr>
          </a:lstStyle>
          <a:p>
            <a:pPr marL="0" marR="0" lvl="0" indent="0" algn="ctr" defTabSz="457200" rtl="0" eaLnBrk="1" fontAlgn="base" latinLnBrk="0" hangingPunct="1">
              <a:lnSpc>
                <a:spcPct val="100000"/>
              </a:lnSpc>
              <a:spcBef>
                <a:spcPct val="0"/>
              </a:spcBef>
              <a:spcAft>
                <a:spcPct val="0"/>
              </a:spcAft>
              <a:buClr>
                <a:srgbClr val="E5E5FF"/>
              </a:buClr>
              <a:buSzPct val="100000"/>
              <a:buFont typeface="Garamon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kern="0" dirty="0" smtClean="0">
                <a:latin typeface="Garamond"/>
                <a:ea typeface="宋体"/>
              </a:rPr>
              <a:t>Inference under Segmented Stationarity</a:t>
            </a:r>
            <a:endPar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Garamond"/>
              <a:ea typeface="宋体"/>
            </a:endParaRPr>
          </a:p>
        </p:txBody>
      </p:sp>
      <p:sp>
        <p:nvSpPr>
          <p:cNvPr id="11" name="Text Box 5"/>
          <p:cNvSpPr txBox="1">
            <a:spLocks noChangeArrowheads="1"/>
          </p:cNvSpPr>
          <p:nvPr/>
        </p:nvSpPr>
        <p:spPr bwMode="auto">
          <a:xfrm>
            <a:off x="457200" y="4495800"/>
            <a:ext cx="8458200" cy="1387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buFont typeface="Garamond" charset="0"/>
              <a:buNone/>
            </a:pPr>
            <a:r>
              <a:rPr lang="en-US" sz="2800" dirty="0">
                <a:solidFill>
                  <a:srgbClr val="FFFFFF"/>
                </a:solidFill>
                <a:latin typeface="+mj-lt"/>
              </a:rPr>
              <a:t>Under segmented s</a:t>
            </a:r>
            <a:r>
              <a:rPr lang="en-US" sz="2800" dirty="0" smtClean="0">
                <a:solidFill>
                  <a:srgbClr val="FFFFFF"/>
                </a:solidFill>
                <a:latin typeface="+mj-lt"/>
              </a:rPr>
              <a:t>tationarity, </a:t>
            </a:r>
          </a:p>
          <a:p>
            <a:pPr algn="ctr" eaLnBrk="1" hangingPunct="1">
              <a:buFont typeface="Garamond" charset="0"/>
              <a:buNone/>
            </a:pPr>
            <a:r>
              <a:rPr lang="en-US" sz="2800" dirty="0" smtClean="0">
                <a:solidFill>
                  <a:srgbClr val="FFFFFF"/>
                </a:solidFill>
                <a:latin typeface="+mj-lt"/>
              </a:rPr>
              <a:t>these </a:t>
            </a:r>
            <a:r>
              <a:rPr lang="en-US" sz="2800" dirty="0">
                <a:solidFill>
                  <a:srgbClr val="FFFFFF"/>
                </a:solidFill>
                <a:latin typeface="+mj-lt"/>
              </a:rPr>
              <a:t>distributions are asymptotically Gaussian</a:t>
            </a:r>
            <a:endParaRPr lang="en-US" sz="2800" dirty="0" smtClean="0">
              <a:solidFill>
                <a:srgbClr val="FFFFFF"/>
              </a:solidFill>
              <a:latin typeface="+mj-lt"/>
            </a:endParaRPr>
          </a:p>
          <a:p>
            <a:pPr algn="ctr" eaLnBrk="1" hangingPunct="1">
              <a:buFont typeface="Garamond" charset="0"/>
              <a:buNone/>
            </a:pPr>
            <a:r>
              <a:rPr lang="en-US" sz="2800" dirty="0" smtClean="0">
                <a:solidFill>
                  <a:srgbClr val="FFFFFF"/>
                </a:solidFill>
                <a:latin typeface="+mj-lt"/>
              </a:rPr>
              <a:t>and can </a:t>
            </a:r>
            <a:r>
              <a:rPr lang="en-US" sz="2800" dirty="0">
                <a:solidFill>
                  <a:srgbClr val="FFFFFF"/>
                </a:solidFill>
                <a:latin typeface="+mj-lt"/>
              </a:rPr>
              <a:t>be estimated from the </a:t>
            </a:r>
            <a:r>
              <a:rPr lang="en-US" sz="2800" dirty="0" smtClean="0">
                <a:solidFill>
                  <a:srgbClr val="FFFFFF"/>
                </a:solidFill>
                <a:latin typeface="+mj-lt"/>
              </a:rPr>
              <a:t>data</a:t>
            </a:r>
            <a:r>
              <a:rPr lang="en-US" sz="2400" dirty="0" smtClean="0">
                <a:solidFill>
                  <a:srgbClr val="FFFFFF"/>
                </a:solidFill>
                <a:latin typeface="+mj-lt"/>
              </a:rPr>
              <a:t>  </a:t>
            </a:r>
            <a:endParaRPr lang="en-US" sz="2400" dirty="0">
              <a:solidFill>
                <a:srgbClr val="FFFFFF"/>
              </a:solidFill>
              <a:latin typeface="+mj-lt"/>
            </a:endParaRPr>
          </a:p>
        </p:txBody>
      </p:sp>
      <p:pic>
        <p:nvPicPr>
          <p:cNvPr id="12" name="Picture 8" descr="Picture3.png"/>
          <p:cNvPicPr>
            <a:picLocks noChangeAspect="1"/>
          </p:cNvPicPr>
          <p:nvPr/>
        </p:nvPicPr>
        <p:blipFill>
          <a:blip r:embed="rId2" cstate="print">
            <a:lum bright="100000" contrast="-100000"/>
            <a:extLst>
              <a:ext uri="{28A0092B-C50C-407E-A947-70E740481C1C}">
                <a14:useLocalDpi xmlns:a14="http://schemas.microsoft.com/office/drawing/2010/main" xmlns="" val="0"/>
              </a:ext>
            </a:extLst>
          </a:blip>
          <a:srcRect/>
          <a:stretch>
            <a:fillRect/>
          </a:stretch>
        </p:blipFill>
        <p:spPr bwMode="auto">
          <a:xfrm>
            <a:off x="1143000" y="3127496"/>
            <a:ext cx="7381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8" descr="Picture19.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0400" y="2213096"/>
            <a:ext cx="168275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6E1E8057-8116-4759-810E-BDA7BB580207}" type="slidenum">
              <a:rPr lang="en-US" smtClean="0"/>
              <a:pPr/>
              <a:t>13</a:t>
            </a:fld>
            <a:endParaRPr lang="en-US"/>
          </a:p>
        </p:txBody>
      </p:sp>
    </p:spTree>
    <p:extLst>
      <p:ext uri="{BB962C8B-B14F-4D97-AF65-F5344CB8AC3E}">
        <p14:creationId xmlns:p14="http://schemas.microsoft.com/office/powerpoint/2010/main" xmlns="" val="32742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Gaussian?</a:t>
            </a:r>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8865" t="5721" r="7130" b="5721"/>
          <a:stretch>
            <a:fillRect/>
          </a:stretch>
        </p:blipFill>
        <p:spPr bwMode="auto">
          <a:xfrm>
            <a:off x="592137" y="1885950"/>
            <a:ext cx="4360863" cy="240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7468" t="5084" r="7468" b="2695"/>
          <a:stretch>
            <a:fillRect/>
          </a:stretch>
        </p:blipFill>
        <p:spPr bwMode="auto">
          <a:xfrm>
            <a:off x="592137" y="4400550"/>
            <a:ext cx="4295775"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 name="Text Box 4"/>
          <p:cNvSpPr txBox="1">
            <a:spLocks noChangeArrowheads="1"/>
          </p:cNvSpPr>
          <p:nvPr/>
        </p:nvSpPr>
        <p:spPr bwMode="auto">
          <a:xfrm>
            <a:off x="820737" y="1962150"/>
            <a:ext cx="1600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spcBef>
                <a:spcPts val="875"/>
              </a:spcBef>
              <a:buClr>
                <a:srgbClr val="000000"/>
              </a:buClr>
              <a:buFont typeface="Garamond" charset="0"/>
              <a:buNone/>
            </a:pPr>
            <a:r>
              <a:rPr lang="en-US" sz="1400">
                <a:solidFill>
                  <a:srgbClr val="000000"/>
                </a:solidFill>
                <a:latin typeface="Garamond" charset="0"/>
              </a:rPr>
              <a:t>Block bootstrap distribution of the Region Overlap Statistic</a:t>
            </a:r>
          </a:p>
        </p:txBody>
      </p:sp>
      <p:sp>
        <p:nvSpPr>
          <p:cNvPr id="6" name="Text Box 5"/>
          <p:cNvSpPr txBox="1">
            <a:spLocks noChangeArrowheads="1"/>
          </p:cNvSpPr>
          <p:nvPr/>
        </p:nvSpPr>
        <p:spPr bwMode="auto">
          <a:xfrm>
            <a:off x="3106737" y="2038350"/>
            <a:ext cx="1600200" cy="158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spcBef>
                <a:spcPts val="875"/>
              </a:spcBef>
              <a:buClr>
                <a:srgbClr val="000000"/>
              </a:buClr>
              <a:buFont typeface="Garamond" charset="0"/>
              <a:buNone/>
            </a:pPr>
            <a:r>
              <a:rPr lang="en-US" sz="1400">
                <a:solidFill>
                  <a:srgbClr val="000000"/>
                </a:solidFill>
                <a:latin typeface="Garamond" charset="0"/>
              </a:rPr>
              <a:t>Shown here with the PDF of the normal distribution with the same mean and variance</a:t>
            </a:r>
          </a:p>
        </p:txBody>
      </p:sp>
      <p:sp>
        <p:nvSpPr>
          <p:cNvPr id="7" name="Text Box 6"/>
          <p:cNvSpPr txBox="1">
            <a:spLocks noChangeArrowheads="1"/>
          </p:cNvSpPr>
          <p:nvPr/>
        </p:nvSpPr>
        <p:spPr bwMode="auto">
          <a:xfrm>
            <a:off x="896937" y="4705350"/>
            <a:ext cx="27432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spcBef>
                <a:spcPts val="875"/>
              </a:spcBef>
              <a:buClr>
                <a:srgbClr val="000000"/>
              </a:buClr>
              <a:buFont typeface="Garamond" charset="0"/>
              <a:buNone/>
            </a:pPr>
            <a:r>
              <a:rPr lang="en-US" sz="1400">
                <a:solidFill>
                  <a:srgbClr val="000000"/>
                </a:solidFill>
                <a:latin typeface="Garamond" charset="0"/>
              </a:rPr>
              <a:t>QQplot of BB distribution vs. standard normal</a:t>
            </a:r>
          </a:p>
        </p:txBody>
      </p:sp>
      <p:sp>
        <p:nvSpPr>
          <p:cNvPr id="8" name="TextBox 7"/>
          <p:cNvSpPr txBox="1"/>
          <p:nvPr/>
        </p:nvSpPr>
        <p:spPr>
          <a:xfrm>
            <a:off x="5334000" y="2099370"/>
            <a:ext cx="3581400" cy="3539430"/>
          </a:xfrm>
          <a:prstGeom prst="rect">
            <a:avLst/>
          </a:prstGeom>
          <a:noFill/>
        </p:spPr>
        <p:txBody>
          <a:bodyPr wrap="square" rtlCol="0">
            <a:spAutoFit/>
          </a:bodyPr>
          <a:lstStyle/>
          <a:p>
            <a:r>
              <a:rPr lang="en-US" sz="2800" dirty="0" smtClean="0">
                <a:solidFill>
                  <a:schemeClr val="bg1"/>
                </a:solidFill>
              </a:rPr>
              <a:t>All ENCODE Pilot biochemically active elements</a:t>
            </a:r>
          </a:p>
          <a:p>
            <a:endParaRPr lang="en-US" sz="2800" dirty="0">
              <a:solidFill>
                <a:schemeClr val="bg1"/>
              </a:solidFill>
            </a:endParaRPr>
          </a:p>
          <a:p>
            <a:r>
              <a:rPr lang="en-US" sz="2800" dirty="0" err="1" smtClean="0">
                <a:solidFill>
                  <a:schemeClr val="bg1"/>
                </a:solidFill>
              </a:rPr>
              <a:t>vs</a:t>
            </a:r>
            <a:endParaRPr lang="en-US" sz="2800" dirty="0" smtClean="0">
              <a:solidFill>
                <a:schemeClr val="bg1"/>
              </a:solidFill>
            </a:endParaRPr>
          </a:p>
          <a:p>
            <a:endParaRPr lang="en-US" sz="2800" dirty="0">
              <a:solidFill>
                <a:schemeClr val="bg1"/>
              </a:solidFill>
            </a:endParaRPr>
          </a:p>
          <a:p>
            <a:r>
              <a:rPr lang="en-US" sz="2800" dirty="0" smtClean="0">
                <a:solidFill>
                  <a:schemeClr val="bg1"/>
                </a:solidFill>
              </a:rPr>
              <a:t>All ENCODE Pilot conserved regions</a:t>
            </a:r>
            <a:endParaRPr lang="en-US" sz="2800" dirty="0">
              <a:solidFill>
                <a:schemeClr val="bg1"/>
              </a:solidFill>
            </a:endParaRPr>
          </a:p>
        </p:txBody>
      </p:sp>
      <p:sp>
        <p:nvSpPr>
          <p:cNvPr id="9" name="Slide Number Placeholder 8"/>
          <p:cNvSpPr>
            <a:spLocks noGrp="1"/>
          </p:cNvSpPr>
          <p:nvPr>
            <p:ph type="sldNum" sz="quarter" idx="12"/>
          </p:nvPr>
        </p:nvSpPr>
        <p:spPr/>
        <p:txBody>
          <a:bodyPr/>
          <a:lstStyle/>
          <a:p>
            <a:fld id="{6E1E8057-8116-4759-810E-BDA7BB580207}" type="slidenum">
              <a:rPr lang="en-US" smtClean="0"/>
              <a:pPr/>
              <a:t>14</a:t>
            </a:fld>
            <a:endParaRPr lang="en-US"/>
          </a:p>
        </p:txBody>
      </p:sp>
    </p:spTree>
    <p:extLst>
      <p:ext uri="{BB962C8B-B14F-4D97-AF65-F5344CB8AC3E}">
        <p14:creationId xmlns:p14="http://schemas.microsoft.com/office/powerpoint/2010/main" xmlns="" val="401268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6002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0" y="2514600"/>
            <a:ext cx="9144001" cy="1263650"/>
            <a:chOff x="0" y="2514600"/>
            <a:chExt cx="9144001" cy="1263650"/>
          </a:xfrm>
        </p:grpSpPr>
        <p:pic>
          <p:nvPicPr>
            <p:cNvPr id="3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0000" b="24908"/>
            <a:stretch/>
          </p:blipFill>
          <p:spPr bwMode="auto">
            <a:xfrm>
              <a:off x="0" y="2743200"/>
              <a:ext cx="9144001"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 name="Rectangle 33"/>
            <p:cNvSpPr/>
            <p:nvPr/>
          </p:nvSpPr>
          <p:spPr>
            <a:xfrm>
              <a:off x="3197819" y="2514600"/>
              <a:ext cx="3298980" cy="338554"/>
            </a:xfrm>
            <a:prstGeom prst="rect">
              <a:avLst/>
            </a:prstGeom>
            <a:solidFill>
              <a:schemeClr val="bg1"/>
            </a:solidFill>
          </p:spPr>
          <p:txBody>
            <a:bodyPr wrap="none">
              <a:spAutoFit/>
            </a:bodyPr>
            <a:lstStyle/>
            <a:p>
              <a:pPr algn="ctr">
                <a:spcBef>
                  <a:spcPts val="1000"/>
                </a:spcBef>
                <a:buClr>
                  <a:srgbClr val="000000"/>
                </a:buClr>
              </a:pPr>
              <a:r>
                <a:rPr lang="en-US" sz="1600" b="1" dirty="0"/>
                <a:t>The </a:t>
              </a:r>
              <a:r>
                <a:rPr lang="en-US" sz="1600" b="1" dirty="0" smtClean="0"/>
                <a:t>GSC with the True Segmentation</a:t>
              </a:r>
              <a:endParaRPr lang="en-US" sz="1600" b="1" dirty="0"/>
            </a:p>
          </p:txBody>
        </p:sp>
      </p:grpSp>
      <p:grpSp>
        <p:nvGrpSpPr>
          <p:cNvPr id="21" name="Group 20"/>
          <p:cNvGrpSpPr/>
          <p:nvPr/>
        </p:nvGrpSpPr>
        <p:grpSpPr>
          <a:xfrm>
            <a:off x="0" y="1517904"/>
            <a:ext cx="9144001" cy="1606296"/>
            <a:chOff x="0" y="1975104"/>
            <a:chExt cx="9144001" cy="1606296"/>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 b="76566"/>
            <a:stretch/>
          </p:blipFill>
          <p:spPr bwMode="auto">
            <a:xfrm>
              <a:off x="0" y="1975104"/>
              <a:ext cx="9144001" cy="1606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 name="Text Box 3"/>
            <p:cNvSpPr txBox="1">
              <a:spLocks noChangeArrowheads="1"/>
            </p:cNvSpPr>
            <p:nvPr/>
          </p:nvSpPr>
          <p:spPr bwMode="auto">
            <a:xfrm>
              <a:off x="3666207" y="2097087"/>
              <a:ext cx="2362200" cy="3413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dirty="0">
                  <a:solidFill>
                    <a:srgbClr val="000000"/>
                  </a:solidFill>
                  <a:latin typeface="+mj-lt"/>
                </a:rPr>
                <a:t>True distribution</a:t>
              </a:r>
            </a:p>
          </p:txBody>
        </p:sp>
      </p:grpSp>
      <p:grpSp>
        <p:nvGrpSpPr>
          <p:cNvPr id="22" name="Group 21"/>
          <p:cNvGrpSpPr/>
          <p:nvPr/>
        </p:nvGrpSpPr>
        <p:grpSpPr>
          <a:xfrm>
            <a:off x="0" y="3130296"/>
            <a:ext cx="9144001" cy="1255712"/>
            <a:chOff x="0" y="4535487"/>
            <a:chExt cx="9144001" cy="1255712"/>
          </a:xfrm>
        </p:grpSpPr>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1955" b="42223"/>
            <a:stretch/>
          </p:blipFill>
          <p:spPr bwMode="auto">
            <a:xfrm>
              <a:off x="0" y="4706142"/>
              <a:ext cx="9144001" cy="1085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1" name="Text Box 5"/>
            <p:cNvSpPr txBox="1">
              <a:spLocks noChangeArrowheads="1"/>
            </p:cNvSpPr>
            <p:nvPr/>
          </p:nvSpPr>
          <p:spPr bwMode="auto">
            <a:xfrm>
              <a:off x="2743200" y="4535487"/>
              <a:ext cx="4114800" cy="3413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dirty="0" smtClean="0">
                  <a:solidFill>
                    <a:srgbClr val="000000"/>
                  </a:solidFill>
                  <a:latin typeface="+mj-lt"/>
                </a:rPr>
                <a:t>The GSC </a:t>
              </a:r>
              <a:r>
                <a:rPr lang="en-US" sz="1600" b="1" dirty="0">
                  <a:solidFill>
                    <a:srgbClr val="000000"/>
                  </a:solidFill>
                  <a:latin typeface="+mj-lt"/>
                </a:rPr>
                <a:t>without Segmentation</a:t>
              </a:r>
            </a:p>
          </p:txBody>
        </p:sp>
      </p:grpSp>
      <p:sp>
        <p:nvSpPr>
          <p:cNvPr id="12" name="Slide Number Placeholder 11"/>
          <p:cNvSpPr>
            <a:spLocks noGrp="1"/>
          </p:cNvSpPr>
          <p:nvPr>
            <p:ph type="sldNum" sz="quarter" idx="12"/>
          </p:nvPr>
        </p:nvSpPr>
        <p:spPr/>
        <p:txBody>
          <a:bodyPr/>
          <a:lstStyle/>
          <a:p>
            <a:fld id="{6E1E8057-8116-4759-810E-BDA7BB580207}" type="slidenum">
              <a:rPr lang="en-US" smtClean="0"/>
              <a:pPr/>
              <a:t>15</a:t>
            </a:fld>
            <a:endParaRPr lang="en-US"/>
          </a:p>
        </p:txBody>
      </p:sp>
    </p:spTree>
    <p:extLst>
      <p:ext uri="{BB962C8B-B14F-4D97-AF65-F5344CB8AC3E}">
        <p14:creationId xmlns:p14="http://schemas.microsoft.com/office/powerpoint/2010/main" xmlns="" val="32742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4.64385E-6 L 0 -0.105 " pathEditMode="relative" rAng="0" ptsTypes="AA">
                                      <p:cBhvr>
                                        <p:cTn id="6" dur="2000" fill="hold"/>
                                        <p:tgtEl>
                                          <p:spTgt spid="21"/>
                                        </p:tgtEl>
                                        <p:attrNameLst>
                                          <p:attrName>ppt_x</p:attrName>
                                          <p:attrName>ppt_y</p:attrName>
                                        </p:attrNameLst>
                                      </p:cBhvr>
                                      <p:rCtr x="0" y="-5250"/>
                                    </p:animMotion>
                                  </p:childTnLst>
                                </p:cTn>
                              </p:par>
                              <p:par>
                                <p:cTn id="7" presetID="42" presetClass="path" presetSubtype="0" accel="50000" decel="50000" fill="hold" nodeType="withEffect">
                                  <p:stCondLst>
                                    <p:cond delay="0"/>
                                  </p:stCondLst>
                                  <p:childTnLst>
                                    <p:animMotion origin="layout" path="M 0 -4.95837E-6 L 0 0.11101 " pathEditMode="relative" rAng="0" ptsTypes="AA">
                                      <p:cBhvr>
                                        <p:cTn id="8" dur="2000" fill="hold"/>
                                        <p:tgtEl>
                                          <p:spTgt spid="22"/>
                                        </p:tgtEl>
                                        <p:attrNameLst>
                                          <p:attrName>ppt_x</p:attrName>
                                          <p:attrName>ppt_y</p:attrName>
                                        </p:attrNameLst>
                                      </p:cBhvr>
                                      <p:rCtr x="0" y="5550"/>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1143000"/>
          </a:xfrm>
        </p:spPr>
        <p:txBody>
          <a:bodyPr>
            <a:normAutofit/>
          </a:bodyPr>
          <a:lstStyle/>
          <a:p>
            <a:r>
              <a:rPr lang="en-US" sz="2800" dirty="0" smtClean="0"/>
              <a:t>Unsegmented</a:t>
            </a:r>
            <a:endParaRPr lang="en-US" sz="2800" dirty="0"/>
          </a:p>
        </p:txBody>
      </p:sp>
      <p:pic>
        <p:nvPicPr>
          <p:cNvPr id="6152"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38400"/>
            <a:ext cx="9144000" cy="156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0" y="4495800"/>
            <a:ext cx="9144000" cy="1981200"/>
            <a:chOff x="0" y="4495800"/>
            <a:chExt cx="9144000" cy="1981200"/>
          </a:xfrm>
        </p:grpSpPr>
        <p:sp>
          <p:nvSpPr>
            <p:cNvPr id="9" name="Title 2"/>
            <p:cNvSpPr txBox="1">
              <a:spLocks/>
            </p:cNvSpPr>
            <p:nvPr/>
          </p:nvSpPr>
          <p:spPr>
            <a:xfrm>
              <a:off x="457200" y="4495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Segmented</a:t>
              </a:r>
              <a:endParaRPr lang="en-US" sz="2800" dirty="0"/>
            </a:p>
          </p:txBody>
        </p:sp>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543233"/>
              <a:ext cx="9144000" cy="933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3" name="Title 2"/>
          <p:cNvSpPr txBox="1">
            <a:spLocks/>
          </p:cNvSpPr>
          <p:nvPr/>
        </p:nvSpPr>
        <p:spPr>
          <a:xfrm>
            <a:off x="457200" y="76200"/>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The effects of segmentation on real data</a:t>
            </a:r>
          </a:p>
          <a:p>
            <a:r>
              <a:rPr lang="en-US" sz="2800" dirty="0" smtClean="0"/>
              <a:t>(</a:t>
            </a:r>
            <a:r>
              <a:rPr lang="en-US" sz="2800" dirty="0" smtClean="0"/>
              <a:t>Kevin and </a:t>
            </a:r>
            <a:r>
              <a:rPr lang="en-US" sz="2800" dirty="0" err="1" smtClean="0"/>
              <a:t>Nitin</a:t>
            </a:r>
            <a:r>
              <a:rPr lang="en-US" sz="2800" dirty="0" smtClean="0"/>
              <a:t> are </a:t>
            </a:r>
            <a:r>
              <a:rPr lang="en-US" sz="2800" dirty="0" smtClean="0"/>
              <a:t>amazing)</a:t>
            </a:r>
            <a:endParaRPr lang="en-US" sz="2800" dirty="0"/>
          </a:p>
        </p:txBody>
      </p:sp>
      <p:grpSp>
        <p:nvGrpSpPr>
          <p:cNvPr id="7" name="Group 6"/>
          <p:cNvGrpSpPr/>
          <p:nvPr/>
        </p:nvGrpSpPr>
        <p:grpSpPr>
          <a:xfrm>
            <a:off x="1371600" y="4419600"/>
            <a:ext cx="6248400" cy="685800"/>
            <a:chOff x="1371600" y="4419600"/>
            <a:chExt cx="6248400" cy="685800"/>
          </a:xfrm>
        </p:grpSpPr>
        <p:cxnSp>
          <p:nvCxnSpPr>
            <p:cNvPr id="5" name="Straight Arrow Connector 4"/>
            <p:cNvCxnSpPr/>
            <p:nvPr/>
          </p:nvCxnSpPr>
          <p:spPr>
            <a:xfrm>
              <a:off x="1371600" y="4419600"/>
              <a:ext cx="0" cy="6858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52800" y="4419600"/>
              <a:ext cx="0" cy="6858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15000" y="4419600"/>
              <a:ext cx="0" cy="6858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20000" y="4419600"/>
              <a:ext cx="0" cy="6858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grpSp>
      <p:sp>
        <p:nvSpPr>
          <p:cNvPr id="14" name="Slide Number Placeholder 13"/>
          <p:cNvSpPr>
            <a:spLocks noGrp="1"/>
          </p:cNvSpPr>
          <p:nvPr>
            <p:ph type="sldNum" sz="quarter" idx="12"/>
          </p:nvPr>
        </p:nvSpPr>
        <p:spPr/>
        <p:txBody>
          <a:bodyPr/>
          <a:lstStyle/>
          <a:p>
            <a:fld id="{6E1E8057-8116-4759-810E-BDA7BB580207}" type="slidenum">
              <a:rPr lang="en-US" smtClean="0"/>
              <a:pPr/>
              <a:t>16</a:t>
            </a:fld>
            <a:endParaRPr lang="en-US"/>
          </a:p>
        </p:txBody>
      </p:sp>
    </p:spTree>
    <p:extLst>
      <p:ext uri="{BB962C8B-B14F-4D97-AF65-F5344CB8AC3E}">
        <p14:creationId xmlns:p14="http://schemas.microsoft.com/office/powerpoint/2010/main" xmlns="" val="32742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457200" y="274638"/>
            <a:ext cx="8229600" cy="11430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2pPr>
            <a:lvl3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3pPr>
            <a:lvl4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4pPr>
            <a:lvl5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5pPr>
            <a:lvl6pPr marL="4572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6pPr>
            <a:lvl7pPr marL="9144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7pPr>
            <a:lvl8pPr marL="13716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8pPr>
            <a:lvl9pPr marL="18288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9pPr>
          </a:lstStyle>
          <a:p>
            <a:pPr marL="0" marR="0" lvl="0" indent="0" algn="ctr" defTabSz="457200" rtl="0" eaLnBrk="1" fontAlgn="base" latinLnBrk="0" hangingPunct="1">
              <a:lnSpc>
                <a:spcPct val="100000"/>
              </a:lnSpc>
              <a:spcBef>
                <a:spcPct val="0"/>
              </a:spcBef>
              <a:spcAft>
                <a:spcPct val="0"/>
              </a:spcAft>
              <a:buClr>
                <a:srgbClr val="E5E5FF"/>
              </a:buClr>
              <a:buSzPct val="100000"/>
              <a:buFont typeface="Garamon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44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Dyadic Segmentation</a:t>
            </a:r>
            <a:endParaRPr kumimoji="0" lang="en-US" sz="4400" b="1" i="0" u="none" strike="noStrike" kern="0" cap="none" spc="0" normalizeH="0" baseline="0" noProof="0">
              <a:ln>
                <a:noFill/>
              </a:ln>
              <a:solidFill>
                <a:srgbClr val="FFFFFF"/>
              </a:solidFill>
              <a:effectLst>
                <a:outerShdw blurRad="38100" dist="38100" dir="2700000" algn="tl">
                  <a:srgbClr val="000000"/>
                </a:outerShdw>
              </a:effectLst>
              <a:uLnTx/>
              <a:uFillTx/>
              <a:latin typeface="Garamond"/>
              <a:ea typeface="宋体"/>
            </a:endParaRPr>
          </a:p>
        </p:txBody>
      </p:sp>
      <p:sp>
        <p:nvSpPr>
          <p:cNvPr id="6" name="Rectangle 2"/>
          <p:cNvSpPr txBox="1">
            <a:spLocks noChangeArrowheads="1"/>
          </p:cNvSpPr>
          <p:nvPr/>
        </p:nvSpPr>
        <p:spPr bwMode="auto">
          <a:xfrm>
            <a:off x="533400" y="1693863"/>
            <a:ext cx="8229600" cy="48006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FFCC00"/>
              </a:buClr>
              <a:buSzPct val="70000"/>
              <a:buFont typeface="Wingdings"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57200" rtl="0" eaLnBrk="0" fontAlgn="base" hangingPunct="0">
              <a:spcBef>
                <a:spcPts val="700"/>
              </a:spcBef>
              <a:spcAft>
                <a:spcPct val="0"/>
              </a:spcAft>
              <a:buClr>
                <a:srgbClr val="A886E0"/>
              </a:buClr>
              <a:buSzPct val="70000"/>
              <a:buFont typeface="Wingdings" charset="2"/>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E5E5FF"/>
              </a:buClr>
              <a:buSzPct val="70000"/>
              <a:buFont typeface="Wingdings" charset="2"/>
              <a:buChar char=""/>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9pPr>
          </a:lstStyle>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Define,</a:t>
            </a: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endParaRP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endParaRP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endParaRP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Find </a:t>
            </a:r>
            <a:r>
              <a:rPr kumimoji="0" lang="en-US" sz="2400" b="0" i="1"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j</a:t>
            </a:r>
            <a:r>
              <a:rPr kumimoji="0" lang="en-US" sz="2400" b="0" i="1" u="none" strike="noStrike" kern="0" cap="none" spc="0" normalizeH="0" baseline="-25000" noProof="0" smtClean="0">
                <a:ln>
                  <a:noFill/>
                </a:ln>
                <a:solidFill>
                  <a:srgbClr val="FFFFFF"/>
                </a:solidFill>
                <a:effectLst>
                  <a:outerShdw blurRad="38100" dist="38100" dir="2700000" algn="tl">
                    <a:srgbClr val="000000"/>
                  </a:outerShdw>
                </a:effectLst>
                <a:uLnTx/>
                <a:uFillTx/>
                <a:latin typeface="Garamond"/>
                <a:ea typeface="宋体"/>
              </a:rPr>
              <a:t>max</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maximizing </a:t>
            </a:r>
            <a:r>
              <a:rPr kumimoji="0" lang="en-US" sz="2400" b="0" i="1"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M</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a:t>
            </a:r>
            <a:r>
              <a:rPr kumimoji="0" lang="en-US" sz="2400" b="0" i="1"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j</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creating intervals I</a:t>
            </a:r>
            <a:r>
              <a:rPr kumimoji="0" lang="en-US" sz="2400" b="0" i="1" u="none" strike="noStrike" kern="0" cap="none" spc="0" normalizeH="0" baseline="-25000" noProof="0" smtClean="0">
                <a:ln>
                  <a:noFill/>
                </a:ln>
                <a:solidFill>
                  <a:srgbClr val="FFFFFF"/>
                </a:solidFill>
                <a:effectLst>
                  <a:outerShdw blurRad="38100" dist="38100" dir="2700000" algn="tl">
                    <a:srgbClr val="000000"/>
                  </a:outerShdw>
                </a:effectLst>
                <a:uLnTx/>
                <a:uFillTx/>
                <a:latin typeface="Garamond"/>
                <a:ea typeface="宋体"/>
              </a:rPr>
              <a:t>left </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and I</a:t>
            </a:r>
            <a:r>
              <a:rPr kumimoji="0" lang="en-US" sz="2400" b="0" i="1" u="none" strike="noStrike" kern="0" cap="none" spc="0" normalizeH="0" baseline="-25000" noProof="0" smtClean="0">
                <a:ln>
                  <a:noFill/>
                </a:ln>
                <a:solidFill>
                  <a:srgbClr val="FFFFFF"/>
                </a:solidFill>
                <a:effectLst>
                  <a:outerShdw blurRad="38100" dist="38100" dir="2700000" algn="tl">
                    <a:srgbClr val="000000"/>
                  </a:outerShdw>
                </a:effectLst>
                <a:uLnTx/>
                <a:uFillTx/>
                <a:latin typeface="Garamond"/>
                <a:ea typeface="宋体"/>
              </a:rPr>
              <a:t>right</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a:t>
            </a: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If length of both intervals falls below a stopping criterion, stop</a:t>
            </a:r>
          </a:p>
          <a:p>
            <a:pPr marL="341313" marR="0" lvl="0" indent="-341313" algn="l" defTabSz="457200" rtl="0" eaLnBrk="1" fontAlgn="base" latinLnBrk="0" hangingPunct="1">
              <a:lnSpc>
                <a:spcPct val="100000"/>
              </a:lnSpc>
              <a:spcBef>
                <a:spcPts val="700"/>
              </a:spcBef>
              <a:spcAft>
                <a:spcPct val="0"/>
              </a:spcAft>
              <a:buClr>
                <a:srgbClr val="FFCC0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Else, repeat process for I</a:t>
            </a:r>
            <a:r>
              <a:rPr kumimoji="0" lang="en-US" sz="2400" b="0" i="1" u="none" strike="noStrike" kern="0" cap="none" spc="0" normalizeH="0" baseline="-25000" noProof="0" smtClean="0">
                <a:ln>
                  <a:noFill/>
                </a:ln>
                <a:solidFill>
                  <a:srgbClr val="FFFFFF"/>
                </a:solidFill>
                <a:effectLst>
                  <a:outerShdw blurRad="38100" dist="38100" dir="2700000" algn="tl">
                    <a:srgbClr val="000000"/>
                  </a:outerShdw>
                </a:effectLst>
                <a:uLnTx/>
                <a:uFillTx/>
                <a:latin typeface="Garamond"/>
                <a:ea typeface="宋体"/>
              </a:rPr>
              <a:t>left </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and/or I</a:t>
            </a:r>
            <a:r>
              <a:rPr kumimoji="0" lang="en-US" sz="2400" b="0" i="1" u="none" strike="noStrike" kern="0" cap="none" spc="0" normalizeH="0" baseline="-25000" noProof="0" smtClean="0">
                <a:ln>
                  <a:noFill/>
                </a:ln>
                <a:solidFill>
                  <a:srgbClr val="FFFFFF"/>
                </a:solidFill>
                <a:effectLst>
                  <a:outerShdw blurRad="38100" dist="38100" dir="2700000" algn="tl">
                    <a:srgbClr val="000000"/>
                  </a:outerShdw>
                </a:effectLst>
                <a:uLnTx/>
                <a:uFillTx/>
                <a:latin typeface="Garamond"/>
                <a:ea typeface="宋体"/>
              </a:rPr>
              <a:t>right</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whichever are longer than stopping criterion, with redefined </a:t>
            </a:r>
            <a:r>
              <a:rPr kumimoji="0" lang="en-US" sz="2400" b="0" i="1"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M</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a:t>
            </a:r>
            <a:r>
              <a:rPr kumimoji="0" lang="en-US" sz="2400" b="0" i="1"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j</a:t>
            </a:r>
            <a:r>
              <a:rPr kumimoji="0" lang="en-US" sz="24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Garamond"/>
                <a:ea typeface="宋体"/>
              </a:rPr>
              <a:t>) </a:t>
            </a:r>
          </a:p>
        </p:txBody>
      </p:sp>
      <p:pic>
        <p:nvPicPr>
          <p:cNvPr id="7" name="Picture 4" descr="Picture13.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984375"/>
            <a:ext cx="5656263"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6E1E8057-8116-4759-810E-BDA7BB580207}" type="slidenum">
              <a:rPr lang="en-US" smtClean="0"/>
              <a:pPr/>
              <a:t>17</a:t>
            </a:fld>
            <a:endParaRPr lang="en-US"/>
          </a:p>
        </p:txBody>
      </p:sp>
    </p:spTree>
    <p:extLst>
      <p:ext uri="{BB962C8B-B14F-4D97-AF65-F5344CB8AC3E}">
        <p14:creationId xmlns:p14="http://schemas.microsoft.com/office/powerpoint/2010/main" xmlns="" val="4280835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0"/>
            <a:ext cx="9144001" cy="6858000"/>
            <a:chOff x="0" y="0"/>
            <a:chExt cx="5760" cy="432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 name="Text Box 3"/>
            <p:cNvSpPr txBox="1">
              <a:spLocks noChangeArrowheads="1"/>
            </p:cNvSpPr>
            <p:nvPr/>
          </p:nvSpPr>
          <p:spPr bwMode="auto">
            <a:xfrm>
              <a:off x="2304" y="96"/>
              <a:ext cx="1488" cy="21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a:solidFill>
                    <a:srgbClr val="000000"/>
                  </a:solidFill>
                  <a:latin typeface="Arial" pitchFamily="34" charset="0"/>
                  <a:cs typeface="Arial" pitchFamily="34" charset="0"/>
                </a:rPr>
                <a:t>True distribution</a:t>
              </a:r>
            </a:p>
          </p:txBody>
        </p:sp>
        <p:sp>
          <p:nvSpPr>
            <p:cNvPr id="5" name="Text Box 4"/>
            <p:cNvSpPr txBox="1">
              <a:spLocks noChangeArrowheads="1"/>
            </p:cNvSpPr>
            <p:nvPr/>
          </p:nvSpPr>
          <p:spPr bwMode="auto">
            <a:xfrm>
              <a:off x="2064" y="1008"/>
              <a:ext cx="1920" cy="21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a:solidFill>
                    <a:srgbClr val="000000"/>
                  </a:solidFill>
                  <a:latin typeface="Arial" pitchFamily="34" charset="0"/>
                  <a:cs typeface="Arial" pitchFamily="34" charset="0"/>
                </a:rPr>
                <a:t>Uniform Start Site Shuffling</a:t>
              </a:r>
            </a:p>
          </p:txBody>
        </p:sp>
        <p:sp>
          <p:nvSpPr>
            <p:cNvPr id="6" name="Text Box 5"/>
            <p:cNvSpPr txBox="1">
              <a:spLocks noChangeArrowheads="1"/>
            </p:cNvSpPr>
            <p:nvPr/>
          </p:nvSpPr>
          <p:spPr bwMode="auto">
            <a:xfrm>
              <a:off x="1728" y="1728"/>
              <a:ext cx="2592" cy="21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dirty="0">
                  <a:solidFill>
                    <a:srgbClr val="000000"/>
                  </a:solidFill>
                  <a:latin typeface="Arial" pitchFamily="34" charset="0"/>
                  <a:cs typeface="Arial" pitchFamily="34" charset="0"/>
                </a:rPr>
                <a:t>Block Bootstrap without Segmentation</a:t>
              </a:r>
            </a:p>
          </p:txBody>
        </p:sp>
        <p:sp>
          <p:nvSpPr>
            <p:cNvPr id="7" name="Text Box 6"/>
            <p:cNvSpPr txBox="1">
              <a:spLocks noChangeArrowheads="1"/>
            </p:cNvSpPr>
            <p:nvPr/>
          </p:nvSpPr>
          <p:spPr bwMode="auto">
            <a:xfrm>
              <a:off x="1728" y="2496"/>
              <a:ext cx="2592" cy="21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a:solidFill>
                    <a:srgbClr val="000000"/>
                  </a:solidFill>
                  <a:latin typeface="Arial" pitchFamily="34" charset="0"/>
                  <a:cs typeface="Arial" pitchFamily="34" charset="0"/>
                </a:rPr>
                <a:t>Block Bootstrap with True Segmentation</a:t>
              </a:r>
            </a:p>
          </p:txBody>
        </p:sp>
        <p:sp>
          <p:nvSpPr>
            <p:cNvPr id="8" name="Text Box 7"/>
            <p:cNvSpPr txBox="1">
              <a:spLocks noChangeArrowheads="1"/>
            </p:cNvSpPr>
            <p:nvPr/>
          </p:nvSpPr>
          <p:spPr bwMode="auto">
            <a:xfrm>
              <a:off x="1296" y="3244"/>
              <a:ext cx="3504" cy="21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dirty="0">
                  <a:solidFill>
                    <a:srgbClr val="000000"/>
                  </a:solidFill>
                  <a:latin typeface="Arial" pitchFamily="34" charset="0"/>
                  <a:cs typeface="Arial" pitchFamily="34" charset="0"/>
                </a:rPr>
                <a:t>Block Bootstrap with Estimated Segmentation</a:t>
              </a:r>
            </a:p>
          </p:txBody>
        </p:sp>
      </p:grpSp>
      <p:sp>
        <p:nvSpPr>
          <p:cNvPr id="9" name="Slide Number Placeholder 8"/>
          <p:cNvSpPr>
            <a:spLocks noGrp="1"/>
          </p:cNvSpPr>
          <p:nvPr>
            <p:ph type="sldNum" sz="quarter" idx="12"/>
          </p:nvPr>
        </p:nvSpPr>
        <p:spPr/>
        <p:txBody>
          <a:bodyPr/>
          <a:lstStyle/>
          <a:p>
            <a:fld id="{6E1E8057-8116-4759-810E-BDA7BB580207}" type="slidenum">
              <a:rPr lang="en-US" smtClean="0"/>
              <a:pPr/>
              <a:t>18</a:t>
            </a:fld>
            <a:endParaRPr lang="en-US"/>
          </a:p>
        </p:txBody>
      </p:sp>
    </p:spTree>
    <p:extLst>
      <p:ext uri="{BB962C8B-B14F-4D97-AF65-F5344CB8AC3E}">
        <p14:creationId xmlns:p14="http://schemas.microsoft.com/office/powerpoint/2010/main" xmlns="" val="3545028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Nancy’s Dyadic Theorem</a:t>
            </a:r>
            <a:br>
              <a:rPr lang="en-US" dirty="0" smtClean="0"/>
            </a:br>
            <a:r>
              <a:rPr lang="en-US" sz="2700" dirty="0" smtClean="0"/>
              <a:t>(Nancy is magnificent)</a:t>
            </a:r>
            <a:endParaRPr lang="en-US" sz="2700" dirty="0"/>
          </a:p>
        </p:txBody>
      </p:sp>
      <mc:AlternateContent xmlns:mc="http://schemas.openxmlformats.org/markup-compatibility/2006">
        <mc:Choice xmlns:a14="http://schemas.microsoft.com/office/drawing/2010/main" xmlns="" Requires="a14">
          <p:sp>
            <p:nvSpPr>
              <p:cNvPr id="7" name="TextBox 6"/>
              <p:cNvSpPr txBox="1"/>
              <p:nvPr/>
            </p:nvSpPr>
            <p:spPr>
              <a:xfrm>
                <a:off x="2057400" y="2833346"/>
                <a:ext cx="4968861" cy="143385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chemeClr val="bg1"/>
                              </a:solidFill>
                              <a:latin typeface="Cambria Math"/>
                            </a:rPr>
                          </m:ctrlPr>
                        </m:accPr>
                        <m:e>
                          <m:r>
                            <a:rPr lang="en-US" sz="3600" i="1" smtClean="0">
                              <a:solidFill>
                                <a:schemeClr val="bg1"/>
                              </a:solidFill>
                              <a:latin typeface="Cambria Math"/>
                              <a:ea typeface="Cambria Math"/>
                            </a:rPr>
                            <m:t>𝜎</m:t>
                          </m:r>
                        </m:e>
                      </m:acc>
                      <m:r>
                        <a:rPr lang="en-US" sz="3600" i="1" smtClean="0">
                          <a:solidFill>
                            <a:schemeClr val="bg1"/>
                          </a:solidFill>
                          <a:latin typeface="Cambria Math"/>
                          <a:ea typeface="Cambria Math"/>
                        </a:rPr>
                        <m:t>=</m:t>
                      </m:r>
                      <m:r>
                        <a:rPr lang="en-US" sz="3600" i="1" smtClean="0">
                          <a:solidFill>
                            <a:schemeClr val="bg1"/>
                          </a:solidFill>
                          <a:latin typeface="Cambria Math"/>
                          <a:ea typeface="Cambria Math"/>
                        </a:rPr>
                        <m:t>𝜎</m:t>
                      </m:r>
                      <m:r>
                        <a:rPr lang="en-US" sz="3600" b="0" i="1" smtClean="0">
                          <a:solidFill>
                            <a:schemeClr val="bg1"/>
                          </a:solidFill>
                          <a:latin typeface="Cambria Math"/>
                          <a:ea typeface="Cambria Math"/>
                        </a:rPr>
                        <m:t>+</m:t>
                      </m:r>
                      <m:nary>
                        <m:naryPr>
                          <m:chr m:val="∑"/>
                          <m:subHide m:val="on"/>
                          <m:supHide m:val="on"/>
                          <m:ctrlPr>
                            <a:rPr lang="en-US" sz="3600" b="0" i="1" smtClean="0">
                              <a:solidFill>
                                <a:schemeClr val="bg1"/>
                              </a:solidFill>
                              <a:latin typeface="Cambria Math"/>
                              <a:ea typeface="Cambria Math"/>
                            </a:rPr>
                          </m:ctrlPr>
                        </m:naryPr>
                        <m:sub/>
                        <m:sup/>
                        <m:e>
                          <m:sSup>
                            <m:sSupPr>
                              <m:ctrlPr>
                                <a:rPr lang="en-US" sz="3600" b="0" i="1" smtClean="0">
                                  <a:solidFill>
                                    <a:schemeClr val="bg1"/>
                                  </a:solidFill>
                                  <a:latin typeface="Cambria Math"/>
                                  <a:ea typeface="Cambria Math"/>
                                </a:rPr>
                              </m:ctrlPr>
                            </m:sSupPr>
                            <m:e>
                              <m:r>
                                <a:rPr lang="en-US" sz="3600" b="0" i="1" smtClean="0">
                                  <a:solidFill>
                                    <a:schemeClr val="bg1"/>
                                  </a:solidFill>
                                  <a:latin typeface="Cambria Math"/>
                                  <a:ea typeface="Cambria Math"/>
                                </a:rPr>
                                <m:t>𝛾</m:t>
                              </m:r>
                              <m:d>
                                <m:dPr>
                                  <m:ctrlPr>
                                    <a:rPr lang="en-US" sz="3600" b="0" i="1" smtClean="0">
                                      <a:solidFill>
                                        <a:schemeClr val="bg1"/>
                                      </a:solidFill>
                                      <a:latin typeface="Cambria Math"/>
                                      <a:ea typeface="Cambria Math"/>
                                    </a:rPr>
                                  </m:ctrlPr>
                                </m:dPr>
                                <m:e>
                                  <m:sSub>
                                    <m:sSubPr>
                                      <m:ctrlPr>
                                        <a:rPr lang="en-US" sz="3600" i="1">
                                          <a:solidFill>
                                            <a:schemeClr val="bg1"/>
                                          </a:solidFill>
                                          <a:latin typeface="Cambria Math"/>
                                          <a:ea typeface="Cambria Math"/>
                                        </a:rPr>
                                      </m:ctrlPr>
                                    </m:sSubPr>
                                    <m:e>
                                      <m:r>
                                        <a:rPr lang="en-US" sz="3600" i="1">
                                          <a:solidFill>
                                            <a:schemeClr val="bg1"/>
                                          </a:solidFill>
                                          <a:latin typeface="Cambria Math"/>
                                          <a:ea typeface="Cambria Math"/>
                                        </a:rPr>
                                        <m:t>𝜇</m:t>
                                      </m:r>
                                    </m:e>
                                    <m:sub>
                                      <m:r>
                                        <a:rPr lang="en-US" sz="3600" i="1">
                                          <a:solidFill>
                                            <a:schemeClr val="bg1"/>
                                          </a:solidFill>
                                          <a:latin typeface="Cambria Math"/>
                                          <a:ea typeface="Cambria Math"/>
                                        </a:rPr>
                                        <m:t>𝑖</m:t>
                                      </m:r>
                                    </m:sub>
                                  </m:sSub>
                                  <m:r>
                                    <a:rPr lang="en-US" sz="3600" i="1">
                                      <a:solidFill>
                                        <a:schemeClr val="bg1"/>
                                      </a:solidFill>
                                      <a:latin typeface="Cambria Math"/>
                                      <a:ea typeface="Cambria Math"/>
                                    </a:rPr>
                                    <m:t>−</m:t>
                                  </m:r>
                                  <m:sSub>
                                    <m:sSubPr>
                                      <m:ctrlPr>
                                        <a:rPr lang="en-US" sz="3600" i="1" smtClean="0">
                                          <a:solidFill>
                                            <a:schemeClr val="bg1"/>
                                          </a:solidFill>
                                          <a:latin typeface="Cambria Math"/>
                                          <a:ea typeface="Cambria Math"/>
                                        </a:rPr>
                                      </m:ctrlPr>
                                    </m:sSubPr>
                                    <m:e>
                                      <m:r>
                                        <a:rPr lang="en-US" sz="3600" i="1" smtClean="0">
                                          <a:solidFill>
                                            <a:schemeClr val="bg1"/>
                                          </a:solidFill>
                                          <a:latin typeface="Cambria Math"/>
                                          <a:ea typeface="Cambria Math"/>
                                        </a:rPr>
                                        <m:t>𝜇</m:t>
                                      </m:r>
                                    </m:e>
                                    <m:sub>
                                      <m:r>
                                        <a:rPr lang="en-US" sz="3600" b="0" i="1" smtClean="0">
                                          <a:solidFill>
                                            <a:schemeClr val="bg1"/>
                                          </a:solidFill>
                                          <a:latin typeface="Cambria Math"/>
                                          <a:ea typeface="Cambria Math"/>
                                        </a:rPr>
                                        <m:t>𝑗</m:t>
                                      </m:r>
                                    </m:sub>
                                  </m:sSub>
                                </m:e>
                              </m:d>
                            </m:e>
                            <m:sup>
                              <m:r>
                                <a:rPr lang="en-US" sz="3600" b="0" i="1" smtClean="0">
                                  <a:solidFill>
                                    <a:schemeClr val="bg1"/>
                                  </a:solidFill>
                                  <a:latin typeface="Cambria Math"/>
                                  <a:ea typeface="Cambria Math"/>
                                </a:rPr>
                                <m:t>2</m:t>
                              </m:r>
                            </m:sup>
                          </m:sSup>
                        </m:e>
                      </m:nary>
                    </m:oMath>
                  </m:oMathPara>
                </a14:m>
                <a:endParaRPr lang="en-US" sz="3600" dirty="0">
                  <a:solidFill>
                    <a:schemeClr val="bg1"/>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2057400" y="2833346"/>
                <a:ext cx="4968861" cy="1433854"/>
              </a:xfrm>
              <a:prstGeom prst="rect">
                <a:avLst/>
              </a:prstGeom>
              <a:blipFill rotWithShape="1">
                <a:blip r:embed="rId2" cstate="print"/>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E1E8057-8116-4759-810E-BDA7BB580207}" type="slidenum">
              <a:rPr lang="en-US" smtClean="0"/>
              <a:pPr/>
              <a:t>19</a:t>
            </a:fld>
            <a:endParaRPr lang="en-US"/>
          </a:p>
        </p:txBody>
      </p:sp>
    </p:spTree>
    <p:extLst>
      <p:ext uri="{BB962C8B-B14F-4D97-AF65-F5344CB8AC3E}">
        <p14:creationId xmlns:p14="http://schemas.microsoft.com/office/powerpoint/2010/main" xmlns="" val="3021246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lstStyle/>
          <a:p>
            <a:r>
              <a:rPr lang="en-US" dirty="0" smtClean="0"/>
              <a:t>Part 1</a:t>
            </a:r>
            <a:endParaRPr lang="en-US" dirty="0"/>
          </a:p>
        </p:txBody>
      </p:sp>
      <p:grpSp>
        <p:nvGrpSpPr>
          <p:cNvPr id="8" name="Group 7"/>
          <p:cNvGrpSpPr/>
          <p:nvPr/>
        </p:nvGrpSpPr>
        <p:grpSpPr>
          <a:xfrm>
            <a:off x="342900" y="1768475"/>
            <a:ext cx="8458200" cy="1470025"/>
            <a:chOff x="342900" y="1524000"/>
            <a:chExt cx="8458200" cy="1470025"/>
          </a:xfrm>
        </p:grpSpPr>
        <p:sp>
          <p:nvSpPr>
            <p:cNvPr id="3" name="Title 1"/>
            <p:cNvSpPr txBox="1">
              <a:spLocks/>
            </p:cNvSpPr>
            <p:nvPr/>
          </p:nvSpPr>
          <p:spPr>
            <a:xfrm>
              <a:off x="342900" y="1524000"/>
              <a:ext cx="8458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600" smtClean="0"/>
                <a:t>A general model of feature co-association</a:t>
              </a:r>
              <a:r>
                <a:rPr lang="en-US" sz="4900" smtClean="0"/>
                <a:t/>
              </a:r>
              <a:br>
                <a:rPr lang="en-US" sz="4900" smtClean="0"/>
              </a:br>
              <a:r>
                <a:rPr lang="en-US" sz="2700" smtClean="0"/>
                <a:t>The Genome Structure Correction (GSC)</a:t>
              </a:r>
              <a:endParaRPr lang="en-US" dirty="0"/>
            </a:p>
          </p:txBody>
        </p:sp>
        <p:sp>
          <p:nvSpPr>
            <p:cNvPr id="4" name="Line 6"/>
            <p:cNvSpPr>
              <a:spLocks noChangeShapeType="1"/>
            </p:cNvSpPr>
            <p:nvPr/>
          </p:nvSpPr>
          <p:spPr bwMode="auto">
            <a:xfrm>
              <a:off x="712788" y="2308225"/>
              <a:ext cx="7762875" cy="0"/>
            </a:xfrm>
            <a:prstGeom prst="line">
              <a:avLst/>
            </a:prstGeom>
            <a:noFill/>
            <a:ln w="28575">
              <a:solidFill>
                <a:srgbClr val="00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8"/>
          <p:cNvGrpSpPr/>
          <p:nvPr/>
        </p:nvGrpSpPr>
        <p:grpSpPr>
          <a:xfrm>
            <a:off x="342900" y="4473575"/>
            <a:ext cx="8458200" cy="1470025"/>
            <a:chOff x="342900" y="4168775"/>
            <a:chExt cx="8458200" cy="1470025"/>
          </a:xfrm>
        </p:grpSpPr>
        <p:sp>
          <p:nvSpPr>
            <p:cNvPr id="5" name="Title 1"/>
            <p:cNvSpPr txBox="1">
              <a:spLocks/>
            </p:cNvSpPr>
            <p:nvPr/>
          </p:nvSpPr>
          <p:spPr>
            <a:xfrm>
              <a:off x="342900" y="4168775"/>
              <a:ext cx="8458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4900" smtClean="0"/>
                <a:t>Beyond heuristics</a:t>
              </a:r>
              <a:br>
                <a:rPr lang="en-US" sz="4900" smtClean="0"/>
              </a:br>
              <a:r>
                <a:rPr lang="en-US" sz="2700" smtClean="0"/>
                <a:t>A generic statistical tool for the analysis of *-seq assays</a:t>
              </a:r>
              <a:endParaRPr lang="en-US" dirty="0"/>
            </a:p>
          </p:txBody>
        </p:sp>
        <p:sp>
          <p:nvSpPr>
            <p:cNvPr id="6" name="Line 6"/>
            <p:cNvSpPr>
              <a:spLocks noChangeShapeType="1"/>
            </p:cNvSpPr>
            <p:nvPr/>
          </p:nvSpPr>
          <p:spPr bwMode="auto">
            <a:xfrm>
              <a:off x="712788" y="5083175"/>
              <a:ext cx="7762875" cy="0"/>
            </a:xfrm>
            <a:prstGeom prst="line">
              <a:avLst/>
            </a:prstGeom>
            <a:noFill/>
            <a:ln w="28575">
              <a:solidFill>
                <a:srgbClr val="00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 name="Title 1"/>
          <p:cNvSpPr txBox="1">
            <a:spLocks/>
          </p:cNvSpPr>
          <p:nvPr/>
        </p:nvSpPr>
        <p:spPr>
          <a:xfrm>
            <a:off x="457200" y="328453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Part 2</a:t>
            </a:r>
            <a:endParaRPr lang="en-US" dirty="0"/>
          </a:p>
        </p:txBody>
      </p:sp>
      <p:sp>
        <p:nvSpPr>
          <p:cNvPr id="10" name="Slide Number Placeholder 9"/>
          <p:cNvSpPr>
            <a:spLocks noGrp="1"/>
          </p:cNvSpPr>
          <p:nvPr>
            <p:ph type="sldNum" sz="quarter" idx="12"/>
          </p:nvPr>
        </p:nvSpPr>
        <p:spPr/>
        <p:txBody>
          <a:bodyPr/>
          <a:lstStyle/>
          <a:p>
            <a:fld id="{6E1E8057-8116-4759-810E-BDA7BB580207}" type="slidenum">
              <a:rPr lang="en-US" smtClean="0"/>
              <a:pPr/>
              <a:t>2</a:t>
            </a:fld>
            <a:endParaRPr lang="en-US"/>
          </a:p>
        </p:txBody>
      </p:sp>
    </p:spTree>
    <p:extLst>
      <p:ext uri="{BB962C8B-B14F-4D97-AF65-F5344CB8AC3E}">
        <p14:creationId xmlns:p14="http://schemas.microsoft.com/office/powerpoint/2010/main" xmlns="" val="923167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t="49915" r="50400"/>
          <a:stretch>
            <a:fillRect/>
          </a:stretch>
        </p:blipFill>
        <p:spPr bwMode="auto">
          <a:xfrm>
            <a:off x="547373" y="283592"/>
            <a:ext cx="3477255" cy="3151167"/>
          </a:xfrm>
          <a:prstGeom prst="rect">
            <a:avLst/>
          </a:prstGeom>
          <a:noFill/>
          <a:ln w="9525">
            <a:noFill/>
            <a:round/>
            <a:headEnd/>
            <a:tailEnd/>
          </a:ln>
          <a:effectLst/>
        </p:spPr>
      </p:pic>
      <p:sp>
        <p:nvSpPr>
          <p:cNvPr id="3074" name="Text Box 2"/>
          <p:cNvSpPr txBox="1">
            <a:spLocks noChangeArrowheads="1"/>
          </p:cNvSpPr>
          <p:nvPr/>
        </p:nvSpPr>
        <p:spPr bwMode="auto">
          <a:xfrm>
            <a:off x="547372" y="-21594"/>
            <a:ext cx="4355932" cy="313822"/>
          </a:xfrm>
          <a:prstGeom prst="rect">
            <a:avLst/>
          </a:prstGeom>
          <a:noFill/>
          <a:ln w="9525">
            <a:noFill/>
            <a:round/>
            <a:headEnd/>
            <a:tailEnd/>
          </a:ln>
          <a:effectLst/>
        </p:spPr>
        <p:txBody>
          <a:bodyPr lIns="81639" tIns="55221" rIns="81639" bIns="40820"/>
          <a:lstStyle/>
          <a:p>
            <a:pPr>
              <a:tabLst>
                <a:tab pos="656650" algn="l"/>
                <a:tab pos="1313299" algn="l"/>
                <a:tab pos="1969949" algn="l"/>
                <a:tab pos="2626599" algn="l"/>
                <a:tab pos="3283248" algn="l"/>
                <a:tab pos="3939898" algn="l"/>
              </a:tabLst>
            </a:pPr>
            <a:r>
              <a:rPr lang="en-US" dirty="0">
                <a:solidFill>
                  <a:srgbClr val="FFFFFF"/>
                </a:solidFill>
                <a:ea typeface="DejaVu Sans" charset="0"/>
                <a:cs typeface="DejaVu Sans" charset="0"/>
              </a:rPr>
              <a:t>MacArthur et al, 2009, Genome Biology</a:t>
            </a:r>
          </a:p>
        </p:txBody>
      </p:sp>
      <p:sp>
        <p:nvSpPr>
          <p:cNvPr id="3075" name="Text Box 3"/>
          <p:cNvSpPr txBox="1">
            <a:spLocks noChangeArrowheads="1"/>
          </p:cNvSpPr>
          <p:nvPr/>
        </p:nvSpPr>
        <p:spPr bwMode="auto">
          <a:xfrm>
            <a:off x="5250454" y="-21594"/>
            <a:ext cx="2510710" cy="313822"/>
          </a:xfrm>
          <a:prstGeom prst="rect">
            <a:avLst/>
          </a:prstGeom>
          <a:noFill/>
          <a:ln w="9525">
            <a:noFill/>
            <a:round/>
            <a:headEnd/>
            <a:tailEnd/>
          </a:ln>
          <a:effectLst/>
        </p:spPr>
        <p:txBody>
          <a:bodyPr lIns="81639" tIns="55221" rIns="81639" bIns="40820"/>
          <a:lstStyle/>
          <a:p>
            <a:pPr>
              <a:tabLst>
                <a:tab pos="656650" algn="l"/>
                <a:tab pos="1313299" algn="l"/>
                <a:tab pos="1969949" algn="l"/>
              </a:tabLst>
            </a:pPr>
            <a:r>
              <a:rPr lang="en-US" dirty="0" err="1">
                <a:solidFill>
                  <a:srgbClr val="FFFFFF"/>
                </a:solidFill>
                <a:ea typeface="DejaVu Sans" charset="0"/>
                <a:cs typeface="DejaVu Sans" charset="0"/>
              </a:rPr>
              <a:t>Negre</a:t>
            </a:r>
            <a:r>
              <a:rPr lang="en-US" dirty="0">
                <a:solidFill>
                  <a:srgbClr val="FFFFFF"/>
                </a:solidFill>
                <a:ea typeface="DejaVu Sans" charset="0"/>
                <a:cs typeface="DejaVu Sans" charset="0"/>
              </a:rPr>
              <a:t> et al, 2011, </a:t>
            </a:r>
            <a:r>
              <a:rPr lang="en-US" dirty="0" err="1">
                <a:solidFill>
                  <a:srgbClr val="FFFFFF"/>
                </a:solidFill>
                <a:ea typeface="DejaVu Sans" charset="0"/>
                <a:cs typeface="DejaVu Sans" charset="0"/>
              </a:rPr>
              <a:t>Naure</a:t>
            </a:r>
            <a:endParaRPr lang="en-US" dirty="0">
              <a:solidFill>
                <a:srgbClr val="FFFFFF"/>
              </a:solidFill>
              <a:ea typeface="DejaVu Sans" charset="0"/>
              <a:cs typeface="DejaVu Sans" charset="0"/>
            </a:endParaRPr>
          </a:p>
        </p:txBody>
      </p:sp>
      <p:pic>
        <p:nvPicPr>
          <p:cNvPr id="3076" name="Picture 4"/>
          <p:cNvPicPr>
            <a:picLocks noChangeAspect="1" noChangeArrowheads="1"/>
          </p:cNvPicPr>
          <p:nvPr/>
        </p:nvPicPr>
        <p:blipFill>
          <a:blip r:embed="rId4" cstate="print"/>
          <a:srcRect/>
          <a:stretch>
            <a:fillRect/>
          </a:stretch>
        </p:blipFill>
        <p:spPr bwMode="auto">
          <a:xfrm>
            <a:off x="5250455" y="283592"/>
            <a:ext cx="3418196" cy="3151167"/>
          </a:xfrm>
          <a:prstGeom prst="rect">
            <a:avLst/>
          </a:prstGeom>
          <a:noFill/>
          <a:ln w="9525">
            <a:noFill/>
            <a:round/>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0" y="3500978"/>
            <a:ext cx="5799267" cy="3316715"/>
          </a:xfrm>
          <a:prstGeom prst="rect">
            <a:avLst/>
          </a:prstGeom>
          <a:noFill/>
          <a:ln w="9525">
            <a:noFill/>
            <a:round/>
            <a:headEnd/>
            <a:tailEnd/>
          </a:ln>
          <a:effectLst/>
        </p:spPr>
      </p:pic>
      <p:sp>
        <p:nvSpPr>
          <p:cNvPr id="3078" name="Text Box 6"/>
          <p:cNvSpPr txBox="1">
            <a:spLocks noChangeArrowheads="1"/>
          </p:cNvSpPr>
          <p:nvPr/>
        </p:nvSpPr>
        <p:spPr bwMode="auto">
          <a:xfrm>
            <a:off x="5855445" y="6526905"/>
            <a:ext cx="3287115" cy="313821"/>
          </a:xfrm>
          <a:prstGeom prst="rect">
            <a:avLst/>
          </a:prstGeom>
          <a:noFill/>
          <a:ln w="9525">
            <a:noFill/>
            <a:round/>
            <a:headEnd/>
            <a:tailEnd/>
          </a:ln>
          <a:effectLst/>
        </p:spPr>
        <p:txBody>
          <a:bodyPr lIns="81639" tIns="55221" rIns="81639" bIns="40820"/>
          <a:lstStyle/>
          <a:p>
            <a:pPr>
              <a:tabLst>
                <a:tab pos="656650" algn="l"/>
                <a:tab pos="1313299" algn="l"/>
                <a:tab pos="1969949" algn="l"/>
                <a:tab pos="2626599" algn="l"/>
                <a:tab pos="3283248" algn="l"/>
              </a:tabLst>
            </a:pPr>
            <a:r>
              <a:rPr lang="en-US" dirty="0">
                <a:solidFill>
                  <a:srgbClr val="FFFFFF"/>
                </a:solidFill>
                <a:ea typeface="DejaVu Sans" charset="0"/>
                <a:cs typeface="DejaVu Sans" charset="0"/>
              </a:rPr>
              <a:t>Gerstein et al, 2011, Science</a:t>
            </a:r>
          </a:p>
        </p:txBody>
      </p:sp>
      <p:sp>
        <p:nvSpPr>
          <p:cNvPr id="3079" name="Text Box 7"/>
          <p:cNvSpPr txBox="1">
            <a:spLocks noChangeArrowheads="1"/>
          </p:cNvSpPr>
          <p:nvPr/>
        </p:nvSpPr>
        <p:spPr bwMode="auto">
          <a:xfrm>
            <a:off x="6430185" y="4145895"/>
            <a:ext cx="2489104" cy="1645305"/>
          </a:xfrm>
          <a:prstGeom prst="rect">
            <a:avLst/>
          </a:prstGeom>
          <a:noFill/>
          <a:ln w="9525">
            <a:noFill/>
            <a:round/>
            <a:headEnd/>
            <a:tailEnd/>
          </a:ln>
          <a:effectLst/>
        </p:spPr>
        <p:txBody>
          <a:bodyPr lIns="81639" tIns="55221" rIns="81639" bIns="40820"/>
          <a:lstStyle/>
          <a:p>
            <a:pPr>
              <a:tabLst>
                <a:tab pos="656650" algn="l"/>
                <a:tab pos="1313299" algn="l"/>
                <a:tab pos="1969949" algn="l"/>
              </a:tabLst>
            </a:pPr>
            <a:r>
              <a:rPr lang="en-US" dirty="0">
                <a:solidFill>
                  <a:srgbClr val="FFFFFF"/>
                </a:solidFill>
                <a:ea typeface="DejaVu Sans" charset="0"/>
                <a:cs typeface="DejaVu Sans" charset="0"/>
              </a:rPr>
              <a:t>Applied in high impact papers... </a:t>
            </a:r>
          </a:p>
          <a:p>
            <a:pPr>
              <a:tabLst>
                <a:tab pos="656650" algn="l"/>
                <a:tab pos="1313299" algn="l"/>
                <a:tab pos="1969949" algn="l"/>
              </a:tabLst>
            </a:pPr>
            <a:endParaRPr lang="en-US" dirty="0">
              <a:solidFill>
                <a:srgbClr val="FFFFFF"/>
              </a:solidFill>
              <a:ea typeface="DejaVu Sans" charset="0"/>
              <a:cs typeface="DejaVu Sans" charset="0"/>
            </a:endParaRPr>
          </a:p>
          <a:p>
            <a:pPr>
              <a:tabLst>
                <a:tab pos="656650" algn="l"/>
                <a:tab pos="1313299" algn="l"/>
                <a:tab pos="1969949" algn="l"/>
              </a:tabLst>
            </a:pPr>
            <a:r>
              <a:rPr lang="en-US" dirty="0">
                <a:solidFill>
                  <a:srgbClr val="FFFFFF"/>
                </a:solidFill>
                <a:ea typeface="DejaVu Sans" charset="0"/>
                <a:cs typeface="DejaVu Sans" charset="0"/>
              </a:rPr>
              <a:t>But only by the usual suspects!</a:t>
            </a:r>
          </a:p>
        </p:txBody>
      </p:sp>
    </p:spTree>
  </p:cSld>
  <p:clrMapOvr>
    <a:masterClrMapping/>
  </p:clrMapOvr>
  <p:transition/>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0" y="0"/>
            <a:ext cx="4224851" cy="6856561"/>
          </a:xfrm>
          <a:prstGeom prst="rect">
            <a:avLst/>
          </a:prstGeom>
          <a:noFill/>
          <a:ln w="9525">
            <a:noFill/>
            <a:round/>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4351611" y="1035035"/>
            <a:ext cx="4646904" cy="4269695"/>
          </a:xfrm>
          <a:prstGeom prst="rect">
            <a:avLst/>
          </a:prstGeom>
          <a:noFill/>
          <a:ln w="9525">
            <a:noFill/>
            <a:round/>
            <a:headEnd/>
            <a:tailEnd/>
          </a:ln>
          <a:effectLst/>
        </p:spPr>
      </p:pic>
      <p:sp>
        <p:nvSpPr>
          <p:cNvPr id="4099" name="Text Box 3"/>
          <p:cNvSpPr txBox="1">
            <a:spLocks noChangeArrowheads="1"/>
          </p:cNvSpPr>
          <p:nvPr/>
        </p:nvSpPr>
        <p:spPr bwMode="auto">
          <a:xfrm>
            <a:off x="4799592" y="5405498"/>
            <a:ext cx="3919475" cy="231767"/>
          </a:xfrm>
          <a:prstGeom prst="rect">
            <a:avLst/>
          </a:prstGeom>
          <a:noFill/>
          <a:ln w="9525">
            <a:noFill/>
            <a:round/>
            <a:headEnd/>
            <a:tailEnd/>
          </a:ln>
          <a:effectLst/>
        </p:spPr>
        <p:txBody>
          <a:bodyPr lIns="0" tIns="0" rIns="0" bIns="0"/>
          <a:lstStyle/>
          <a:p>
            <a:pPr>
              <a:buSzPct val="45000"/>
              <a:tabLst>
                <a:tab pos="656650" algn="l"/>
                <a:tab pos="1313299" algn="l"/>
                <a:tab pos="1969949" algn="l"/>
                <a:tab pos="2626599" algn="l"/>
                <a:tab pos="3283248" algn="l"/>
              </a:tabLst>
            </a:pPr>
            <a:r>
              <a:rPr lang="en-GB" sz="1100" b="1" dirty="0">
                <a:solidFill>
                  <a:srgbClr val="FFFFFF"/>
                </a:solidFill>
                <a:ea typeface="DejaVu Sans" charset="0"/>
                <a:cs typeface="DejaVu Sans" charset="0"/>
              </a:rPr>
              <a:t>M B Gerstein et al. Science 2010;330:1775-1787</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304800"/>
            <a:ext cx="8229600" cy="3001963"/>
          </a:xfrm>
        </p:spPr>
        <p:txBody>
          <a:bodyPr>
            <a:normAutofit lnSpcReduction="10000"/>
          </a:bodyPr>
          <a:lstStyle/>
          <a:p>
            <a:pPr marL="0" indent="0" algn="ctr">
              <a:buNone/>
            </a:pPr>
            <a:r>
              <a:rPr lang="en-US" sz="4000" dirty="0" smtClean="0">
                <a:solidFill>
                  <a:schemeClr val="bg1"/>
                </a:solidFill>
              </a:rPr>
              <a:t>The Team</a:t>
            </a:r>
          </a:p>
          <a:p>
            <a:pPr marL="0" indent="0" algn="ctr">
              <a:buNone/>
            </a:pPr>
            <a:endParaRPr lang="en-US" sz="2800" dirty="0" smtClean="0">
              <a:solidFill>
                <a:schemeClr val="bg1"/>
              </a:solidFill>
            </a:endParaRPr>
          </a:p>
          <a:p>
            <a:r>
              <a:rPr lang="en-US" sz="2800" dirty="0" smtClean="0">
                <a:solidFill>
                  <a:schemeClr val="bg1"/>
                </a:solidFill>
              </a:rPr>
              <a:t>Nancy </a:t>
            </a:r>
            <a:r>
              <a:rPr lang="en-US" sz="2800" dirty="0" smtClean="0">
                <a:solidFill>
                  <a:schemeClr val="bg1"/>
                </a:solidFill>
              </a:rPr>
              <a:t>Zhang</a:t>
            </a:r>
          </a:p>
          <a:p>
            <a:r>
              <a:rPr lang="en-US" sz="2800" dirty="0" err="1" smtClean="0">
                <a:solidFill>
                  <a:schemeClr val="bg1"/>
                </a:solidFill>
              </a:rPr>
              <a:t>Haiyan</a:t>
            </a:r>
            <a:r>
              <a:rPr lang="en-US" sz="2800" dirty="0" smtClean="0">
                <a:solidFill>
                  <a:schemeClr val="bg1"/>
                </a:solidFill>
              </a:rPr>
              <a:t> </a:t>
            </a:r>
            <a:r>
              <a:rPr lang="en-US" sz="2800" dirty="0" smtClean="0">
                <a:solidFill>
                  <a:schemeClr val="bg1"/>
                </a:solidFill>
              </a:rPr>
              <a:t>Huang</a:t>
            </a:r>
          </a:p>
          <a:p>
            <a:r>
              <a:rPr lang="en-US" sz="2800" dirty="0" smtClean="0">
                <a:solidFill>
                  <a:schemeClr val="bg1"/>
                </a:solidFill>
              </a:rPr>
              <a:t>Nathan </a:t>
            </a:r>
            <a:r>
              <a:rPr lang="en-US" sz="2800" dirty="0" err="1" smtClean="0">
                <a:solidFill>
                  <a:schemeClr val="bg1"/>
                </a:solidFill>
              </a:rPr>
              <a:t>Boley</a:t>
            </a:r>
            <a:endParaRPr lang="en-US" sz="2800" dirty="0" smtClean="0">
              <a:solidFill>
                <a:schemeClr val="bg1"/>
              </a:solidFill>
            </a:endParaRPr>
          </a:p>
          <a:p>
            <a:r>
              <a:rPr lang="en-US" sz="2800" dirty="0" smtClean="0">
                <a:solidFill>
                  <a:schemeClr val="bg1"/>
                </a:solidFill>
              </a:rPr>
              <a:t>Peter </a:t>
            </a:r>
            <a:r>
              <a:rPr lang="en-US" sz="2800" dirty="0" smtClean="0">
                <a:solidFill>
                  <a:schemeClr val="bg1"/>
                </a:solidFill>
              </a:rPr>
              <a:t>Bickel</a:t>
            </a:r>
          </a:p>
        </p:txBody>
      </p:sp>
      <p:sp>
        <p:nvSpPr>
          <p:cNvPr id="4" name="Title 1"/>
          <p:cNvSpPr txBox="1">
            <a:spLocks/>
          </p:cNvSpPr>
          <p:nvPr/>
        </p:nvSpPr>
        <p:spPr>
          <a:xfrm>
            <a:off x="685800" y="3276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baseline="0">
                <a:solidFill>
                  <a:schemeClr val="bg1"/>
                </a:solidFill>
                <a:latin typeface="+mj-lt"/>
                <a:ea typeface="+mj-ea"/>
                <a:cs typeface="+mj-cs"/>
              </a:defRPr>
            </a:lvl1pPr>
          </a:lstStyle>
          <a:p>
            <a:r>
              <a:rPr lang="en-US" sz="4000" dirty="0" smtClean="0"/>
              <a:t>and now:</a:t>
            </a:r>
            <a:endParaRPr lang="en-US" sz="4000" dirty="0"/>
          </a:p>
        </p:txBody>
      </p:sp>
      <p:sp>
        <p:nvSpPr>
          <p:cNvPr id="5" name="Content Placeholder 2"/>
          <p:cNvSpPr txBox="1">
            <a:spLocks/>
          </p:cNvSpPr>
          <p:nvPr/>
        </p:nvSpPr>
        <p:spPr>
          <a:xfrm>
            <a:off x="304800" y="4343400"/>
            <a:ext cx="8229600" cy="2286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Jasmine </a:t>
            </a:r>
            <a:r>
              <a:rPr lang="en-US" sz="2800" dirty="0" smtClean="0"/>
              <a:t>Mu</a:t>
            </a:r>
          </a:p>
          <a:p>
            <a:r>
              <a:rPr lang="en-US" sz="2800" dirty="0" smtClean="0"/>
              <a:t>Kevin Yip</a:t>
            </a:r>
          </a:p>
          <a:p>
            <a:r>
              <a:rPr lang="en-US" sz="2800" dirty="0" smtClean="0"/>
              <a:t>Joel </a:t>
            </a:r>
            <a:r>
              <a:rPr lang="en-US" sz="2800" dirty="0" err="1" smtClean="0"/>
              <a:t>Rozowsky</a:t>
            </a:r>
            <a:endParaRPr lang="en-US" sz="2800" dirty="0" smtClean="0"/>
          </a:p>
          <a:p>
            <a:r>
              <a:rPr lang="en-US" sz="2800" dirty="0" smtClean="0"/>
              <a:t>and </a:t>
            </a:r>
            <a:r>
              <a:rPr lang="en-US" sz="2800" dirty="0" smtClean="0"/>
              <a:t>Mark </a:t>
            </a:r>
            <a:r>
              <a:rPr lang="en-US" sz="2800" dirty="0" smtClean="0"/>
              <a:t>Gerstein</a:t>
            </a:r>
            <a:endParaRPr lang="en-US" sz="2800" dirty="0" smtClean="0"/>
          </a:p>
        </p:txBody>
      </p:sp>
      <p:sp>
        <p:nvSpPr>
          <p:cNvPr id="8" name="Slide Number Placeholder 7"/>
          <p:cNvSpPr>
            <a:spLocks noGrp="1"/>
          </p:cNvSpPr>
          <p:nvPr>
            <p:ph type="sldNum" sz="quarter" idx="12"/>
          </p:nvPr>
        </p:nvSpPr>
        <p:spPr/>
        <p:txBody>
          <a:bodyPr/>
          <a:lstStyle/>
          <a:p>
            <a:fld id="{6E1E8057-8116-4759-810E-BDA7BB580207}" type="slidenum">
              <a:rPr lang="en-US" smtClean="0"/>
              <a:pPr/>
              <a:t>22</a:t>
            </a:fld>
            <a:endParaRPr lang="en-US"/>
          </a:p>
        </p:txBody>
      </p:sp>
    </p:spTree>
    <p:extLst>
      <p:ext uri="{BB962C8B-B14F-4D97-AF65-F5344CB8AC3E}">
        <p14:creationId xmlns:p14="http://schemas.microsoft.com/office/powerpoint/2010/main" xmlns="" val="177396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osophilaKutikula.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0619"/>
            <a:ext cx="9144000" cy="45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42900" y="228600"/>
            <a:ext cx="8458200" cy="1470025"/>
          </a:xfrm>
        </p:spPr>
        <p:txBody>
          <a:bodyPr>
            <a:normAutofit/>
          </a:bodyPr>
          <a:lstStyle/>
          <a:p>
            <a:r>
              <a:rPr lang="en-US" sz="4900" dirty="0">
                <a:solidFill>
                  <a:schemeClr val="bg1"/>
                </a:solidFill>
              </a:rPr>
              <a:t>Beyond </a:t>
            </a:r>
            <a:r>
              <a:rPr lang="en-US" sz="4900" dirty="0" smtClean="0">
                <a:solidFill>
                  <a:schemeClr val="bg1"/>
                </a:solidFill>
              </a:rPr>
              <a:t>heuristics</a:t>
            </a:r>
            <a:br>
              <a:rPr lang="en-US" sz="4900" dirty="0" smtClean="0">
                <a:solidFill>
                  <a:schemeClr val="bg1"/>
                </a:solidFill>
              </a:rPr>
            </a:br>
            <a:r>
              <a:rPr lang="en-US" sz="2700" dirty="0" smtClean="0">
                <a:solidFill>
                  <a:schemeClr val="bg1"/>
                </a:solidFill>
              </a:rPr>
              <a:t>A </a:t>
            </a:r>
            <a:r>
              <a:rPr lang="en-US" sz="2700" dirty="0">
                <a:solidFill>
                  <a:schemeClr val="bg1"/>
                </a:solidFill>
              </a:rPr>
              <a:t>generic statistical tool for </a:t>
            </a:r>
            <a:r>
              <a:rPr lang="en-US" sz="2700" dirty="0" smtClean="0">
                <a:solidFill>
                  <a:schemeClr val="bg1"/>
                </a:solidFill>
              </a:rPr>
              <a:t>the analysis </a:t>
            </a:r>
            <a:r>
              <a:rPr lang="en-US" sz="2700" dirty="0">
                <a:solidFill>
                  <a:schemeClr val="bg1"/>
                </a:solidFill>
              </a:rPr>
              <a:t>of *-</a:t>
            </a:r>
            <a:r>
              <a:rPr lang="en-US" sz="2700" dirty="0" err="1">
                <a:solidFill>
                  <a:schemeClr val="bg1"/>
                </a:solidFill>
              </a:rPr>
              <a:t>seq</a:t>
            </a:r>
            <a:r>
              <a:rPr lang="en-US" sz="2700" dirty="0">
                <a:solidFill>
                  <a:schemeClr val="bg1"/>
                </a:solidFill>
              </a:rPr>
              <a:t> assays</a:t>
            </a:r>
            <a:endParaRPr lang="en-US" dirty="0">
              <a:solidFill>
                <a:schemeClr val="bg1"/>
              </a:solidFill>
            </a:endParaRPr>
          </a:p>
        </p:txBody>
      </p:sp>
      <p:sp>
        <p:nvSpPr>
          <p:cNvPr id="3" name="Subtitle 2"/>
          <p:cNvSpPr>
            <a:spLocks noGrp="1"/>
          </p:cNvSpPr>
          <p:nvPr>
            <p:ph type="subTitle" idx="1"/>
          </p:nvPr>
        </p:nvSpPr>
        <p:spPr>
          <a:xfrm>
            <a:off x="152400" y="5791200"/>
            <a:ext cx="3886200" cy="947057"/>
          </a:xfrm>
        </p:spPr>
        <p:txBody>
          <a:bodyPr>
            <a:normAutofit/>
          </a:bodyPr>
          <a:lstStyle/>
          <a:p>
            <a:pPr algn="l"/>
            <a:r>
              <a:rPr lang="en-US" sz="2400" dirty="0" smtClean="0"/>
              <a:t>Dr. Ben Brown, </a:t>
            </a:r>
          </a:p>
          <a:p>
            <a:pPr algn="l"/>
            <a:r>
              <a:rPr lang="en-US" sz="2400" dirty="0" smtClean="0"/>
              <a:t>Statistics, UC Berkeley</a:t>
            </a:r>
          </a:p>
        </p:txBody>
      </p:sp>
      <p:sp>
        <p:nvSpPr>
          <p:cNvPr id="5" name="Line 6"/>
          <p:cNvSpPr>
            <a:spLocks noChangeShapeType="1"/>
          </p:cNvSpPr>
          <p:nvPr/>
        </p:nvSpPr>
        <p:spPr bwMode="auto">
          <a:xfrm>
            <a:off x="712788" y="1143000"/>
            <a:ext cx="7762875" cy="0"/>
          </a:xfrm>
          <a:prstGeom prst="line">
            <a:avLst/>
          </a:prstGeom>
          <a:noFill/>
          <a:ln w="28575">
            <a:solidFill>
              <a:srgbClr val="00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23</a:t>
            </a:fld>
            <a:endParaRPr lang="en-US"/>
          </a:p>
        </p:txBody>
      </p:sp>
    </p:spTree>
    <p:extLst>
      <p:ext uri="{BB962C8B-B14F-4D97-AF65-F5344CB8AC3E}">
        <p14:creationId xmlns:p14="http://schemas.microsoft.com/office/powerpoint/2010/main" xmlns="" val="3939179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78"/>
          <p:cNvSpPr>
            <a:spLocks noGrp="1"/>
          </p:cNvSpPr>
          <p:nvPr>
            <p:ph type="title"/>
          </p:nvPr>
        </p:nvSpPr>
        <p:spPr>
          <a:xfrm>
            <a:off x="457200" y="-152400"/>
            <a:ext cx="8229600" cy="1143000"/>
          </a:xfrm>
        </p:spPr>
        <p:txBody>
          <a:bodyPr/>
          <a:lstStyle/>
          <a:p>
            <a:r>
              <a:rPr lang="en-US" dirty="0" smtClean="0"/>
              <a:t>Definition: *-</a:t>
            </a:r>
            <a:r>
              <a:rPr lang="en-US" dirty="0" err="1" smtClean="0"/>
              <a:t>seq</a:t>
            </a:r>
            <a:r>
              <a:rPr lang="en-US" dirty="0"/>
              <a:t> </a:t>
            </a:r>
            <a:r>
              <a:rPr lang="en-US" dirty="0" smtClean="0"/>
              <a:t>assay</a:t>
            </a:r>
            <a:endParaRPr lang="en-US" dirty="0"/>
          </a:p>
        </p:txBody>
      </p:sp>
      <p:sp>
        <p:nvSpPr>
          <p:cNvPr id="3" name="TextBox 2"/>
          <p:cNvSpPr txBox="1"/>
          <p:nvPr/>
        </p:nvSpPr>
        <p:spPr>
          <a:xfrm>
            <a:off x="304800" y="1085671"/>
            <a:ext cx="1676400" cy="646331"/>
          </a:xfrm>
          <a:prstGeom prst="rect">
            <a:avLst/>
          </a:prstGeom>
          <a:noFill/>
        </p:spPr>
        <p:txBody>
          <a:bodyPr wrap="square" rtlCol="0">
            <a:spAutoFit/>
          </a:bodyPr>
          <a:lstStyle/>
          <a:p>
            <a:r>
              <a:rPr lang="en-US" dirty="0" smtClean="0">
                <a:solidFill>
                  <a:schemeClr val="bg1"/>
                </a:solidFill>
              </a:rPr>
              <a:t>Input:</a:t>
            </a:r>
          </a:p>
          <a:p>
            <a:r>
              <a:rPr lang="en-US" dirty="0" smtClean="0">
                <a:solidFill>
                  <a:schemeClr val="bg1"/>
                </a:solidFill>
              </a:rPr>
              <a:t>DNA or RNA</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802714"/>
            <a:ext cx="7204877" cy="1779885"/>
          </a:xfrm>
          <a:prstGeom prst="rect">
            <a:avLst/>
          </a:prstGeom>
        </p:spPr>
      </p:pic>
      <p:sp>
        <p:nvSpPr>
          <p:cNvPr id="7" name="TextBox 6"/>
          <p:cNvSpPr txBox="1"/>
          <p:nvPr/>
        </p:nvSpPr>
        <p:spPr>
          <a:xfrm>
            <a:off x="304800" y="3577749"/>
            <a:ext cx="1676400" cy="646331"/>
          </a:xfrm>
          <a:prstGeom prst="rect">
            <a:avLst/>
          </a:prstGeom>
          <a:noFill/>
        </p:spPr>
        <p:txBody>
          <a:bodyPr wrap="square" rtlCol="0">
            <a:spAutoFit/>
          </a:bodyPr>
          <a:lstStyle/>
          <a:p>
            <a:r>
              <a:rPr lang="en-US" dirty="0" smtClean="0">
                <a:solidFill>
                  <a:schemeClr val="bg1"/>
                </a:solidFill>
              </a:rPr>
              <a:t>Output: </a:t>
            </a:r>
          </a:p>
          <a:p>
            <a:r>
              <a:rPr lang="en-US" dirty="0" smtClean="0">
                <a:solidFill>
                  <a:schemeClr val="bg1"/>
                </a:solidFill>
              </a:rPr>
              <a:t>sequence reads</a:t>
            </a:r>
          </a:p>
        </p:txBody>
      </p:sp>
      <p:grpSp>
        <p:nvGrpSpPr>
          <p:cNvPr id="5" name="Group 4"/>
          <p:cNvGrpSpPr/>
          <p:nvPr/>
        </p:nvGrpSpPr>
        <p:grpSpPr>
          <a:xfrm>
            <a:off x="2198913" y="1676400"/>
            <a:ext cx="5506812" cy="2084387"/>
            <a:chOff x="2198913" y="1981200"/>
            <a:chExt cx="5506812" cy="2084387"/>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198913" y="1981200"/>
              <a:ext cx="239487" cy="177988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427513" y="2160587"/>
              <a:ext cx="239487" cy="177988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503713" y="1981200"/>
              <a:ext cx="239487" cy="177988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808513" y="2160587"/>
              <a:ext cx="239487" cy="1779885"/>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2035175"/>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2290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2290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5338"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72075" y="22145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200" y="20843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10400" y="2236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67600" y="2236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6" name="Group 5"/>
          <p:cNvGrpSpPr/>
          <p:nvPr/>
        </p:nvGrpSpPr>
        <p:grpSpPr>
          <a:xfrm>
            <a:off x="3276600" y="2035174"/>
            <a:ext cx="4733925" cy="2106613"/>
            <a:chOff x="3124200" y="4522787"/>
            <a:chExt cx="4733925" cy="2106613"/>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52938" y="4854575"/>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24200" y="4576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5338" y="4576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43475" y="47513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76875"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29275" y="47291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4522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1800"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29475" y="46751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0" y="46751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8" name="TextBox 37"/>
          <p:cNvSpPr txBox="1"/>
          <p:nvPr/>
        </p:nvSpPr>
        <p:spPr>
          <a:xfrm>
            <a:off x="304800" y="2160587"/>
            <a:ext cx="1676400" cy="923330"/>
          </a:xfrm>
          <a:prstGeom prst="rect">
            <a:avLst/>
          </a:prstGeom>
          <a:noFill/>
        </p:spPr>
        <p:txBody>
          <a:bodyPr wrap="square" rtlCol="0">
            <a:spAutoFit/>
          </a:bodyPr>
          <a:lstStyle/>
          <a:p>
            <a:r>
              <a:rPr lang="en-US" dirty="0" smtClean="0">
                <a:solidFill>
                  <a:schemeClr val="bg1"/>
                </a:solidFill>
              </a:rPr>
              <a:t>Selection:</a:t>
            </a:r>
          </a:p>
          <a:p>
            <a:r>
              <a:rPr lang="en-US" dirty="0" smtClean="0">
                <a:solidFill>
                  <a:schemeClr val="bg1"/>
                </a:solidFill>
              </a:rPr>
              <a:t>interrogate the input</a:t>
            </a:r>
          </a:p>
        </p:txBody>
      </p:sp>
      <p:sp>
        <p:nvSpPr>
          <p:cNvPr id="15" name="Rectangle 14"/>
          <p:cNvSpPr/>
          <p:nvPr/>
        </p:nvSpPr>
        <p:spPr>
          <a:xfrm>
            <a:off x="2667000" y="3528536"/>
            <a:ext cx="8067675" cy="523220"/>
          </a:xfrm>
          <a:prstGeom prst="rect">
            <a:avLst/>
          </a:prstGeom>
        </p:spPr>
        <p:txBody>
          <a:bodyPr wrap="square">
            <a:spAutoFit/>
          </a:bodyPr>
          <a:lstStyle/>
          <a:p>
            <a:r>
              <a:rPr lang="en-US" sz="1400" dirty="0" smtClean="0">
                <a:solidFill>
                  <a:schemeClr val="bg1"/>
                </a:solidFill>
              </a:rPr>
              <a:t>AGCTTAGCTAGCTACCTATATCTTGGTCTTGGCCG     </a:t>
            </a:r>
          </a:p>
          <a:p>
            <a:r>
              <a:rPr lang="en-US" sz="1400" dirty="0" err="1" smtClean="0">
                <a:solidFill>
                  <a:schemeClr val="bg1"/>
                </a:solidFill>
              </a:rPr>
              <a:t>hhHAJhha;hhhhhhhhhhhhhhhhhhhhhhhhhh</a:t>
            </a:r>
            <a:endParaRPr lang="en-US" sz="1400" dirty="0">
              <a:solidFill>
                <a:schemeClr val="bg1"/>
              </a:solidFill>
            </a:endParaRPr>
          </a:p>
        </p:txBody>
      </p:sp>
      <p:sp>
        <p:nvSpPr>
          <p:cNvPr id="40" name="TextBox 39"/>
          <p:cNvSpPr txBox="1"/>
          <p:nvPr/>
        </p:nvSpPr>
        <p:spPr>
          <a:xfrm>
            <a:off x="304800" y="4751685"/>
            <a:ext cx="1676400" cy="646331"/>
          </a:xfrm>
          <a:prstGeom prst="rect">
            <a:avLst/>
          </a:prstGeom>
          <a:noFill/>
        </p:spPr>
        <p:txBody>
          <a:bodyPr wrap="square" rtlCol="0">
            <a:spAutoFit/>
          </a:bodyPr>
          <a:lstStyle/>
          <a:p>
            <a:r>
              <a:rPr lang="en-US" dirty="0" smtClean="0">
                <a:solidFill>
                  <a:schemeClr val="bg1"/>
                </a:solidFill>
              </a:rPr>
              <a:t>Map reads back to Input</a:t>
            </a:r>
          </a:p>
        </p:txBody>
      </p:sp>
      <p:pic>
        <p:nvPicPr>
          <p:cNvPr id="42" name="Picture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4267200"/>
            <a:ext cx="7204877" cy="1779885"/>
          </a:xfrm>
          <a:prstGeom prst="rect">
            <a:avLst/>
          </a:prstGeom>
        </p:spPr>
      </p:pic>
      <p:pic>
        <p:nvPicPr>
          <p:cNvPr id="43" name="Picture 42"/>
          <p:cNvPicPr>
            <a:picLocks noChangeAspect="1"/>
          </p:cNvPicPr>
          <p:nvPr/>
        </p:nvPicPr>
        <p:blipFill rotWithShape="1">
          <a:blip r:embed="rId5" cstate="print">
            <a:duotone>
              <a:prstClr val="black"/>
              <a:srgbClr val="FF0000">
                <a:tint val="45000"/>
                <a:satMod val="400000"/>
              </a:srgbClr>
            </a:duotone>
            <a:extLst>
              <a:ext uri="{BEBA8EAE-BF5A-486C-A8C5-ECC9F3942E4B}">
                <a14:imgProps xmlns:a14="http://schemas.microsoft.com/office/drawing/2010/main" xmlns="">
                  <a14:imgLayer r:embed="rId6">
                    <a14:imgEffect>
                      <a14:brightnessContrast bright="20000"/>
                    </a14:imgEffect>
                  </a14:imgLayer>
                </a14:imgProps>
              </a:ext>
              <a:ext uri="{28A0092B-C50C-407E-A947-70E740481C1C}">
                <a14:useLocalDpi xmlns:a14="http://schemas.microsoft.com/office/drawing/2010/main" xmlns="" val="0"/>
              </a:ext>
            </a:extLst>
          </a:blip>
          <a:srcRect l="54864" r="41368"/>
          <a:stretch/>
        </p:blipFill>
        <p:spPr>
          <a:xfrm>
            <a:off x="5629276" y="4267200"/>
            <a:ext cx="271462" cy="1779885"/>
          </a:xfrm>
          <a:prstGeom prst="rect">
            <a:avLst/>
          </a:prstGeom>
        </p:spPr>
      </p:pic>
      <p:sp>
        <p:nvSpPr>
          <p:cNvPr id="44" name="TextBox 43"/>
          <p:cNvSpPr txBox="1"/>
          <p:nvPr/>
        </p:nvSpPr>
        <p:spPr>
          <a:xfrm>
            <a:off x="304800" y="5754469"/>
            <a:ext cx="1676400" cy="646331"/>
          </a:xfrm>
          <a:prstGeom prst="rect">
            <a:avLst/>
          </a:prstGeom>
          <a:noFill/>
        </p:spPr>
        <p:txBody>
          <a:bodyPr wrap="square" rtlCol="0">
            <a:spAutoFit/>
          </a:bodyPr>
          <a:lstStyle/>
          <a:p>
            <a:r>
              <a:rPr lang="en-US" dirty="0" smtClean="0">
                <a:solidFill>
                  <a:schemeClr val="bg1"/>
                </a:solidFill>
              </a:rPr>
              <a:t>Interpret the mapping</a:t>
            </a:r>
          </a:p>
        </p:txBody>
      </p:sp>
      <p:pic>
        <p:nvPicPr>
          <p:cNvPr id="45" name="Picture 44"/>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8901" t="40058" r="3320" b="53801"/>
          <a:stretch/>
        </p:blipFill>
        <p:spPr bwMode="auto">
          <a:xfrm>
            <a:off x="2133600" y="5809745"/>
            <a:ext cx="6400800" cy="362455"/>
          </a:xfrm>
          <a:prstGeom prst="rect">
            <a:avLst/>
          </a:prstGeom>
          <a:noFill/>
          <a:ln>
            <a:noFill/>
          </a:ln>
          <a:effectLst/>
          <a:scene3d>
            <a:camera prst="perspectiveContrastingRightFacing" fov="5700000">
              <a:rot lat="21594000" lon="21594000" rev="0"/>
            </a:camera>
            <a:lightRig rig="threePt" dir="t">
              <a:rot lat="0" lon="0" rev="1200000"/>
            </a:lightRig>
          </a:scene3d>
          <a:sp3d extrusionH="12700" prstMaterial="metal">
            <a:bevelT w="19050" h="95250"/>
            <a:bevelB w="1905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5638800"/>
            <a:ext cx="7204877" cy="1779885"/>
          </a:xfrm>
          <a:prstGeom prst="rect">
            <a:avLst/>
          </a:prstGeom>
        </p:spPr>
      </p:pic>
      <p:sp>
        <p:nvSpPr>
          <p:cNvPr id="41" name="Slide Number Placeholder 40"/>
          <p:cNvSpPr>
            <a:spLocks noGrp="1"/>
          </p:cNvSpPr>
          <p:nvPr>
            <p:ph type="sldNum" sz="quarter" idx="12"/>
          </p:nvPr>
        </p:nvSpPr>
        <p:spPr/>
        <p:txBody>
          <a:bodyPr/>
          <a:lstStyle/>
          <a:p>
            <a:fld id="{6E1E8057-8116-4759-810E-BDA7BB580207}" type="slidenum">
              <a:rPr lang="en-US" smtClean="0"/>
              <a:pPr/>
              <a:t>24</a:t>
            </a:fld>
            <a:endParaRPr lang="en-US"/>
          </a:p>
        </p:txBody>
      </p:sp>
    </p:spTree>
    <p:extLst>
      <p:ext uri="{BB962C8B-B14F-4D97-AF65-F5344CB8AC3E}">
        <p14:creationId xmlns:p14="http://schemas.microsoft.com/office/powerpoint/2010/main" xmlns="" val="37000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ntr" presetSubtype="0" fill="hold" grpId="3" nodeType="with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0" nodeType="clickEffect">
                                  <p:stCondLst>
                                    <p:cond delay="0"/>
                                  </p:stCondLst>
                                  <p:childTnLst>
                                    <p:animScale>
                                      <p:cBhvr>
                                        <p:cTn id="44" dur="2000" fill="hold"/>
                                        <p:tgtEl>
                                          <p:spTgt spid="15"/>
                                        </p:tgtEl>
                                      </p:cBhvr>
                                      <p:by x="25000" y="25000"/>
                                    </p:animScale>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42" presetClass="path" presetSubtype="0" accel="50000" decel="50000" fill="hold" grpId="1" nodeType="withEffect">
                                  <p:stCondLst>
                                    <p:cond delay="0"/>
                                  </p:stCondLst>
                                  <p:childTnLst>
                                    <p:animMotion origin="layout" path="M -0.04114 -2.22222E-6 L -0.14114 0.38681 " pathEditMode="relative" rAng="0" ptsTypes="AA">
                                      <p:cBhvr>
                                        <p:cTn id="49" dur="2000" fill="hold"/>
                                        <p:tgtEl>
                                          <p:spTgt spid="15"/>
                                        </p:tgtEl>
                                        <p:attrNameLst>
                                          <p:attrName>ppt_x</p:attrName>
                                          <p:attrName>ppt_y</p:attrName>
                                        </p:attrNameLst>
                                      </p:cBhvr>
                                      <p:rCtr x="-5000" y="19329"/>
                                    </p:animMotion>
                                  </p:childTnLst>
                                </p:cTn>
                              </p:par>
                              <p:par>
                                <p:cTn id="50" presetID="42" presetClass="exit" presetSubtype="0" fill="hold" grpId="2" nodeType="withEffect">
                                  <p:stCondLst>
                                    <p:cond delay="0"/>
                                  </p:stCondLst>
                                  <p:childTnLst>
                                    <p:animEffect transition="out" filter="fade">
                                      <p:cBhvr>
                                        <p:cTn id="51" dur="1000"/>
                                        <p:tgtEl>
                                          <p:spTgt spid="15"/>
                                        </p:tgtEl>
                                      </p:cBhvr>
                                    </p:animEffect>
                                    <p:anim calcmode="lin" valueType="num">
                                      <p:cBhvr>
                                        <p:cTn id="52" dur="1000"/>
                                        <p:tgtEl>
                                          <p:spTgt spid="15"/>
                                        </p:tgtEl>
                                        <p:attrNameLst>
                                          <p:attrName>ppt_x</p:attrName>
                                        </p:attrNameLst>
                                      </p:cBhvr>
                                      <p:tavLst>
                                        <p:tav tm="0">
                                          <p:val>
                                            <p:strVal val="ppt_x"/>
                                          </p:val>
                                        </p:tav>
                                        <p:tav tm="100000">
                                          <p:val>
                                            <p:strVal val="ppt_x"/>
                                          </p:val>
                                        </p:tav>
                                      </p:tavLst>
                                    </p:anim>
                                    <p:anim calcmode="lin" valueType="num">
                                      <p:cBhvr>
                                        <p:cTn id="53" dur="1000"/>
                                        <p:tgtEl>
                                          <p:spTgt spid="15"/>
                                        </p:tgtEl>
                                        <p:attrNameLst>
                                          <p:attrName>ppt_y</p:attrName>
                                        </p:attrNameLst>
                                      </p:cBhvr>
                                      <p:tavLst>
                                        <p:tav tm="0">
                                          <p:val>
                                            <p:strVal val="ppt_y"/>
                                          </p:val>
                                        </p:tav>
                                        <p:tav tm="100000">
                                          <p:val>
                                            <p:strVal val="ppt_y+.1"/>
                                          </p:val>
                                        </p:tav>
                                      </p:tavLst>
                                    </p:anim>
                                    <p:set>
                                      <p:cBhvr>
                                        <p:cTn id="54" dur="1" fill="hold">
                                          <p:stCondLst>
                                            <p:cond delay="999"/>
                                          </p:stCondLst>
                                        </p:cTn>
                                        <p:tgtEl>
                                          <p:spTgt spid="15"/>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nodeType="withEffect">
                                  <p:stCondLst>
                                    <p:cond delay="10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42"/>
                                        </p:tgtEl>
                                      </p:cBhvr>
                                    </p:animEffect>
                                    <p:set>
                                      <p:cBhvr>
                                        <p:cTn id="71" dur="1" fill="hold">
                                          <p:stCondLst>
                                            <p:cond delay="499"/>
                                          </p:stCondLst>
                                        </p:cTn>
                                        <p:tgtEl>
                                          <p:spTgt spid="4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par>
                                <p:cTn id="78" presetID="10" presetClass="entr" presetSubtype="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38" grpId="0"/>
      <p:bldP spid="38" grpId="1"/>
      <p:bldP spid="15" grpId="0"/>
      <p:bldP spid="15" grpId="1"/>
      <p:bldP spid="15" grpId="2"/>
      <p:bldP spid="15" grpId="3"/>
      <p:bldP spid="40" grpId="0"/>
      <p:bldP spid="40" grpId="1"/>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78"/>
          <p:cNvSpPr>
            <a:spLocks noGrp="1"/>
          </p:cNvSpPr>
          <p:nvPr>
            <p:ph type="title"/>
          </p:nvPr>
        </p:nvSpPr>
        <p:spPr>
          <a:xfrm>
            <a:off x="457200" y="-152400"/>
            <a:ext cx="8229600" cy="1143000"/>
          </a:xfrm>
        </p:spPr>
        <p:txBody>
          <a:bodyPr/>
          <a:lstStyle/>
          <a:p>
            <a:r>
              <a:rPr lang="en-US" dirty="0" smtClean="0"/>
              <a:t>Definition: *-</a:t>
            </a:r>
            <a:r>
              <a:rPr lang="en-US" dirty="0" err="1" smtClean="0"/>
              <a:t>seq</a:t>
            </a:r>
            <a:r>
              <a:rPr lang="en-US" dirty="0"/>
              <a:t> </a:t>
            </a:r>
            <a:r>
              <a:rPr lang="en-US" dirty="0" smtClean="0"/>
              <a:t>assay</a:t>
            </a:r>
            <a:endParaRPr lang="en-US" dirty="0"/>
          </a:p>
        </p:txBody>
      </p:sp>
      <p:sp>
        <p:nvSpPr>
          <p:cNvPr id="3" name="TextBox 2"/>
          <p:cNvSpPr txBox="1"/>
          <p:nvPr/>
        </p:nvSpPr>
        <p:spPr>
          <a:xfrm>
            <a:off x="304800" y="1085671"/>
            <a:ext cx="1676400" cy="646331"/>
          </a:xfrm>
          <a:prstGeom prst="rect">
            <a:avLst/>
          </a:prstGeom>
          <a:noFill/>
        </p:spPr>
        <p:txBody>
          <a:bodyPr wrap="square" rtlCol="0">
            <a:spAutoFit/>
          </a:bodyPr>
          <a:lstStyle/>
          <a:p>
            <a:r>
              <a:rPr lang="en-US" dirty="0" smtClean="0">
                <a:solidFill>
                  <a:schemeClr val="bg1"/>
                </a:solidFill>
              </a:rPr>
              <a:t>Input:</a:t>
            </a:r>
          </a:p>
          <a:p>
            <a:r>
              <a:rPr lang="en-US" dirty="0" smtClean="0">
                <a:solidFill>
                  <a:schemeClr val="bg1"/>
                </a:solidFill>
              </a:rPr>
              <a:t>DNA or RNA</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802714"/>
            <a:ext cx="7204877" cy="1779885"/>
          </a:xfrm>
          <a:prstGeom prst="rect">
            <a:avLst/>
          </a:prstGeom>
        </p:spPr>
      </p:pic>
      <p:sp>
        <p:nvSpPr>
          <p:cNvPr id="7" name="TextBox 6"/>
          <p:cNvSpPr txBox="1"/>
          <p:nvPr/>
        </p:nvSpPr>
        <p:spPr>
          <a:xfrm>
            <a:off x="304800" y="3577749"/>
            <a:ext cx="1676400" cy="646331"/>
          </a:xfrm>
          <a:prstGeom prst="rect">
            <a:avLst/>
          </a:prstGeom>
          <a:noFill/>
        </p:spPr>
        <p:txBody>
          <a:bodyPr wrap="square" rtlCol="0">
            <a:spAutoFit/>
          </a:bodyPr>
          <a:lstStyle/>
          <a:p>
            <a:r>
              <a:rPr lang="en-US" dirty="0" smtClean="0">
                <a:solidFill>
                  <a:schemeClr val="bg1"/>
                </a:solidFill>
              </a:rPr>
              <a:t>Output: </a:t>
            </a:r>
          </a:p>
          <a:p>
            <a:r>
              <a:rPr lang="en-US" dirty="0" smtClean="0">
                <a:solidFill>
                  <a:schemeClr val="bg1"/>
                </a:solidFill>
              </a:rPr>
              <a:t>sequence reads</a:t>
            </a:r>
          </a:p>
        </p:txBody>
      </p:sp>
      <p:grpSp>
        <p:nvGrpSpPr>
          <p:cNvPr id="5" name="Group 4"/>
          <p:cNvGrpSpPr/>
          <p:nvPr/>
        </p:nvGrpSpPr>
        <p:grpSpPr>
          <a:xfrm>
            <a:off x="2198913" y="1676400"/>
            <a:ext cx="5506812" cy="2084387"/>
            <a:chOff x="2198913" y="1981200"/>
            <a:chExt cx="5506812" cy="2084387"/>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198913" y="1981200"/>
              <a:ext cx="239487" cy="177988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427513" y="2160587"/>
              <a:ext cx="239487" cy="177988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503713" y="1981200"/>
              <a:ext cx="239487" cy="177988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7252" r="89424"/>
            <a:stretch/>
          </p:blipFill>
          <p:spPr>
            <a:xfrm>
              <a:off x="2808513" y="2160587"/>
              <a:ext cx="239487" cy="1779885"/>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2035175"/>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2290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2290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5338"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72075" y="22145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200" y="20843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21605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10400" y="2236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67600" y="2236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6" name="Group 5"/>
          <p:cNvGrpSpPr/>
          <p:nvPr/>
        </p:nvGrpSpPr>
        <p:grpSpPr>
          <a:xfrm>
            <a:off x="3276600" y="2035174"/>
            <a:ext cx="4733925" cy="2106613"/>
            <a:chOff x="3124200" y="4522787"/>
            <a:chExt cx="4733925" cy="2106613"/>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52938" y="4854575"/>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24200" y="4576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5338" y="45767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43475" y="47513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76875"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29275" y="4729162"/>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45227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1800" y="45989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29475" y="46751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0" y="4675187"/>
              <a:ext cx="238125" cy="177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8" name="TextBox 37"/>
          <p:cNvSpPr txBox="1"/>
          <p:nvPr/>
        </p:nvSpPr>
        <p:spPr>
          <a:xfrm>
            <a:off x="304800" y="2160587"/>
            <a:ext cx="1676400" cy="923330"/>
          </a:xfrm>
          <a:prstGeom prst="rect">
            <a:avLst/>
          </a:prstGeom>
          <a:noFill/>
        </p:spPr>
        <p:txBody>
          <a:bodyPr wrap="square" rtlCol="0">
            <a:spAutoFit/>
          </a:bodyPr>
          <a:lstStyle/>
          <a:p>
            <a:r>
              <a:rPr lang="en-US" dirty="0" smtClean="0">
                <a:solidFill>
                  <a:schemeClr val="bg1"/>
                </a:solidFill>
              </a:rPr>
              <a:t>Selection:</a:t>
            </a:r>
          </a:p>
          <a:p>
            <a:r>
              <a:rPr lang="en-US" dirty="0" smtClean="0">
                <a:solidFill>
                  <a:schemeClr val="bg1"/>
                </a:solidFill>
              </a:rPr>
              <a:t>interrogate the input</a:t>
            </a:r>
          </a:p>
        </p:txBody>
      </p:sp>
      <p:sp>
        <p:nvSpPr>
          <p:cNvPr id="15" name="Rectangle 14"/>
          <p:cNvSpPr/>
          <p:nvPr/>
        </p:nvSpPr>
        <p:spPr>
          <a:xfrm>
            <a:off x="2667000" y="3528536"/>
            <a:ext cx="8067675" cy="523220"/>
          </a:xfrm>
          <a:prstGeom prst="rect">
            <a:avLst/>
          </a:prstGeom>
        </p:spPr>
        <p:txBody>
          <a:bodyPr wrap="square">
            <a:spAutoFit/>
          </a:bodyPr>
          <a:lstStyle/>
          <a:p>
            <a:r>
              <a:rPr lang="en-US" sz="1400" dirty="0" smtClean="0">
                <a:solidFill>
                  <a:schemeClr val="bg1"/>
                </a:solidFill>
              </a:rPr>
              <a:t>AGCTTAGCTAGCTACCTATATCTTGGTCTTGGCCG     </a:t>
            </a:r>
          </a:p>
          <a:p>
            <a:r>
              <a:rPr lang="en-US" sz="1400" dirty="0" err="1" smtClean="0">
                <a:solidFill>
                  <a:schemeClr val="bg1"/>
                </a:solidFill>
              </a:rPr>
              <a:t>hhHAJhha;hhhhhhhhhhhhhhhhhhhhhhhhhh</a:t>
            </a:r>
            <a:endParaRPr lang="en-US" sz="1400" dirty="0">
              <a:solidFill>
                <a:schemeClr val="bg1"/>
              </a:solidFill>
            </a:endParaRPr>
          </a:p>
        </p:txBody>
      </p:sp>
      <p:sp>
        <p:nvSpPr>
          <p:cNvPr id="40" name="TextBox 39"/>
          <p:cNvSpPr txBox="1"/>
          <p:nvPr/>
        </p:nvSpPr>
        <p:spPr>
          <a:xfrm>
            <a:off x="304800" y="4751685"/>
            <a:ext cx="1676400" cy="646331"/>
          </a:xfrm>
          <a:prstGeom prst="rect">
            <a:avLst/>
          </a:prstGeom>
          <a:noFill/>
        </p:spPr>
        <p:txBody>
          <a:bodyPr wrap="square" rtlCol="0">
            <a:spAutoFit/>
          </a:bodyPr>
          <a:lstStyle/>
          <a:p>
            <a:r>
              <a:rPr lang="en-US" dirty="0" smtClean="0">
                <a:solidFill>
                  <a:schemeClr val="bg1"/>
                </a:solidFill>
              </a:rPr>
              <a:t>Map reads back to Input</a:t>
            </a:r>
          </a:p>
        </p:txBody>
      </p:sp>
      <p:pic>
        <p:nvPicPr>
          <p:cNvPr id="42" name="Picture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4267200"/>
            <a:ext cx="7204877" cy="1779885"/>
          </a:xfrm>
          <a:prstGeom prst="rect">
            <a:avLst/>
          </a:prstGeom>
        </p:spPr>
      </p:pic>
      <p:pic>
        <p:nvPicPr>
          <p:cNvPr id="43" name="Picture 42"/>
          <p:cNvPicPr>
            <a:picLocks noChangeAspect="1"/>
          </p:cNvPicPr>
          <p:nvPr/>
        </p:nvPicPr>
        <p:blipFill rotWithShape="1">
          <a:blip r:embed="rId5" cstate="print">
            <a:duotone>
              <a:prstClr val="black"/>
              <a:srgbClr val="FF0000">
                <a:tint val="45000"/>
                <a:satMod val="400000"/>
              </a:srgbClr>
            </a:duotone>
            <a:extLst>
              <a:ext uri="{BEBA8EAE-BF5A-486C-A8C5-ECC9F3942E4B}">
                <a14:imgProps xmlns:a14="http://schemas.microsoft.com/office/drawing/2010/main" xmlns="">
                  <a14:imgLayer r:embed="rId6">
                    <a14:imgEffect>
                      <a14:brightnessContrast bright="20000"/>
                    </a14:imgEffect>
                  </a14:imgLayer>
                </a14:imgProps>
              </a:ext>
              <a:ext uri="{28A0092B-C50C-407E-A947-70E740481C1C}">
                <a14:useLocalDpi xmlns:a14="http://schemas.microsoft.com/office/drawing/2010/main" xmlns="" val="0"/>
              </a:ext>
            </a:extLst>
          </a:blip>
          <a:srcRect l="54864" r="41368"/>
          <a:stretch/>
        </p:blipFill>
        <p:spPr>
          <a:xfrm>
            <a:off x="5629276" y="4267200"/>
            <a:ext cx="271462" cy="1779885"/>
          </a:xfrm>
          <a:prstGeom prst="rect">
            <a:avLst/>
          </a:prstGeom>
        </p:spPr>
      </p:pic>
      <p:sp>
        <p:nvSpPr>
          <p:cNvPr id="44" name="TextBox 43"/>
          <p:cNvSpPr txBox="1"/>
          <p:nvPr/>
        </p:nvSpPr>
        <p:spPr>
          <a:xfrm>
            <a:off x="304800" y="5754469"/>
            <a:ext cx="1676400" cy="646331"/>
          </a:xfrm>
          <a:prstGeom prst="rect">
            <a:avLst/>
          </a:prstGeom>
          <a:noFill/>
        </p:spPr>
        <p:txBody>
          <a:bodyPr wrap="square" rtlCol="0">
            <a:spAutoFit/>
          </a:bodyPr>
          <a:lstStyle/>
          <a:p>
            <a:r>
              <a:rPr lang="en-US" dirty="0" smtClean="0">
                <a:solidFill>
                  <a:schemeClr val="bg1"/>
                </a:solidFill>
              </a:rPr>
              <a:t>Interpret the mapping</a:t>
            </a:r>
          </a:p>
        </p:txBody>
      </p:sp>
      <p:pic>
        <p:nvPicPr>
          <p:cNvPr id="45" name="Picture 44"/>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8901" t="40058" r="3320" b="53801"/>
          <a:stretch/>
        </p:blipFill>
        <p:spPr bwMode="auto">
          <a:xfrm>
            <a:off x="2133600" y="5809745"/>
            <a:ext cx="6400800" cy="362455"/>
          </a:xfrm>
          <a:prstGeom prst="rect">
            <a:avLst/>
          </a:prstGeom>
          <a:noFill/>
          <a:ln>
            <a:noFill/>
          </a:ln>
          <a:effectLst/>
          <a:scene3d>
            <a:camera prst="perspectiveContrastingRightFacing" fov="5700000">
              <a:rot lat="21594000" lon="21594000" rev="0"/>
            </a:camera>
            <a:lightRig rig="threePt" dir="t">
              <a:rot lat="0" lon="0" rev="1200000"/>
            </a:lightRig>
          </a:scene3d>
          <a:sp3d extrusionH="12700" prstMaterial="metal">
            <a:bevelT w="19050" h="95250"/>
            <a:bevelB w="1905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5638800"/>
            <a:ext cx="7204877" cy="1779885"/>
          </a:xfrm>
          <a:prstGeom prst="rect">
            <a:avLst/>
          </a:prstGeom>
        </p:spPr>
      </p:pic>
      <p:sp>
        <p:nvSpPr>
          <p:cNvPr id="41" name="Slide Number Placeholder 40"/>
          <p:cNvSpPr>
            <a:spLocks noGrp="1"/>
          </p:cNvSpPr>
          <p:nvPr>
            <p:ph type="sldNum" sz="quarter" idx="12"/>
          </p:nvPr>
        </p:nvSpPr>
        <p:spPr/>
        <p:txBody>
          <a:bodyPr/>
          <a:lstStyle/>
          <a:p>
            <a:fld id="{6E1E8057-8116-4759-810E-BDA7BB580207}" type="slidenum">
              <a:rPr lang="en-US" smtClean="0"/>
              <a:pPr/>
              <a:t>25</a:t>
            </a:fld>
            <a:endParaRPr lang="en-US"/>
          </a:p>
        </p:txBody>
      </p:sp>
    </p:spTree>
    <p:extLst>
      <p:ext uri="{BB962C8B-B14F-4D97-AF65-F5344CB8AC3E}">
        <p14:creationId xmlns:p14="http://schemas.microsoft.com/office/powerpoint/2010/main" xmlns="" val="235853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9607" r="33735"/>
          <a:stretch/>
        </p:blipFill>
        <p:spPr bwMode="auto">
          <a:xfrm>
            <a:off x="0" y="0"/>
            <a:ext cx="9144000" cy="77959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4724400" y="1981200"/>
            <a:ext cx="1752600" cy="838200"/>
          </a:xfrm>
          <a:prstGeom prst="ellipse">
            <a:avLst/>
          </a:prstGeom>
          <a:solidFill>
            <a:srgbClr val="00B050">
              <a:alpha val="17000"/>
            </a:srgbClr>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Perfect mappings</a:t>
            </a:r>
            <a:endParaRPr lang="en-US" dirty="0">
              <a:solidFill>
                <a:srgbClr val="002060"/>
              </a:solidFill>
            </a:endParaRPr>
          </a:p>
        </p:txBody>
      </p:sp>
      <p:sp>
        <p:nvSpPr>
          <p:cNvPr id="10" name="Oval 9"/>
          <p:cNvSpPr/>
          <p:nvPr/>
        </p:nvSpPr>
        <p:spPr>
          <a:xfrm>
            <a:off x="1447800" y="2133600"/>
            <a:ext cx="1447800" cy="1295400"/>
          </a:xfrm>
          <a:prstGeom prst="ellipse">
            <a:avLst/>
          </a:prstGeom>
          <a:solidFill>
            <a:srgbClr val="FF0000">
              <a:alpha val="17000"/>
            </a:srgbClr>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multi-mappers</a:t>
            </a:r>
            <a:endParaRPr lang="en-US" dirty="0">
              <a:solidFill>
                <a:srgbClr val="002060"/>
              </a:solidFill>
            </a:endParaRPr>
          </a:p>
        </p:txBody>
      </p:sp>
      <p:sp>
        <p:nvSpPr>
          <p:cNvPr id="6" name="Oval 5"/>
          <p:cNvSpPr/>
          <p:nvPr/>
        </p:nvSpPr>
        <p:spPr>
          <a:xfrm>
            <a:off x="4191000" y="4038600"/>
            <a:ext cx="1752600" cy="838200"/>
          </a:xfrm>
          <a:prstGeom prst="ellipse">
            <a:avLst/>
          </a:prstGeom>
          <a:solidFill>
            <a:srgbClr val="FFC000">
              <a:alpha val="17000"/>
            </a:srgbClr>
          </a:solidFill>
          <a:ln>
            <a:solidFill>
              <a:srgbClr val="FFC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non-identic mappers</a:t>
            </a:r>
            <a:endParaRPr lang="en-US" dirty="0">
              <a:solidFill>
                <a:srgbClr val="002060"/>
              </a:solidFill>
            </a:endParaRPr>
          </a:p>
        </p:txBody>
      </p:sp>
      <p:sp>
        <p:nvSpPr>
          <p:cNvPr id="7" name="Slide Number Placeholder 6"/>
          <p:cNvSpPr>
            <a:spLocks noGrp="1"/>
          </p:cNvSpPr>
          <p:nvPr>
            <p:ph type="sldNum" sz="quarter" idx="12"/>
          </p:nvPr>
        </p:nvSpPr>
        <p:spPr/>
        <p:txBody>
          <a:bodyPr/>
          <a:lstStyle/>
          <a:p>
            <a:fld id="{6E1E8057-8116-4759-810E-BDA7BB580207}" type="slidenum">
              <a:rPr lang="en-US" smtClean="0"/>
              <a:pPr/>
              <a:t>26</a:t>
            </a:fld>
            <a:endParaRPr lang="en-US"/>
          </a:p>
        </p:txBody>
      </p:sp>
    </p:spTree>
    <p:extLst>
      <p:ext uri="{BB962C8B-B14F-4D97-AF65-F5344CB8AC3E}">
        <p14:creationId xmlns:p14="http://schemas.microsoft.com/office/powerpoint/2010/main" xmlns="" val="36100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lum/>
            <a:alphaModFix/>
          </a:blip>
          <a:srcRect b="43849"/>
          <a:stretch>
            <a:fillRect/>
          </a:stretch>
        </p:blipFill>
        <p:spPr>
          <a:xfrm>
            <a:off x="0" y="1987498"/>
            <a:ext cx="9326880" cy="4337102"/>
          </a:xfrm>
          <a:prstGeom prst="rect">
            <a:avLst/>
          </a:prstGeom>
          <a:noFill/>
          <a:ln>
            <a:noFill/>
          </a:ln>
        </p:spPr>
      </p:pic>
      <p:sp>
        <p:nvSpPr>
          <p:cNvPr id="6" name="Isosceles Triangle 5"/>
          <p:cNvSpPr/>
          <p:nvPr/>
        </p:nvSpPr>
        <p:spPr>
          <a:xfrm>
            <a:off x="7162800" y="3892499"/>
            <a:ext cx="838200" cy="609600"/>
          </a:xfrm>
          <a:prstGeom prst="triangle">
            <a:avLst/>
          </a:prstGeom>
          <a:solidFill>
            <a:srgbClr val="FF0000">
              <a:alpha val="49000"/>
            </a:srgbClr>
          </a:solidFill>
          <a:ln>
            <a:noFill/>
          </a:ln>
          <a:effectLst>
            <a:glow rad="228600">
              <a:schemeClr val="accent4">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78"/>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Complex statistics are computed on the mapped trace</a:t>
            </a:r>
            <a:endParaRPr lang="en-US" dirty="0">
              <a:solidFill>
                <a:schemeClr val="bg1"/>
              </a:solidFill>
            </a:endParaRPr>
          </a:p>
        </p:txBody>
      </p:sp>
      <p:sp>
        <p:nvSpPr>
          <p:cNvPr id="3" name="TextBox 2"/>
          <p:cNvSpPr txBox="1"/>
          <p:nvPr/>
        </p:nvSpPr>
        <p:spPr>
          <a:xfrm>
            <a:off x="7239000" y="3516868"/>
            <a:ext cx="1219200" cy="369332"/>
          </a:xfrm>
          <a:prstGeom prst="rect">
            <a:avLst/>
          </a:prstGeom>
          <a:noFill/>
        </p:spPr>
        <p:txBody>
          <a:bodyPr wrap="square" rtlCol="0">
            <a:spAutoFit/>
          </a:bodyPr>
          <a:lstStyle/>
          <a:p>
            <a:r>
              <a:rPr lang="en-US" dirty="0" smtClean="0"/>
              <a:t>Peaks!</a:t>
            </a:r>
            <a:endParaRPr lang="en-US" dirty="0"/>
          </a:p>
        </p:txBody>
      </p:sp>
      <p:sp>
        <p:nvSpPr>
          <p:cNvPr id="7" name="Slide Number Placeholder 6"/>
          <p:cNvSpPr>
            <a:spLocks noGrp="1"/>
          </p:cNvSpPr>
          <p:nvPr>
            <p:ph type="sldNum" sz="quarter" idx="12"/>
          </p:nvPr>
        </p:nvSpPr>
        <p:spPr/>
        <p:txBody>
          <a:bodyPr/>
          <a:lstStyle/>
          <a:p>
            <a:fld id="{6E1E8057-8116-4759-810E-BDA7BB580207}" type="slidenum">
              <a:rPr lang="en-US" smtClean="0"/>
              <a:pPr/>
              <a:t>27</a:t>
            </a:fld>
            <a:endParaRPr lang="en-US"/>
          </a:p>
        </p:txBody>
      </p:sp>
    </p:spTree>
    <p:extLst>
      <p:ext uri="{BB962C8B-B14F-4D97-AF65-F5344CB8AC3E}">
        <p14:creationId xmlns:p14="http://schemas.microsoft.com/office/powerpoint/2010/main" xmlns="" val="29458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901" t="9071" r="3320" b="8273"/>
          <a:stretch/>
        </p:blipFill>
        <p:spPr bwMode="auto">
          <a:xfrm>
            <a:off x="0" y="0"/>
            <a:ext cx="9144000" cy="6969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6E1E8057-8116-4759-810E-BDA7BB580207}" type="slidenum">
              <a:rPr lang="en-US" smtClean="0"/>
              <a:pPr/>
              <a:t>28</a:t>
            </a:fld>
            <a:endParaRPr lang="en-US"/>
          </a:p>
        </p:txBody>
      </p:sp>
    </p:spTree>
    <p:extLst>
      <p:ext uri="{BB962C8B-B14F-4D97-AF65-F5344CB8AC3E}">
        <p14:creationId xmlns:p14="http://schemas.microsoft.com/office/powerpoint/2010/main" xmlns="" val="3729940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toward a generic statistical framework</a:t>
            </a:r>
            <a:endParaRPr lang="en-US" dirty="0"/>
          </a:p>
        </p:txBody>
      </p:sp>
      <p:sp>
        <p:nvSpPr>
          <p:cNvPr id="3" name="Content Placeholder 2"/>
          <p:cNvSpPr>
            <a:spLocks noGrp="1"/>
          </p:cNvSpPr>
          <p:nvPr>
            <p:ph idx="1"/>
          </p:nvPr>
        </p:nvSpPr>
        <p:spPr>
          <a:xfrm>
            <a:off x="457200" y="1371600"/>
            <a:ext cx="8229600" cy="4572000"/>
          </a:xfrm>
        </p:spPr>
        <p:txBody>
          <a:bodyPr/>
          <a:lstStyle/>
          <a:p>
            <a:pPr lvl="0"/>
            <a:r>
              <a:rPr lang="en-US" sz="2200" b="1" dirty="0"/>
              <a:t>Candidate Mapping</a:t>
            </a:r>
          </a:p>
          <a:p>
            <a:pPr lvl="1"/>
            <a:r>
              <a:rPr lang="en-US" sz="1800" dirty="0" smtClean="0">
                <a:solidFill>
                  <a:srgbClr val="00AE00"/>
                </a:solidFill>
              </a:rPr>
              <a:t>Exhaustive: find every candidate mapping above </a:t>
            </a:r>
            <a:r>
              <a:rPr lang="en-US" sz="1800" dirty="0">
                <a:solidFill>
                  <a:srgbClr val="00AE00"/>
                </a:solidFill>
              </a:rPr>
              <a:t>some probability threshold</a:t>
            </a:r>
          </a:p>
          <a:p>
            <a:pPr lvl="1"/>
            <a:r>
              <a:rPr lang="en-US" sz="1800" dirty="0" smtClean="0">
                <a:solidFill>
                  <a:srgbClr val="00AE00"/>
                </a:solidFill>
              </a:rPr>
              <a:t>Correct: accurately estimate read quality scores</a:t>
            </a:r>
            <a:endParaRPr lang="en-US" sz="1800" dirty="0" smtClean="0">
              <a:solidFill>
                <a:srgbClr val="C90016"/>
              </a:solidFill>
            </a:endParaRPr>
          </a:p>
          <a:p>
            <a:pPr lvl="0"/>
            <a:r>
              <a:rPr lang="en-US" sz="2200" b="1" dirty="0" smtClean="0"/>
              <a:t>Parameter Estimation</a:t>
            </a:r>
          </a:p>
          <a:p>
            <a:pPr lvl="1"/>
            <a:r>
              <a:rPr lang="en-US" sz="1800" dirty="0" smtClean="0">
                <a:solidFill>
                  <a:srgbClr val="00AE00"/>
                </a:solidFill>
              </a:rPr>
              <a:t>Formalize </a:t>
            </a:r>
            <a:r>
              <a:rPr lang="en-US" sz="1800" dirty="0">
                <a:solidFill>
                  <a:srgbClr val="00AE00"/>
                </a:solidFill>
              </a:rPr>
              <a:t>assay specific </a:t>
            </a:r>
            <a:r>
              <a:rPr lang="en-US" sz="1800" dirty="0" smtClean="0">
                <a:solidFill>
                  <a:srgbClr val="00AE00"/>
                </a:solidFill>
              </a:rPr>
              <a:t>knowledge</a:t>
            </a:r>
            <a:endParaRPr lang="en-US" sz="1800" dirty="0">
              <a:solidFill>
                <a:srgbClr val="00AE00"/>
              </a:solidFill>
            </a:endParaRPr>
          </a:p>
          <a:p>
            <a:pPr lvl="0"/>
            <a:r>
              <a:rPr lang="en-US" sz="2200" b="1" dirty="0" smtClean="0"/>
              <a:t>Mapping </a:t>
            </a:r>
            <a:r>
              <a:rPr lang="en-US" sz="2200" b="1" dirty="0"/>
              <a:t>Variance</a:t>
            </a:r>
          </a:p>
          <a:p>
            <a:pPr lvl="1"/>
            <a:r>
              <a:rPr lang="en-US" sz="1800" dirty="0" smtClean="0">
                <a:solidFill>
                  <a:srgbClr val="00AE00"/>
                </a:solidFill>
              </a:rPr>
              <a:t>Find all “likely” mappings</a:t>
            </a:r>
          </a:p>
          <a:p>
            <a:pPr lvl="1"/>
            <a:r>
              <a:rPr lang="en-US" sz="1800" dirty="0" smtClean="0">
                <a:solidFill>
                  <a:srgbClr val="00AE00"/>
                </a:solidFill>
              </a:rPr>
              <a:t>Put </a:t>
            </a:r>
            <a:r>
              <a:rPr lang="en-US" sz="1800" dirty="0">
                <a:solidFill>
                  <a:srgbClr val="00AE00"/>
                </a:solidFill>
              </a:rPr>
              <a:t>confidence on estimated parameters</a:t>
            </a:r>
          </a:p>
          <a:p>
            <a:pPr lvl="1"/>
            <a:r>
              <a:rPr lang="en-US" sz="1800" dirty="0" smtClean="0">
                <a:solidFill>
                  <a:srgbClr val="00AE00"/>
                </a:solidFill>
              </a:rPr>
              <a:t>Estimate variance </a:t>
            </a:r>
            <a:r>
              <a:rPr lang="en-US" sz="1800" dirty="0">
                <a:solidFill>
                  <a:srgbClr val="00AE00"/>
                </a:solidFill>
              </a:rPr>
              <a:t>for a wide class of statistics</a:t>
            </a:r>
          </a:p>
          <a:p>
            <a:pPr lvl="0"/>
            <a:r>
              <a:rPr lang="en-US" sz="2200" b="1" dirty="0"/>
              <a:t>Variation</a:t>
            </a:r>
          </a:p>
          <a:p>
            <a:pPr lvl="1"/>
            <a:r>
              <a:rPr lang="en-US" sz="1800" dirty="0" smtClean="0">
                <a:solidFill>
                  <a:srgbClr val="00AE00"/>
                </a:solidFill>
              </a:rPr>
              <a:t>Map to non-isogenic genomes</a:t>
            </a:r>
          </a:p>
          <a:p>
            <a:pPr lvl="1"/>
            <a:r>
              <a:rPr lang="en-US" sz="1800" dirty="0" smtClean="0">
                <a:solidFill>
                  <a:srgbClr val="00AE00"/>
                </a:solidFill>
              </a:rPr>
              <a:t>Dynamically infer SNPs/variation</a:t>
            </a:r>
            <a:endParaRPr lang="en-US" dirty="0"/>
          </a:p>
        </p:txBody>
      </p:sp>
      <p:sp>
        <p:nvSpPr>
          <p:cNvPr id="4" name="Slide Number Placeholder 3"/>
          <p:cNvSpPr>
            <a:spLocks noGrp="1"/>
          </p:cNvSpPr>
          <p:nvPr>
            <p:ph type="sldNum" sz="quarter" idx="12"/>
          </p:nvPr>
        </p:nvSpPr>
        <p:spPr/>
        <p:txBody>
          <a:bodyPr/>
          <a:lstStyle/>
          <a:p>
            <a:fld id="{6E1E8057-8116-4759-810E-BDA7BB580207}" type="slidenum">
              <a:rPr lang="en-US" smtClean="0"/>
              <a:pPr/>
              <a:t>29</a:t>
            </a:fld>
            <a:endParaRPr lang="en-US"/>
          </a:p>
        </p:txBody>
      </p:sp>
    </p:spTree>
    <p:extLst>
      <p:ext uri="{BB962C8B-B14F-4D97-AF65-F5344CB8AC3E}">
        <p14:creationId xmlns:p14="http://schemas.microsoft.com/office/powerpoint/2010/main" xmlns="" val="2255113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osophilaKutikula.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0619"/>
            <a:ext cx="9144000" cy="45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42900" y="358775"/>
            <a:ext cx="8458200" cy="1470025"/>
          </a:xfrm>
        </p:spPr>
        <p:txBody>
          <a:bodyPr>
            <a:normAutofit/>
          </a:bodyPr>
          <a:lstStyle/>
          <a:p>
            <a:r>
              <a:rPr lang="en-US" sz="3600" dirty="0" smtClean="0">
                <a:solidFill>
                  <a:schemeClr val="bg1"/>
                </a:solidFill>
              </a:rPr>
              <a:t>A general model of feature co-association</a:t>
            </a:r>
            <a:r>
              <a:rPr lang="en-US" sz="4900" dirty="0" smtClean="0">
                <a:solidFill>
                  <a:schemeClr val="bg1"/>
                </a:solidFill>
              </a:rPr>
              <a:t/>
            </a:r>
            <a:br>
              <a:rPr lang="en-US" sz="4900" dirty="0" smtClean="0">
                <a:solidFill>
                  <a:schemeClr val="bg1"/>
                </a:solidFill>
              </a:rPr>
            </a:br>
            <a:r>
              <a:rPr lang="en-US" sz="2700" dirty="0" smtClean="0">
                <a:solidFill>
                  <a:schemeClr val="bg1"/>
                </a:solidFill>
              </a:rPr>
              <a:t>The Genome Structure Correction (GSC)</a:t>
            </a:r>
            <a:endParaRPr lang="en-US" dirty="0">
              <a:solidFill>
                <a:schemeClr val="bg1"/>
              </a:solidFill>
            </a:endParaRPr>
          </a:p>
        </p:txBody>
      </p:sp>
      <p:sp>
        <p:nvSpPr>
          <p:cNvPr id="3" name="Subtitle 2"/>
          <p:cNvSpPr>
            <a:spLocks noGrp="1"/>
          </p:cNvSpPr>
          <p:nvPr>
            <p:ph type="subTitle" idx="1"/>
          </p:nvPr>
        </p:nvSpPr>
        <p:spPr>
          <a:xfrm>
            <a:off x="152400" y="5791200"/>
            <a:ext cx="3886200" cy="947057"/>
          </a:xfrm>
        </p:spPr>
        <p:txBody>
          <a:bodyPr>
            <a:normAutofit/>
          </a:bodyPr>
          <a:lstStyle/>
          <a:p>
            <a:pPr algn="l"/>
            <a:r>
              <a:rPr lang="en-US" sz="2400" dirty="0" smtClean="0"/>
              <a:t>Dr. Ben Brown, </a:t>
            </a:r>
          </a:p>
          <a:p>
            <a:pPr algn="l"/>
            <a:r>
              <a:rPr lang="en-US" sz="2400" dirty="0" smtClean="0"/>
              <a:t>Statistics, UC Berkeley</a:t>
            </a:r>
          </a:p>
        </p:txBody>
      </p:sp>
      <p:sp>
        <p:nvSpPr>
          <p:cNvPr id="5" name="Line 6"/>
          <p:cNvSpPr>
            <a:spLocks noChangeShapeType="1"/>
          </p:cNvSpPr>
          <p:nvPr/>
        </p:nvSpPr>
        <p:spPr bwMode="auto">
          <a:xfrm>
            <a:off x="712788" y="1143000"/>
            <a:ext cx="7762875" cy="0"/>
          </a:xfrm>
          <a:prstGeom prst="line">
            <a:avLst/>
          </a:prstGeom>
          <a:noFill/>
          <a:ln w="28575">
            <a:solidFill>
              <a:srgbClr val="00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 name="Slide Number Placeholder 5"/>
          <p:cNvSpPr>
            <a:spLocks noGrp="1"/>
          </p:cNvSpPr>
          <p:nvPr>
            <p:ph type="sldNum" sz="quarter" idx="12"/>
          </p:nvPr>
        </p:nvSpPr>
        <p:spPr/>
        <p:txBody>
          <a:bodyPr/>
          <a:lstStyle/>
          <a:p>
            <a:fld id="{6E1E8057-8116-4759-810E-BDA7BB580207}" type="slidenum">
              <a:rPr lang="en-US" smtClean="0"/>
              <a:pPr/>
              <a:t>3</a:t>
            </a:fld>
            <a:endParaRPr lang="en-US"/>
          </a:p>
        </p:txBody>
      </p:sp>
    </p:spTree>
    <p:extLst>
      <p:ext uri="{BB962C8B-B14F-4D97-AF65-F5344CB8AC3E}">
        <p14:creationId xmlns:p14="http://schemas.microsoft.com/office/powerpoint/2010/main" xmlns="" val="2442654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err="1" smtClean="0"/>
              <a:t>Statmap</a:t>
            </a:r>
            <a:endParaRPr lang="en-US" dirty="0"/>
          </a:p>
        </p:txBody>
      </p:sp>
      <p:sp>
        <p:nvSpPr>
          <p:cNvPr id="3" name="Content Placeholder 2"/>
          <p:cNvSpPr>
            <a:spLocks noGrp="1"/>
          </p:cNvSpPr>
          <p:nvPr>
            <p:ph idx="1"/>
          </p:nvPr>
        </p:nvSpPr>
        <p:spPr>
          <a:xfrm>
            <a:off x="457200" y="1371600"/>
            <a:ext cx="8229600" cy="4572000"/>
          </a:xfrm>
        </p:spPr>
        <p:txBody>
          <a:bodyPr/>
          <a:lstStyle/>
          <a:p>
            <a:pPr lvl="0"/>
            <a:r>
              <a:rPr lang="en-US" sz="2200" b="1" dirty="0"/>
              <a:t>Candidate Mapping</a:t>
            </a:r>
          </a:p>
          <a:p>
            <a:pPr lvl="1"/>
            <a:r>
              <a:rPr lang="en-US" sz="1800" dirty="0" smtClean="0">
                <a:solidFill>
                  <a:srgbClr val="00AE00"/>
                </a:solidFill>
              </a:rPr>
              <a:t>Exhaustive: find every candidate mapping above </a:t>
            </a:r>
            <a:r>
              <a:rPr lang="en-US" sz="1800" dirty="0">
                <a:solidFill>
                  <a:srgbClr val="00AE00"/>
                </a:solidFill>
              </a:rPr>
              <a:t>some probability threshold</a:t>
            </a:r>
          </a:p>
          <a:p>
            <a:pPr lvl="1"/>
            <a:r>
              <a:rPr lang="en-US" sz="1800" dirty="0" smtClean="0">
                <a:solidFill>
                  <a:srgbClr val="00AE00"/>
                </a:solidFill>
              </a:rPr>
              <a:t>Correct: accurately re-estimate base-calling error rates</a:t>
            </a:r>
            <a:endParaRPr lang="en-US" sz="1800" dirty="0">
              <a:solidFill>
                <a:srgbClr val="00AE00"/>
              </a:solidFill>
            </a:endParaRPr>
          </a:p>
          <a:p>
            <a:pPr lvl="0"/>
            <a:r>
              <a:rPr lang="en-US" sz="2200" b="1" dirty="0" smtClean="0"/>
              <a:t>Parameter Estimation</a:t>
            </a:r>
          </a:p>
          <a:p>
            <a:pPr lvl="1"/>
            <a:r>
              <a:rPr lang="en-US" sz="1800" dirty="0" smtClean="0">
                <a:solidFill>
                  <a:srgbClr val="00AE00"/>
                </a:solidFill>
              </a:rPr>
              <a:t>Formalize </a:t>
            </a:r>
            <a:r>
              <a:rPr lang="en-US" sz="1800" dirty="0">
                <a:solidFill>
                  <a:srgbClr val="00AE00"/>
                </a:solidFill>
              </a:rPr>
              <a:t>assay specific </a:t>
            </a:r>
            <a:r>
              <a:rPr lang="en-US" sz="1800" dirty="0" smtClean="0">
                <a:solidFill>
                  <a:srgbClr val="00AE00"/>
                </a:solidFill>
              </a:rPr>
              <a:t>knowledge</a:t>
            </a:r>
            <a:endParaRPr lang="en-US" sz="1800" dirty="0">
              <a:solidFill>
                <a:srgbClr val="00AE00"/>
              </a:solidFill>
            </a:endParaRPr>
          </a:p>
          <a:p>
            <a:pPr lvl="0"/>
            <a:r>
              <a:rPr lang="en-US" sz="2200" b="1" dirty="0" smtClean="0"/>
              <a:t>Mapping </a:t>
            </a:r>
            <a:r>
              <a:rPr lang="en-US" sz="2200" b="1" dirty="0"/>
              <a:t>Variance</a:t>
            </a:r>
          </a:p>
          <a:p>
            <a:pPr lvl="1"/>
            <a:r>
              <a:rPr lang="en-US" sz="1800" dirty="0" smtClean="0">
                <a:solidFill>
                  <a:srgbClr val="92D050"/>
                </a:solidFill>
              </a:rPr>
              <a:t>Find ~all “likely” mappings</a:t>
            </a:r>
          </a:p>
          <a:p>
            <a:pPr lvl="1"/>
            <a:r>
              <a:rPr lang="en-US" sz="1800" dirty="0" smtClean="0">
                <a:solidFill>
                  <a:srgbClr val="00AE00"/>
                </a:solidFill>
              </a:rPr>
              <a:t>Put </a:t>
            </a:r>
            <a:r>
              <a:rPr lang="en-US" sz="1800" dirty="0">
                <a:solidFill>
                  <a:srgbClr val="00AE00"/>
                </a:solidFill>
              </a:rPr>
              <a:t>confidence on estimated parameters</a:t>
            </a:r>
          </a:p>
          <a:p>
            <a:pPr lvl="1"/>
            <a:r>
              <a:rPr lang="en-US" sz="1800" dirty="0" smtClean="0">
                <a:solidFill>
                  <a:srgbClr val="00AE00"/>
                </a:solidFill>
              </a:rPr>
              <a:t>Estimate variance </a:t>
            </a:r>
            <a:r>
              <a:rPr lang="en-US" sz="1800" dirty="0">
                <a:solidFill>
                  <a:srgbClr val="00AE00"/>
                </a:solidFill>
              </a:rPr>
              <a:t>for a wide class of statistics</a:t>
            </a:r>
          </a:p>
          <a:p>
            <a:pPr lvl="0"/>
            <a:r>
              <a:rPr lang="en-US" sz="2200" b="1" dirty="0"/>
              <a:t>Variation</a:t>
            </a:r>
          </a:p>
          <a:p>
            <a:pPr lvl="1"/>
            <a:r>
              <a:rPr lang="en-US" sz="1800" dirty="0" smtClean="0">
                <a:solidFill>
                  <a:srgbClr val="00AE00"/>
                </a:solidFill>
              </a:rPr>
              <a:t>Map to non-isogenic genomes</a:t>
            </a:r>
          </a:p>
          <a:p>
            <a:pPr lvl="1"/>
            <a:r>
              <a:rPr lang="en-US" sz="1800" dirty="0" smtClean="0">
                <a:solidFill>
                  <a:srgbClr val="FFC000"/>
                </a:solidFill>
              </a:rPr>
              <a:t>Dynamically infer SNPs/variation</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30</a:t>
            </a:fld>
            <a:endParaRPr lang="en-US"/>
          </a:p>
        </p:txBody>
      </p:sp>
    </p:spTree>
    <p:extLst>
      <p:ext uri="{BB962C8B-B14F-4D97-AF65-F5344CB8AC3E}">
        <p14:creationId xmlns:p14="http://schemas.microsoft.com/office/powerpoint/2010/main" xmlns="" val="20308748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n\Downloads\slide_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002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457200" y="76200"/>
            <a:ext cx="8229600" cy="1143000"/>
          </a:xfrm>
        </p:spPr>
        <p:txBody>
          <a:bodyPr/>
          <a:lstStyle/>
          <a:p>
            <a:r>
              <a:rPr lang="en-US" dirty="0" smtClean="0"/>
              <a:t>Illustrative simulation</a:t>
            </a:r>
            <a:endParaRPr lang="en-US" dirty="0"/>
          </a:p>
        </p:txBody>
      </p:sp>
      <p:sp>
        <p:nvSpPr>
          <p:cNvPr id="7" name="TextBox 6"/>
          <p:cNvSpPr txBox="1"/>
          <p:nvPr/>
        </p:nvSpPr>
        <p:spPr>
          <a:xfrm>
            <a:off x="1143000" y="2401669"/>
            <a:ext cx="1905000" cy="646331"/>
          </a:xfrm>
          <a:prstGeom prst="rect">
            <a:avLst/>
          </a:prstGeom>
          <a:noFill/>
        </p:spPr>
        <p:txBody>
          <a:bodyPr wrap="square" rtlCol="0">
            <a:spAutoFit/>
          </a:bodyPr>
          <a:lstStyle/>
          <a:p>
            <a:r>
              <a:rPr lang="en-US" dirty="0" smtClean="0"/>
              <a:t>read density after 5000 reads</a:t>
            </a:r>
            <a:endParaRPr lang="en-US" dirty="0"/>
          </a:p>
        </p:txBody>
      </p:sp>
      <p:cxnSp>
        <p:nvCxnSpPr>
          <p:cNvPr id="9" name="Straight Arrow Connector 8"/>
          <p:cNvCxnSpPr>
            <a:stCxn id="7" idx="3"/>
          </p:cNvCxnSpPr>
          <p:nvPr/>
        </p:nvCxnSpPr>
        <p:spPr>
          <a:xfrm flipV="1">
            <a:off x="3048000" y="2724834"/>
            <a:ext cx="685800"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1371600" y="4191000"/>
            <a:ext cx="1905000" cy="369332"/>
          </a:xfrm>
          <a:prstGeom prst="rect">
            <a:avLst/>
          </a:prstGeom>
          <a:noFill/>
        </p:spPr>
        <p:txBody>
          <a:bodyPr wrap="square" rtlCol="0">
            <a:spAutoFit/>
          </a:bodyPr>
          <a:lstStyle/>
          <a:p>
            <a:r>
              <a:rPr lang="en-US" dirty="0" smtClean="0"/>
              <a:t>true signal density</a:t>
            </a:r>
            <a:endParaRPr lang="en-US" dirty="0"/>
          </a:p>
        </p:txBody>
      </p:sp>
      <p:cxnSp>
        <p:nvCxnSpPr>
          <p:cNvPr id="14" name="Straight Arrow Connector 13"/>
          <p:cNvCxnSpPr/>
          <p:nvPr/>
        </p:nvCxnSpPr>
        <p:spPr>
          <a:xfrm>
            <a:off x="3276600" y="4375666"/>
            <a:ext cx="685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7391400" y="2971800"/>
            <a:ext cx="129540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 strand</a:t>
            </a:r>
            <a:endParaRPr lang="en-US" sz="2400" b="1" dirty="0">
              <a:effectLst>
                <a:outerShdw blurRad="38100" dist="38100" dir="2700000" algn="tl">
                  <a:srgbClr val="000000">
                    <a:alpha val="43137"/>
                  </a:srgbClr>
                </a:outerShdw>
              </a:effectLst>
            </a:endParaRPr>
          </a:p>
        </p:txBody>
      </p:sp>
      <p:sp>
        <p:nvSpPr>
          <p:cNvPr id="18" name="TextBox 17"/>
          <p:cNvSpPr txBox="1"/>
          <p:nvPr/>
        </p:nvSpPr>
        <p:spPr>
          <a:xfrm>
            <a:off x="7391400" y="4419600"/>
            <a:ext cx="129540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strand</a:t>
            </a:r>
            <a:endParaRPr lang="en-US" sz="2400" b="1" dirty="0">
              <a:effectLst>
                <a:outerShdw blurRad="38100" dist="38100" dir="2700000" algn="tl">
                  <a:srgbClr val="000000">
                    <a:alpha val="43137"/>
                  </a:srgbClr>
                </a:outerShdw>
              </a:effectLst>
            </a:endParaRPr>
          </a:p>
        </p:txBody>
      </p:sp>
      <p:sp>
        <p:nvSpPr>
          <p:cNvPr id="10" name="Slide Number Placeholder 9"/>
          <p:cNvSpPr>
            <a:spLocks noGrp="1"/>
          </p:cNvSpPr>
          <p:nvPr>
            <p:ph type="sldNum" sz="quarter" idx="12"/>
          </p:nvPr>
        </p:nvSpPr>
        <p:spPr/>
        <p:txBody>
          <a:bodyPr/>
          <a:lstStyle/>
          <a:p>
            <a:fld id="{6E1E8057-8116-4759-810E-BDA7BB580207}" type="slidenum">
              <a:rPr lang="en-US" smtClean="0"/>
              <a:pPr/>
              <a:t>31</a:t>
            </a:fld>
            <a:endParaRPr lang="en-US"/>
          </a:p>
        </p:txBody>
      </p:sp>
    </p:spTree>
    <p:extLst>
      <p:ext uri="{BB962C8B-B14F-4D97-AF65-F5344CB8AC3E}">
        <p14:creationId xmlns:p14="http://schemas.microsoft.com/office/powerpoint/2010/main" xmlns="" val="972553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599120"/>
            <a:ext cx="9140760" cy="4573080"/>
          </a:xfrm>
          <a:prstGeom prst="rect">
            <a:avLst/>
          </a:prstGeom>
          <a:noFill/>
          <a:ln>
            <a:noFill/>
          </a:ln>
        </p:spPr>
      </p:pic>
      <p:sp>
        <p:nvSpPr>
          <p:cNvPr id="3" name="Title 2"/>
          <p:cNvSpPr>
            <a:spLocks noGrp="1"/>
          </p:cNvSpPr>
          <p:nvPr>
            <p:ph type="title"/>
          </p:nvPr>
        </p:nvSpPr>
        <p:spPr>
          <a:xfrm>
            <a:off x="457200" y="76200"/>
            <a:ext cx="8229600" cy="1143000"/>
          </a:xfrm>
        </p:spPr>
        <p:txBody>
          <a:bodyPr/>
          <a:lstStyle/>
          <a:p>
            <a:r>
              <a:rPr lang="en-US" dirty="0" smtClean="0"/>
              <a:t>Illustrative simulation</a:t>
            </a:r>
            <a:endParaRPr lang="en-US" dirty="0"/>
          </a:p>
        </p:txBody>
      </p:sp>
      <p:sp>
        <p:nvSpPr>
          <p:cNvPr id="4" name="TextBox 3"/>
          <p:cNvSpPr txBox="1"/>
          <p:nvPr/>
        </p:nvSpPr>
        <p:spPr>
          <a:xfrm>
            <a:off x="6934200" y="2080791"/>
            <a:ext cx="1828800" cy="369332"/>
          </a:xfrm>
          <a:prstGeom prst="rect">
            <a:avLst/>
          </a:prstGeom>
          <a:noFill/>
        </p:spPr>
        <p:txBody>
          <a:bodyPr wrap="square" rtlCol="0">
            <a:spAutoFit/>
          </a:bodyPr>
          <a:lstStyle/>
          <a:p>
            <a:r>
              <a:rPr lang="en-US" dirty="0" smtClean="0"/>
              <a:t>binding sites</a:t>
            </a:r>
            <a:endParaRPr lang="en-US" dirty="0"/>
          </a:p>
        </p:txBody>
      </p:sp>
      <p:cxnSp>
        <p:nvCxnSpPr>
          <p:cNvPr id="6" name="Straight Arrow Connector 5"/>
          <p:cNvCxnSpPr/>
          <p:nvPr/>
        </p:nvCxnSpPr>
        <p:spPr>
          <a:xfrm flipH="1">
            <a:off x="5257800" y="2265457"/>
            <a:ext cx="1676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1143000" y="2401669"/>
            <a:ext cx="1905000" cy="646331"/>
          </a:xfrm>
          <a:prstGeom prst="rect">
            <a:avLst/>
          </a:prstGeom>
          <a:noFill/>
        </p:spPr>
        <p:txBody>
          <a:bodyPr wrap="square" rtlCol="0">
            <a:spAutoFit/>
          </a:bodyPr>
          <a:lstStyle/>
          <a:p>
            <a:r>
              <a:rPr lang="en-US" dirty="0" smtClean="0"/>
              <a:t>read density after 5000 reads</a:t>
            </a:r>
            <a:endParaRPr lang="en-US" dirty="0"/>
          </a:p>
        </p:txBody>
      </p:sp>
      <p:cxnSp>
        <p:nvCxnSpPr>
          <p:cNvPr id="9" name="Straight Arrow Connector 8"/>
          <p:cNvCxnSpPr>
            <a:stCxn id="7" idx="3"/>
          </p:cNvCxnSpPr>
          <p:nvPr/>
        </p:nvCxnSpPr>
        <p:spPr>
          <a:xfrm flipV="1">
            <a:off x="3048000" y="2724834"/>
            <a:ext cx="685800"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1371600" y="4191000"/>
            <a:ext cx="1905000" cy="369332"/>
          </a:xfrm>
          <a:prstGeom prst="rect">
            <a:avLst/>
          </a:prstGeom>
          <a:noFill/>
        </p:spPr>
        <p:txBody>
          <a:bodyPr wrap="square" rtlCol="0">
            <a:spAutoFit/>
          </a:bodyPr>
          <a:lstStyle/>
          <a:p>
            <a:r>
              <a:rPr lang="en-US" dirty="0" smtClean="0"/>
              <a:t>true signal density</a:t>
            </a:r>
            <a:endParaRPr lang="en-US" dirty="0"/>
          </a:p>
        </p:txBody>
      </p:sp>
      <p:cxnSp>
        <p:nvCxnSpPr>
          <p:cNvPr id="14" name="Straight Arrow Connector 13"/>
          <p:cNvCxnSpPr/>
          <p:nvPr/>
        </p:nvCxnSpPr>
        <p:spPr>
          <a:xfrm>
            <a:off x="3276600" y="4375666"/>
            <a:ext cx="685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Slide Number Placeholder 9"/>
          <p:cNvSpPr>
            <a:spLocks noGrp="1"/>
          </p:cNvSpPr>
          <p:nvPr>
            <p:ph type="sldNum" sz="quarter" idx="12"/>
          </p:nvPr>
        </p:nvSpPr>
        <p:spPr/>
        <p:txBody>
          <a:bodyPr/>
          <a:lstStyle/>
          <a:p>
            <a:fld id="{6E1E8057-8116-4759-810E-BDA7BB580207}" type="slidenum">
              <a:rPr lang="en-US" smtClean="0"/>
              <a:pPr/>
              <a:t>32</a:t>
            </a:fld>
            <a:endParaRPr lang="en-US"/>
          </a:p>
        </p:txBody>
      </p:sp>
    </p:spTree>
    <p:extLst>
      <p:ext uri="{BB962C8B-B14F-4D97-AF65-F5344CB8AC3E}">
        <p14:creationId xmlns:p14="http://schemas.microsoft.com/office/powerpoint/2010/main" xmlns="" val="2081263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600200"/>
            <a:ext cx="9140760" cy="4573080"/>
          </a:xfrm>
          <a:prstGeom prst="rect">
            <a:avLst/>
          </a:prstGeom>
          <a:noFill/>
          <a:ln>
            <a:noFill/>
          </a:ln>
        </p:spPr>
      </p:pic>
      <p:sp>
        <p:nvSpPr>
          <p:cNvPr id="3" name="Title 2"/>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parameter estimation</a:t>
            </a:r>
            <a:endParaRPr lang="en-US" dirty="0">
              <a:solidFill>
                <a:schemeClr val="bg1"/>
              </a:solidFill>
            </a:endParaRPr>
          </a:p>
        </p:txBody>
      </p:sp>
      <p:sp>
        <p:nvSpPr>
          <p:cNvPr id="4" name="TextBox 3"/>
          <p:cNvSpPr txBox="1"/>
          <p:nvPr/>
        </p:nvSpPr>
        <p:spPr>
          <a:xfrm>
            <a:off x="1066800" y="2362200"/>
            <a:ext cx="3124200" cy="369332"/>
          </a:xfrm>
          <a:prstGeom prst="rect">
            <a:avLst/>
          </a:prstGeom>
          <a:noFill/>
        </p:spPr>
        <p:txBody>
          <a:bodyPr wrap="square" rtlCol="0">
            <a:spAutoFit/>
          </a:bodyPr>
          <a:lstStyle/>
          <a:p>
            <a:r>
              <a:rPr lang="en-US" dirty="0" smtClean="0"/>
              <a:t>“fragment density” </a:t>
            </a:r>
            <a:endParaRPr lang="en-US" dirty="0"/>
          </a:p>
        </p:txBody>
      </p:sp>
      <p:sp>
        <p:nvSpPr>
          <p:cNvPr id="5" name="Slide Number Placeholder 4"/>
          <p:cNvSpPr>
            <a:spLocks noGrp="1"/>
          </p:cNvSpPr>
          <p:nvPr>
            <p:ph type="sldNum" sz="quarter" idx="12"/>
          </p:nvPr>
        </p:nvSpPr>
        <p:spPr/>
        <p:txBody>
          <a:bodyPr/>
          <a:lstStyle/>
          <a:p>
            <a:fld id="{6E1E8057-8116-4759-810E-BDA7BB580207}" type="slidenum">
              <a:rPr lang="en-US" smtClean="0"/>
              <a:pPr/>
              <a:t>33</a:t>
            </a:fld>
            <a:endParaRPr lang="en-US"/>
          </a:p>
        </p:txBody>
      </p:sp>
    </p:spTree>
    <p:extLst>
      <p:ext uri="{BB962C8B-B14F-4D97-AF65-F5344CB8AC3E}">
        <p14:creationId xmlns:p14="http://schemas.microsoft.com/office/powerpoint/2010/main" xmlns="" val="444293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600200"/>
            <a:ext cx="9141480" cy="4573440"/>
          </a:xfrm>
          <a:prstGeom prst="rect">
            <a:avLst/>
          </a:prstGeom>
          <a:noFill/>
          <a:ln>
            <a:noFill/>
          </a:ln>
        </p:spPr>
      </p:pic>
      <p:sp>
        <p:nvSpPr>
          <p:cNvPr id="3" name="Title 2"/>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variance estimation</a:t>
            </a:r>
            <a:endParaRPr lang="en-US" dirty="0">
              <a:solidFill>
                <a:schemeClr val="bg1"/>
              </a:solidFill>
            </a:endParaRPr>
          </a:p>
        </p:txBody>
      </p:sp>
      <p:sp>
        <p:nvSpPr>
          <p:cNvPr id="5" name="TextBox 4"/>
          <p:cNvSpPr txBox="1"/>
          <p:nvPr/>
        </p:nvSpPr>
        <p:spPr>
          <a:xfrm>
            <a:off x="533400" y="3124200"/>
            <a:ext cx="2971800" cy="369332"/>
          </a:xfrm>
          <a:prstGeom prst="rect">
            <a:avLst/>
          </a:prstGeom>
          <a:noFill/>
        </p:spPr>
        <p:txBody>
          <a:bodyPr wrap="square" rtlCol="0">
            <a:spAutoFit/>
          </a:bodyPr>
          <a:lstStyle/>
          <a:p>
            <a:r>
              <a:rPr lang="en-US" dirty="0" smtClean="0"/>
              <a:t>parametric bootstrap samples</a:t>
            </a:r>
            <a:endParaRPr lang="en-US" dirty="0"/>
          </a:p>
        </p:txBody>
      </p:sp>
      <p:cxnSp>
        <p:nvCxnSpPr>
          <p:cNvPr id="7" name="Straight Arrow Connector 6"/>
          <p:cNvCxnSpPr>
            <a:stCxn id="5" idx="3"/>
          </p:cNvCxnSpPr>
          <p:nvPr/>
        </p:nvCxnSpPr>
        <p:spPr>
          <a:xfrm>
            <a:off x="3505200" y="3308866"/>
            <a:ext cx="381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Slide Number Placeholder 5"/>
          <p:cNvSpPr>
            <a:spLocks noGrp="1"/>
          </p:cNvSpPr>
          <p:nvPr>
            <p:ph type="sldNum" sz="quarter" idx="12"/>
          </p:nvPr>
        </p:nvSpPr>
        <p:spPr/>
        <p:txBody>
          <a:bodyPr/>
          <a:lstStyle/>
          <a:p>
            <a:fld id="{6E1E8057-8116-4759-810E-BDA7BB580207}" type="slidenum">
              <a:rPr lang="en-US" smtClean="0"/>
              <a:pPr/>
              <a:t>34</a:t>
            </a:fld>
            <a:endParaRPr lang="en-US"/>
          </a:p>
        </p:txBody>
      </p:sp>
    </p:spTree>
    <p:extLst>
      <p:ext uri="{BB962C8B-B14F-4D97-AF65-F5344CB8AC3E}">
        <p14:creationId xmlns:p14="http://schemas.microsoft.com/office/powerpoint/2010/main" xmlns="" val="1750469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600200"/>
            <a:ext cx="9141480" cy="4573440"/>
          </a:xfrm>
          <a:prstGeom prst="rect">
            <a:avLst/>
          </a:prstGeom>
          <a:noFill/>
          <a:ln>
            <a:noFill/>
          </a:ln>
        </p:spPr>
      </p:pic>
      <p:sp>
        <p:nvSpPr>
          <p:cNvPr id="3" name="Title 2"/>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confidence bounds</a:t>
            </a:r>
            <a:endParaRPr lang="en-US" dirty="0">
              <a:solidFill>
                <a:schemeClr val="bg1"/>
              </a:solidFill>
            </a:endParaRPr>
          </a:p>
        </p:txBody>
      </p:sp>
      <p:sp>
        <p:nvSpPr>
          <p:cNvPr id="4" name="TextBox 3"/>
          <p:cNvSpPr txBox="1"/>
          <p:nvPr/>
        </p:nvSpPr>
        <p:spPr>
          <a:xfrm>
            <a:off x="533400" y="3124200"/>
            <a:ext cx="2895600" cy="369332"/>
          </a:xfrm>
          <a:prstGeom prst="rect">
            <a:avLst/>
          </a:prstGeom>
          <a:noFill/>
        </p:spPr>
        <p:txBody>
          <a:bodyPr wrap="square" rtlCol="0">
            <a:spAutoFit/>
          </a:bodyPr>
          <a:lstStyle/>
          <a:p>
            <a:r>
              <a:rPr lang="en-US" dirty="0" smtClean="0"/>
              <a:t>empirical confidence bounds</a:t>
            </a:r>
            <a:endParaRPr lang="en-US" dirty="0"/>
          </a:p>
        </p:txBody>
      </p:sp>
      <p:cxnSp>
        <p:nvCxnSpPr>
          <p:cNvPr id="6" name="Straight Arrow Connector 5"/>
          <p:cNvCxnSpPr>
            <a:stCxn id="4" idx="3"/>
          </p:cNvCxnSpPr>
          <p:nvPr/>
        </p:nvCxnSpPr>
        <p:spPr>
          <a:xfrm>
            <a:off x="3429000" y="3308866"/>
            <a:ext cx="381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Slide Number Placeholder 6"/>
          <p:cNvSpPr>
            <a:spLocks noGrp="1"/>
          </p:cNvSpPr>
          <p:nvPr>
            <p:ph type="sldNum" sz="quarter" idx="12"/>
          </p:nvPr>
        </p:nvSpPr>
        <p:spPr/>
        <p:txBody>
          <a:bodyPr/>
          <a:lstStyle/>
          <a:p>
            <a:fld id="{6E1E8057-8116-4759-810E-BDA7BB580207}" type="slidenum">
              <a:rPr lang="en-US" smtClean="0"/>
              <a:pPr/>
              <a:t>35</a:t>
            </a:fld>
            <a:endParaRPr lang="en-US"/>
          </a:p>
        </p:txBody>
      </p:sp>
    </p:spTree>
    <p:extLst>
      <p:ext uri="{BB962C8B-B14F-4D97-AF65-F5344CB8AC3E}">
        <p14:creationId xmlns:p14="http://schemas.microsoft.com/office/powerpoint/2010/main" xmlns="" val="2282490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What the bootstrap buys us</a:t>
            </a:r>
            <a:endParaRPr lang="en-US" dirty="0"/>
          </a:p>
        </p:txBody>
      </p:sp>
      <p:sp>
        <p:nvSpPr>
          <p:cNvPr id="3" name="Content Placeholder 2"/>
          <p:cNvSpPr>
            <a:spLocks noGrp="1"/>
          </p:cNvSpPr>
          <p:nvPr>
            <p:ph idx="1"/>
          </p:nvPr>
        </p:nvSpPr>
        <p:spPr>
          <a:xfrm>
            <a:off x="457200" y="1752600"/>
            <a:ext cx="8229600" cy="4572000"/>
          </a:xfrm>
        </p:spPr>
        <p:txBody>
          <a:bodyPr>
            <a:normAutofit lnSpcReduction="10000"/>
          </a:bodyPr>
          <a:lstStyle/>
          <a:p>
            <a:r>
              <a:rPr lang="en-US" sz="2400" dirty="0" smtClean="0"/>
              <a:t>Place confidence bounds </a:t>
            </a:r>
            <a:r>
              <a:rPr lang="en-US" sz="2400" dirty="0"/>
              <a:t>on fragment </a:t>
            </a:r>
            <a:r>
              <a:rPr lang="en-US" sz="2400" dirty="0" smtClean="0"/>
              <a:t>coverage.</a:t>
            </a:r>
          </a:p>
          <a:p>
            <a:endParaRPr lang="en-US" sz="2400" dirty="0" smtClean="0"/>
          </a:p>
          <a:p>
            <a:r>
              <a:rPr lang="en-US" sz="2400" dirty="0" smtClean="0"/>
              <a:t>More generally: </a:t>
            </a:r>
          </a:p>
          <a:p>
            <a:endParaRPr lang="en-US" sz="2400" dirty="0" smtClean="0"/>
          </a:p>
          <a:p>
            <a:endParaRPr lang="en-US" sz="2400" dirty="0"/>
          </a:p>
          <a:p>
            <a:pPr marL="0" indent="0" algn="ctr">
              <a:buNone/>
            </a:pPr>
            <a:r>
              <a:rPr lang="en-US" sz="2400" dirty="0" smtClean="0"/>
              <a:t>evaluate </a:t>
            </a:r>
            <a:r>
              <a:rPr lang="en-US" sz="2400" dirty="0"/>
              <a:t>the variance of any statistic that is a function of the mapped read density by computing the statistic over </a:t>
            </a:r>
            <a:r>
              <a:rPr lang="en-US" sz="2400" dirty="0" smtClean="0"/>
              <a:t>all bootstrap samples</a:t>
            </a:r>
          </a:p>
          <a:p>
            <a:pPr marL="0" indent="0" algn="ctr">
              <a:buNone/>
            </a:pPr>
            <a:endParaRPr lang="en-US" sz="2400" dirty="0"/>
          </a:p>
          <a:p>
            <a:pPr marL="0" indent="0" algn="ctr">
              <a:buNone/>
            </a:pPr>
            <a:endParaRPr lang="en-US" sz="2400" dirty="0" smtClean="0"/>
          </a:p>
          <a:p>
            <a:pPr marL="0" indent="0" algn="ctr">
              <a:buNone/>
            </a:pPr>
            <a:r>
              <a:rPr lang="en-US" sz="2400" b="1" dirty="0" smtClean="0">
                <a:effectLst>
                  <a:outerShdw blurRad="38100" dist="38100" dir="2700000" algn="tl">
                    <a:srgbClr val="000000">
                      <a:alpha val="43137"/>
                    </a:srgbClr>
                  </a:outerShdw>
                </a:effectLst>
              </a:rPr>
              <a:t>Sampling Variance</a:t>
            </a:r>
            <a:endParaRPr lang="en-US" sz="24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36</a:t>
            </a:fld>
            <a:endParaRPr lang="en-US"/>
          </a:p>
        </p:txBody>
      </p:sp>
    </p:spTree>
    <p:extLst>
      <p:ext uri="{BB962C8B-B14F-4D97-AF65-F5344CB8AC3E}">
        <p14:creationId xmlns:p14="http://schemas.microsoft.com/office/powerpoint/2010/main" xmlns="" val="882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...and what it doesn’t</a:t>
            </a:r>
            <a:endParaRPr lang="en-US" dirty="0"/>
          </a:p>
        </p:txBody>
      </p:sp>
      <p:sp>
        <p:nvSpPr>
          <p:cNvPr id="3" name="Content Placeholder 2"/>
          <p:cNvSpPr>
            <a:spLocks noGrp="1"/>
          </p:cNvSpPr>
          <p:nvPr>
            <p:ph idx="1"/>
          </p:nvPr>
        </p:nvSpPr>
        <p:spPr>
          <a:xfrm>
            <a:off x="457200" y="1752600"/>
            <a:ext cx="8229600" cy="4572000"/>
          </a:xfrm>
        </p:spPr>
        <p:txBody>
          <a:bodyPr>
            <a:normAutofit lnSpcReduction="10000"/>
          </a:bodyPr>
          <a:lstStyle/>
          <a:p>
            <a:r>
              <a:rPr lang="en-US" sz="2400" dirty="0" smtClean="0"/>
              <a:t>Estimates </a:t>
            </a:r>
            <a:r>
              <a:rPr lang="en-US" sz="2400" b="1" dirty="0" smtClean="0">
                <a:effectLst>
                  <a:outerShdw blurRad="38100" dist="38100" dir="2700000" algn="tl">
                    <a:srgbClr val="000000">
                      <a:alpha val="43137"/>
                    </a:srgbClr>
                  </a:outerShdw>
                </a:effectLst>
              </a:rPr>
              <a:t>conditional</a:t>
            </a:r>
            <a:r>
              <a:rPr lang="en-US" sz="2400" dirty="0" smtClean="0"/>
              <a:t> on the marginal read density</a:t>
            </a:r>
          </a:p>
          <a:p>
            <a:endParaRPr lang="en-US" sz="2400" dirty="0" smtClean="0"/>
          </a:p>
          <a:p>
            <a:endParaRPr lang="en-US" sz="2400" dirty="0"/>
          </a:p>
          <a:p>
            <a:pPr marL="0" indent="0" algn="ctr">
              <a:buNone/>
            </a:pPr>
            <a:r>
              <a:rPr lang="en-US" sz="2400" dirty="0" smtClean="0"/>
              <a:t>when the estimated read density deviates from the truth the bootstrap estimates will be poor</a:t>
            </a:r>
          </a:p>
          <a:p>
            <a:pPr marL="0" indent="0" algn="ctr">
              <a:buNone/>
            </a:pPr>
            <a:endParaRPr lang="en-US" sz="2400" dirty="0"/>
          </a:p>
          <a:p>
            <a:pPr marL="0" indent="0" algn="ctr">
              <a:buNone/>
            </a:pPr>
            <a:endParaRPr lang="en-US" sz="2400" dirty="0" smtClean="0"/>
          </a:p>
          <a:p>
            <a:r>
              <a:rPr lang="en-US" sz="2400" dirty="0" smtClean="0"/>
              <a:t>When there are multiple ‘equally valid’ interpretations of an assay (mappings)</a:t>
            </a:r>
          </a:p>
          <a:p>
            <a:endParaRPr lang="en-US" sz="2400" dirty="0"/>
          </a:p>
          <a:p>
            <a:pPr marL="0" indent="0" algn="ctr">
              <a:buNone/>
            </a:pPr>
            <a:r>
              <a:rPr lang="en-US" sz="2400" b="1" dirty="0" smtClean="0">
                <a:effectLst>
                  <a:outerShdw blurRad="38100" dist="38100" dir="2700000" algn="tl">
                    <a:srgbClr val="000000">
                      <a:alpha val="43137"/>
                    </a:srgbClr>
                  </a:outerShdw>
                </a:effectLst>
              </a:rPr>
              <a:t>Analytical Variance</a:t>
            </a:r>
            <a:endParaRPr lang="en-US" sz="24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37</a:t>
            </a:fld>
            <a:endParaRPr lang="en-US"/>
          </a:p>
        </p:txBody>
      </p:sp>
    </p:spTree>
    <p:extLst>
      <p:ext uri="{BB962C8B-B14F-4D97-AF65-F5344CB8AC3E}">
        <p14:creationId xmlns:p14="http://schemas.microsoft.com/office/powerpoint/2010/main" xmlns="" val="35288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257027"/>
            <a:ext cx="9144000" cy="5143773"/>
          </a:xfrm>
          <a:prstGeom prst="rect">
            <a:avLst/>
          </a:prstGeom>
          <a:noFill/>
          <a:ln>
            <a:noFill/>
          </a:ln>
        </p:spPr>
      </p:pic>
      <p:sp>
        <p:nvSpPr>
          <p:cNvPr id="3" name="Title 2"/>
          <p:cNvSpPr txBox="1">
            <a:spLocks/>
          </p:cNvSpPr>
          <p:nvPr/>
        </p:nvSpPr>
        <p:spPr>
          <a:xfrm>
            <a:off x="4572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Analytical variance</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38</a:t>
            </a:fld>
            <a:endParaRPr lang="en-US"/>
          </a:p>
        </p:txBody>
      </p:sp>
    </p:spTree>
    <p:extLst>
      <p:ext uri="{BB962C8B-B14F-4D97-AF65-F5344CB8AC3E}">
        <p14:creationId xmlns:p14="http://schemas.microsoft.com/office/powerpoint/2010/main" xmlns="" val="2299133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261872"/>
            <a:ext cx="9144000" cy="5143773"/>
          </a:xfrm>
          <a:prstGeom prst="rect">
            <a:avLst/>
          </a:prstGeom>
          <a:noFill/>
          <a:ln>
            <a:noFill/>
          </a:ln>
        </p:spPr>
      </p:pic>
      <p:sp>
        <p:nvSpPr>
          <p:cNvPr id="3" name="Title 2"/>
          <p:cNvSpPr txBox="1">
            <a:spLocks/>
          </p:cNvSpPr>
          <p:nvPr/>
        </p:nvSpPr>
        <p:spPr>
          <a:xfrm>
            <a:off x="457200" y="266700"/>
            <a:ext cx="8229600" cy="5715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The bootstrap is condition on the marginal read density</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39</a:t>
            </a:fld>
            <a:endParaRPr lang="en-US"/>
          </a:p>
        </p:txBody>
      </p:sp>
    </p:spTree>
    <p:extLst>
      <p:ext uri="{BB962C8B-B14F-4D97-AF65-F5344CB8AC3E}">
        <p14:creationId xmlns:p14="http://schemas.microsoft.com/office/powerpoint/2010/main" xmlns="" val="2299133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bwMode="auto">
          <a:xfrm>
            <a:off x="457200" y="-150813"/>
            <a:ext cx="8229600" cy="1344613"/>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lvl1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2pPr>
            <a:lvl3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3pPr>
            <a:lvl4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4pPr>
            <a:lvl5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5pPr>
            <a:lvl6pPr marL="4572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6pPr>
            <a:lvl7pPr marL="9144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7pPr>
            <a:lvl8pPr marL="13716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8pPr>
            <a:lvl9pPr marL="18288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9pPr>
          </a:lstStyle>
          <a:p>
            <a:pPr marL="0" marR="0" lvl="0" indent="0" algn="ctr" defTabSz="457200" rtl="0" eaLnBrk="1" fontAlgn="base" latinLnBrk="0" hangingPunct="1">
              <a:lnSpc>
                <a:spcPct val="100000"/>
              </a:lnSpc>
              <a:spcBef>
                <a:spcPct val="0"/>
              </a:spcBef>
              <a:spcAft>
                <a:spcPct val="0"/>
              </a:spcAft>
              <a:buClr>
                <a:srgbClr val="E5E5FF"/>
              </a:buClr>
              <a:buSzPct val="100000"/>
              <a:buFont typeface="Garamon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4400" b="1" i="0" u="none" strike="noStrike" kern="0" cap="none" spc="0" normalizeH="0" baseline="0" noProof="0" smtClean="0">
                <a:ln>
                  <a:noFill/>
                </a:ln>
                <a:solidFill>
                  <a:srgbClr val="E5E5FF"/>
                </a:solidFill>
                <a:effectLst>
                  <a:outerShdw blurRad="38100" dist="38100" dir="2700000" algn="tl">
                    <a:srgbClr val="000000"/>
                  </a:outerShdw>
                </a:effectLst>
                <a:uLnTx/>
                <a:uFillTx/>
                <a:ea typeface="宋体"/>
              </a:rPr>
              <a:t>The ENCODE Project</a:t>
            </a:r>
            <a:endParaRPr kumimoji="0" lang="en-US" sz="4400" b="1" i="0" u="none" strike="noStrike" kern="0" cap="none" spc="0" normalizeH="0" baseline="0" noProof="0">
              <a:ln>
                <a:noFill/>
              </a:ln>
              <a:solidFill>
                <a:srgbClr val="E5E5FF"/>
              </a:solidFill>
              <a:effectLst>
                <a:outerShdw blurRad="38100" dist="38100" dir="2700000" algn="tl">
                  <a:srgbClr val="000000"/>
                </a:outerShdw>
              </a:effectLst>
              <a:uLnTx/>
              <a:uFillTx/>
              <a:ea typeface="宋体"/>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63650"/>
            <a:ext cx="9144000" cy="463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Text Box 3"/>
          <p:cNvSpPr txBox="1">
            <a:spLocks noChangeArrowheads="1"/>
          </p:cNvSpPr>
          <p:nvPr/>
        </p:nvSpPr>
        <p:spPr bwMode="auto">
          <a:xfrm>
            <a:off x="228600" y="6172200"/>
            <a:ext cx="41148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bg1"/>
                </a:solidFill>
                <a:latin typeface="Arial" charset="0"/>
                <a:ea typeface="宋体" charset="-122"/>
              </a:defRPr>
            </a:lvl1pPr>
            <a:lvl2pPr marL="742950" indent="-285750" eaLnBrk="0" hangingPunct="0">
              <a:defRPr>
                <a:solidFill>
                  <a:schemeClr val="bg1"/>
                </a:solidFill>
                <a:latin typeface="Arial" charset="0"/>
                <a:ea typeface="宋体" charset="-122"/>
              </a:defRPr>
            </a:lvl2pPr>
            <a:lvl3pPr marL="1143000" indent="-228600" eaLnBrk="0" hangingPunct="0">
              <a:defRPr>
                <a:solidFill>
                  <a:schemeClr val="bg1"/>
                </a:solidFill>
                <a:latin typeface="Arial" charset="0"/>
                <a:ea typeface="宋体" charset="-122"/>
              </a:defRPr>
            </a:lvl3pPr>
            <a:lvl4pPr marL="1600200" indent="-228600" eaLnBrk="0" hangingPunct="0">
              <a:defRPr>
                <a:solidFill>
                  <a:schemeClr val="bg1"/>
                </a:solidFill>
                <a:latin typeface="Arial" charset="0"/>
                <a:ea typeface="宋体" charset="-122"/>
              </a:defRPr>
            </a:lvl4pPr>
            <a:lvl5pPr marL="2057400" indent="-228600" eaLnBrk="0" hangingPunct="0">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defRPr>
                <a:solidFill>
                  <a:schemeClr val="bg1"/>
                </a:solidFill>
                <a:latin typeface="Arial" charset="0"/>
                <a:ea typeface="宋体"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mj-lt"/>
              <a:ea typeface="宋体" charset="-122"/>
            </a:endParaRPr>
          </a:p>
        </p:txBody>
      </p:sp>
      <p:sp>
        <p:nvSpPr>
          <p:cNvPr id="9" name="Text Box 4"/>
          <p:cNvSpPr txBox="1">
            <a:spLocks noChangeArrowheads="1"/>
          </p:cNvSpPr>
          <p:nvPr/>
        </p:nvSpPr>
        <p:spPr bwMode="auto">
          <a:xfrm>
            <a:off x="228600" y="6100763"/>
            <a:ext cx="8686800"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marL="0" marR="0" lvl="0" indent="0" defTabSz="91440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1800" b="0" i="0" u="none" strike="noStrike" kern="0" cap="none" spc="0" normalizeH="0" baseline="0" noProof="0" dirty="0" smtClean="0">
                <a:ln>
                  <a:noFill/>
                </a:ln>
                <a:solidFill>
                  <a:srgbClr val="FFFFFF"/>
                </a:solidFill>
                <a:effectLst/>
                <a:uLnTx/>
                <a:uFillTx/>
                <a:latin typeface="+mj-lt"/>
                <a:ea typeface="宋体" charset="-122"/>
              </a:rPr>
              <a:t>The ENCODE Project Consortium. 2004. Science 22: 306 (5696).</a:t>
            </a:r>
          </a:p>
        </p:txBody>
      </p:sp>
      <p:sp>
        <p:nvSpPr>
          <p:cNvPr id="10" name="Slide Number Placeholder 9"/>
          <p:cNvSpPr>
            <a:spLocks noGrp="1"/>
          </p:cNvSpPr>
          <p:nvPr>
            <p:ph type="sldNum" sz="quarter" idx="12"/>
          </p:nvPr>
        </p:nvSpPr>
        <p:spPr/>
        <p:txBody>
          <a:bodyPr/>
          <a:lstStyle/>
          <a:p>
            <a:fld id="{6E1E8057-8116-4759-810E-BDA7BB580207}" type="slidenum">
              <a:rPr lang="en-US" smtClean="0"/>
              <a:pPr/>
              <a:t>4</a:t>
            </a:fld>
            <a:endParaRPr lang="en-US"/>
          </a:p>
        </p:txBody>
      </p:sp>
    </p:spTree>
    <p:extLst>
      <p:ext uri="{BB962C8B-B14F-4D97-AF65-F5344CB8AC3E}">
        <p14:creationId xmlns:p14="http://schemas.microsoft.com/office/powerpoint/2010/main" xmlns="" val="3516525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Beyond the marginal read density</a:t>
            </a:r>
            <a:endParaRPr lang="en-US" dirty="0"/>
          </a:p>
        </p:txBody>
      </p:sp>
      <p:sp>
        <p:nvSpPr>
          <p:cNvPr id="3" name="Content Placeholder 2"/>
          <p:cNvSpPr>
            <a:spLocks noGrp="1"/>
          </p:cNvSpPr>
          <p:nvPr>
            <p:ph idx="1"/>
          </p:nvPr>
        </p:nvSpPr>
        <p:spPr>
          <a:xfrm>
            <a:off x="457200" y="1752600"/>
            <a:ext cx="8229600" cy="3810000"/>
          </a:xfrm>
        </p:spPr>
        <p:txBody>
          <a:bodyPr>
            <a:normAutofit/>
          </a:bodyPr>
          <a:lstStyle/>
          <a:p>
            <a:r>
              <a:rPr lang="en-US" sz="2400" dirty="0" smtClean="0"/>
              <a:t>Assay specific knowledge</a:t>
            </a:r>
          </a:p>
          <a:p>
            <a:pPr marL="0" indent="0">
              <a:buNone/>
            </a:pPr>
            <a:endParaRPr lang="en-US" sz="2400" dirty="0" smtClean="0"/>
          </a:p>
          <a:p>
            <a:pPr marL="0" indent="0">
              <a:buNone/>
            </a:pPr>
            <a:endParaRPr lang="en-US" sz="2400" dirty="0"/>
          </a:p>
          <a:p>
            <a:pPr marL="0" indent="0">
              <a:buNone/>
            </a:pPr>
            <a:endParaRPr lang="en-US" sz="2400" dirty="0" smtClean="0"/>
          </a:p>
          <a:p>
            <a:pPr marL="0" indent="0" algn="ctr">
              <a:buNone/>
            </a:pPr>
            <a:r>
              <a:rPr lang="en-US" sz="2400" dirty="0" smtClean="0"/>
              <a:t>empowers us to consider dependence between reads</a:t>
            </a:r>
          </a:p>
          <a:p>
            <a:pPr marL="0" indent="0" algn="ctr">
              <a:buNone/>
            </a:pPr>
            <a:endParaRPr lang="en-US" sz="2400" dirty="0" smtClean="0"/>
          </a:p>
          <a:p>
            <a:pPr marL="0" indent="0">
              <a:buNone/>
            </a:pPr>
            <a:endParaRPr lang="en-US" sz="2000" i="1" dirty="0" smtClean="0"/>
          </a:p>
          <a:p>
            <a:pPr marL="0" indent="0">
              <a:buNone/>
            </a:pPr>
            <a:endParaRPr lang="en-US" sz="2000" i="1" dirty="0" smtClean="0"/>
          </a:p>
        </p:txBody>
      </p:sp>
      <p:sp>
        <p:nvSpPr>
          <p:cNvPr id="4" name="Slide Number Placeholder 3"/>
          <p:cNvSpPr>
            <a:spLocks noGrp="1"/>
          </p:cNvSpPr>
          <p:nvPr>
            <p:ph type="sldNum" sz="quarter" idx="12"/>
          </p:nvPr>
        </p:nvSpPr>
        <p:spPr/>
        <p:txBody>
          <a:bodyPr/>
          <a:lstStyle/>
          <a:p>
            <a:fld id="{6E1E8057-8116-4759-810E-BDA7BB580207}" type="slidenum">
              <a:rPr lang="en-US" smtClean="0"/>
              <a:pPr/>
              <a:t>40</a:t>
            </a:fld>
            <a:endParaRPr lang="en-US"/>
          </a:p>
        </p:txBody>
      </p:sp>
    </p:spTree>
    <p:extLst>
      <p:ext uri="{BB962C8B-B14F-4D97-AF65-F5344CB8AC3E}">
        <p14:creationId xmlns:p14="http://schemas.microsoft.com/office/powerpoint/2010/main" xmlns="" val="1815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a:alphaModFix/>
          </a:blip>
          <a:srcRect/>
          <a:stretch>
            <a:fillRect/>
          </a:stretch>
        </p:blipFill>
        <p:spPr>
          <a:xfrm>
            <a:off x="0" y="1261872"/>
            <a:ext cx="9144000" cy="5014591"/>
          </a:xfrm>
          <a:prstGeom prst="rect">
            <a:avLst/>
          </a:prstGeom>
          <a:noFill/>
          <a:ln>
            <a:noFill/>
          </a:ln>
        </p:spPr>
      </p:pic>
      <p:sp>
        <p:nvSpPr>
          <p:cNvPr id="3" name="Title 2"/>
          <p:cNvSpPr txBox="1">
            <a:spLocks/>
          </p:cNvSpPr>
          <p:nvPr/>
        </p:nvSpPr>
        <p:spPr>
          <a:xfrm>
            <a:off x="457200" y="266700"/>
            <a:ext cx="8229600" cy="876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Assay specific kernels</a:t>
            </a:r>
            <a:endParaRPr lang="en-US" dirty="0">
              <a:solidFill>
                <a:schemeClr val="bg1"/>
              </a:solidFill>
            </a:endParaRPr>
          </a:p>
        </p:txBody>
      </p:sp>
      <p:sp>
        <p:nvSpPr>
          <p:cNvPr id="4" name="TextBox 3"/>
          <p:cNvSpPr txBox="1"/>
          <p:nvPr/>
        </p:nvSpPr>
        <p:spPr>
          <a:xfrm>
            <a:off x="838200" y="2907268"/>
            <a:ext cx="3276600" cy="369332"/>
          </a:xfrm>
          <a:prstGeom prst="rect">
            <a:avLst/>
          </a:prstGeom>
          <a:noFill/>
        </p:spPr>
        <p:txBody>
          <a:bodyPr wrap="square" rtlCol="0">
            <a:spAutoFit/>
          </a:bodyPr>
          <a:lstStyle/>
          <a:p>
            <a:r>
              <a:rPr lang="en-US" dirty="0" smtClean="0"/>
              <a:t>Some reads remain (uncertainty)</a:t>
            </a:r>
            <a:endParaRPr lang="en-US" dirty="0"/>
          </a:p>
        </p:txBody>
      </p:sp>
      <p:cxnSp>
        <p:nvCxnSpPr>
          <p:cNvPr id="8" name="Straight Arrow Connector 7"/>
          <p:cNvCxnSpPr>
            <a:stCxn id="4" idx="3"/>
          </p:cNvCxnSpPr>
          <p:nvPr/>
        </p:nvCxnSpPr>
        <p:spPr>
          <a:xfrm>
            <a:off x="4114800" y="3091934"/>
            <a:ext cx="762000" cy="1846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933700" y="4953000"/>
            <a:ext cx="3276600" cy="646331"/>
          </a:xfrm>
          <a:prstGeom prst="rect">
            <a:avLst/>
          </a:prstGeom>
          <a:noFill/>
        </p:spPr>
        <p:txBody>
          <a:bodyPr wrap="square" rtlCol="0">
            <a:spAutoFit/>
          </a:bodyPr>
          <a:lstStyle/>
          <a:p>
            <a:r>
              <a:rPr lang="en-US" dirty="0" smtClean="0"/>
              <a:t>most are accurately placed, and variance is accurately quantified</a:t>
            </a:r>
            <a:endParaRPr lang="en-US" dirty="0"/>
          </a:p>
        </p:txBody>
      </p:sp>
      <p:cxnSp>
        <p:nvCxnSpPr>
          <p:cNvPr id="12" name="Straight Arrow Connector 11"/>
          <p:cNvCxnSpPr>
            <a:stCxn id="10" idx="0"/>
          </p:cNvCxnSpPr>
          <p:nvPr/>
        </p:nvCxnSpPr>
        <p:spPr>
          <a:xfrm flipV="1">
            <a:off x="4572000" y="4648200"/>
            <a:ext cx="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Slide Number Placeholder 8"/>
          <p:cNvSpPr>
            <a:spLocks noGrp="1"/>
          </p:cNvSpPr>
          <p:nvPr>
            <p:ph type="sldNum" sz="quarter" idx="12"/>
          </p:nvPr>
        </p:nvSpPr>
        <p:spPr/>
        <p:txBody>
          <a:bodyPr/>
          <a:lstStyle/>
          <a:p>
            <a:fld id="{6E1E8057-8116-4759-810E-BDA7BB580207}" type="slidenum">
              <a:rPr lang="en-US" smtClean="0"/>
              <a:pPr/>
              <a:t>41</a:t>
            </a:fld>
            <a:endParaRPr lang="en-US"/>
          </a:p>
        </p:txBody>
      </p:sp>
    </p:spTree>
    <p:extLst>
      <p:ext uri="{BB962C8B-B14F-4D97-AF65-F5344CB8AC3E}">
        <p14:creationId xmlns:p14="http://schemas.microsoft.com/office/powerpoint/2010/main" xmlns="" val="2299133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lum/>
            <a:alphaModFix/>
          </a:blip>
          <a:srcRect/>
          <a:stretch>
            <a:fillRect/>
          </a:stretch>
        </p:blipFill>
        <p:spPr>
          <a:xfrm>
            <a:off x="2362560" y="228600"/>
            <a:ext cx="6400440" cy="6400440"/>
          </a:xfrm>
          <a:prstGeom prst="rect">
            <a:avLst/>
          </a:prstGeom>
          <a:noFill/>
          <a:ln>
            <a:noFill/>
          </a:ln>
        </p:spPr>
      </p:pic>
      <p:sp>
        <p:nvSpPr>
          <p:cNvPr id="2" name="TextBox 1"/>
          <p:cNvSpPr txBox="1"/>
          <p:nvPr/>
        </p:nvSpPr>
        <p:spPr>
          <a:xfrm>
            <a:off x="7162800" y="685800"/>
            <a:ext cx="685800" cy="369332"/>
          </a:xfrm>
          <a:prstGeom prst="rect">
            <a:avLst/>
          </a:prstGeom>
          <a:noFill/>
        </p:spPr>
        <p:txBody>
          <a:bodyPr wrap="square" rtlCol="0">
            <a:spAutoFit/>
          </a:bodyPr>
          <a:lstStyle/>
          <a:p>
            <a:r>
              <a:rPr lang="en-US" dirty="0" smtClean="0"/>
              <a:t>SNPs</a:t>
            </a:r>
            <a:endParaRPr lang="en-US" dirty="0"/>
          </a:p>
        </p:txBody>
      </p:sp>
      <p:cxnSp>
        <p:nvCxnSpPr>
          <p:cNvPr id="5" name="Straight Arrow Connector 4"/>
          <p:cNvCxnSpPr/>
          <p:nvPr/>
        </p:nvCxnSpPr>
        <p:spPr>
          <a:xfrm flipH="1">
            <a:off x="6400800" y="870466"/>
            <a:ext cx="762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4114800" y="2057400"/>
            <a:ext cx="914400" cy="646331"/>
          </a:xfrm>
          <a:prstGeom prst="rect">
            <a:avLst/>
          </a:prstGeom>
          <a:noFill/>
        </p:spPr>
        <p:txBody>
          <a:bodyPr wrap="square" rtlCol="0">
            <a:spAutoFit/>
          </a:bodyPr>
          <a:lstStyle/>
          <a:p>
            <a:r>
              <a:rPr lang="en-US" dirty="0" smtClean="0"/>
              <a:t>read density</a:t>
            </a:r>
            <a:endParaRPr lang="en-US" dirty="0"/>
          </a:p>
        </p:txBody>
      </p:sp>
      <p:cxnSp>
        <p:nvCxnSpPr>
          <p:cNvPr id="8" name="Straight Arrow Connector 7"/>
          <p:cNvCxnSpPr/>
          <p:nvPr/>
        </p:nvCxnSpPr>
        <p:spPr>
          <a:xfrm flipV="1">
            <a:off x="4876800" y="2380565"/>
            <a:ext cx="533580"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76200" y="228600"/>
            <a:ext cx="2209800" cy="1200329"/>
          </a:xfrm>
          <a:prstGeom prst="rect">
            <a:avLst/>
          </a:prstGeom>
          <a:noFill/>
        </p:spPr>
        <p:txBody>
          <a:bodyPr wrap="square" rtlCol="0">
            <a:spAutoFit/>
          </a:bodyPr>
          <a:lstStyle/>
          <a:p>
            <a:r>
              <a:rPr lang="en-US" sz="2400" b="1" dirty="0" err="1" smtClean="0">
                <a:solidFill>
                  <a:schemeClr val="bg1"/>
                </a:solidFill>
                <a:effectLst>
                  <a:outerShdw blurRad="38100" dist="38100" dir="2700000" algn="tl">
                    <a:srgbClr val="000000">
                      <a:alpha val="43137"/>
                    </a:srgbClr>
                  </a:outerShdw>
                </a:effectLst>
              </a:rPr>
              <a:t>ChIP-seq</a:t>
            </a:r>
            <a:r>
              <a:rPr lang="en-US" sz="2400" b="1" dirty="0" smtClean="0">
                <a:solidFill>
                  <a:schemeClr val="bg1"/>
                </a:solidFill>
                <a:effectLst>
                  <a:outerShdw blurRad="38100" dist="38100" dir="2700000" algn="tl">
                    <a:srgbClr val="000000">
                      <a:alpha val="43137"/>
                    </a:srgbClr>
                  </a:outerShdw>
                </a:effectLst>
              </a:rPr>
              <a:t> in a non-isogenic background</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924300" y="5181600"/>
            <a:ext cx="1295400" cy="923330"/>
          </a:xfrm>
          <a:prstGeom prst="rect">
            <a:avLst/>
          </a:prstGeom>
          <a:noFill/>
        </p:spPr>
        <p:txBody>
          <a:bodyPr wrap="square" rtlCol="0">
            <a:spAutoFit/>
          </a:bodyPr>
          <a:lstStyle/>
          <a:p>
            <a:r>
              <a:rPr lang="en-US" dirty="0" smtClean="0"/>
              <a:t>true fragment density</a:t>
            </a:r>
            <a:endParaRPr lang="en-US" dirty="0"/>
          </a:p>
        </p:txBody>
      </p:sp>
      <p:cxnSp>
        <p:nvCxnSpPr>
          <p:cNvPr id="12" name="Straight Arrow Connector 11"/>
          <p:cNvCxnSpPr/>
          <p:nvPr/>
        </p:nvCxnSpPr>
        <p:spPr>
          <a:xfrm>
            <a:off x="4572000" y="5410200"/>
            <a:ext cx="57159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76200" y="4267200"/>
            <a:ext cx="2209800" cy="1569660"/>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All reads came from the maternal chromosome</a:t>
            </a:r>
            <a:endParaRPr lang="en-US" sz="2400" b="1" dirty="0">
              <a:solidFill>
                <a:schemeClr val="bg1"/>
              </a:solidFill>
              <a:effectLst>
                <a:outerShdw blurRad="38100" dist="38100" dir="2700000" algn="tl">
                  <a:srgbClr val="000000">
                    <a:alpha val="43137"/>
                  </a:srgbClr>
                </a:outerShdw>
              </a:effectLst>
            </a:endParaRPr>
          </a:p>
        </p:txBody>
      </p:sp>
      <p:sp>
        <p:nvSpPr>
          <p:cNvPr id="11" name="Slide Number Placeholder 10"/>
          <p:cNvSpPr>
            <a:spLocks noGrp="1"/>
          </p:cNvSpPr>
          <p:nvPr>
            <p:ph type="sldNum" sz="quarter" idx="12"/>
          </p:nvPr>
        </p:nvSpPr>
        <p:spPr/>
        <p:txBody>
          <a:bodyPr/>
          <a:lstStyle/>
          <a:p>
            <a:fld id="{6E1E8057-8116-4759-810E-BDA7BB580207}" type="slidenum">
              <a:rPr lang="en-US" smtClean="0"/>
              <a:pPr/>
              <a:t>42</a:t>
            </a:fld>
            <a:endParaRPr lang="en-US"/>
          </a:p>
        </p:txBody>
      </p:sp>
    </p:spTree>
    <p:extLst>
      <p:ext uri="{BB962C8B-B14F-4D97-AF65-F5344CB8AC3E}">
        <p14:creationId xmlns:p14="http://schemas.microsoft.com/office/powerpoint/2010/main" xmlns="" val="1989681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_20_moi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3000" y="0"/>
            <a:ext cx="6858000" cy="6858000"/>
          </a:xfrm>
          <a:prstGeom prst="rect">
            <a:avLst/>
          </a:prstGeom>
        </p:spPr>
      </p:pic>
      <p:sp>
        <p:nvSpPr>
          <p:cNvPr id="3" name="Slide Number Placeholder 2"/>
          <p:cNvSpPr>
            <a:spLocks noGrp="1"/>
          </p:cNvSpPr>
          <p:nvPr>
            <p:ph type="sldNum" sz="quarter" idx="12"/>
          </p:nvPr>
        </p:nvSpPr>
        <p:spPr/>
        <p:txBody>
          <a:bodyPr/>
          <a:lstStyle/>
          <a:p>
            <a:fld id="{6E1E8057-8116-4759-810E-BDA7BB580207}" type="slidenum">
              <a:rPr lang="en-US" smtClean="0"/>
              <a:pPr/>
              <a:t>43</a:t>
            </a:fld>
            <a:endParaRPr lang="en-US"/>
          </a:p>
        </p:txBody>
      </p:sp>
    </p:spTree>
    <p:extLst>
      <p:ext uri="{BB962C8B-B14F-4D97-AF65-F5344CB8AC3E}">
        <p14:creationId xmlns:p14="http://schemas.microsoft.com/office/powerpoint/2010/main" xmlns="" val="29004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_22_moi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3000" y="0"/>
            <a:ext cx="6858000" cy="6858000"/>
          </a:xfrm>
          <a:prstGeom prst="rect">
            <a:avLst/>
          </a:prstGeom>
        </p:spPr>
      </p:pic>
      <p:sp>
        <p:nvSpPr>
          <p:cNvPr id="3" name="Slide Number Placeholder 2"/>
          <p:cNvSpPr>
            <a:spLocks noGrp="1"/>
          </p:cNvSpPr>
          <p:nvPr>
            <p:ph type="sldNum" sz="quarter" idx="12"/>
          </p:nvPr>
        </p:nvSpPr>
        <p:spPr/>
        <p:txBody>
          <a:bodyPr/>
          <a:lstStyle/>
          <a:p>
            <a:fld id="{6E1E8057-8116-4759-810E-BDA7BB580207}" type="slidenum">
              <a:rPr lang="en-US" smtClean="0"/>
              <a:pPr/>
              <a:t>44</a:t>
            </a:fld>
            <a:endParaRPr lang="en-US"/>
          </a:p>
        </p:txBody>
      </p:sp>
    </p:spTree>
    <p:extLst>
      <p:ext uri="{BB962C8B-B14F-4D97-AF65-F5344CB8AC3E}">
        <p14:creationId xmlns:p14="http://schemas.microsoft.com/office/powerpoint/2010/main" xmlns="" val="2702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_23_movie.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3000" y="0"/>
            <a:ext cx="6858000" cy="6858000"/>
          </a:xfrm>
          <a:prstGeom prst="rect">
            <a:avLst/>
          </a:prstGeom>
        </p:spPr>
      </p:pic>
      <p:sp>
        <p:nvSpPr>
          <p:cNvPr id="3" name="Slide Number Placeholder 2"/>
          <p:cNvSpPr>
            <a:spLocks noGrp="1"/>
          </p:cNvSpPr>
          <p:nvPr>
            <p:ph type="sldNum" sz="quarter" idx="12"/>
          </p:nvPr>
        </p:nvSpPr>
        <p:spPr/>
        <p:txBody>
          <a:bodyPr/>
          <a:lstStyle/>
          <a:p>
            <a:fld id="{6E1E8057-8116-4759-810E-BDA7BB580207}" type="slidenum">
              <a:rPr lang="en-US" smtClean="0"/>
              <a:pPr/>
              <a:t>45</a:t>
            </a:fld>
            <a:endParaRPr lang="en-US"/>
          </a:p>
        </p:txBody>
      </p:sp>
    </p:spTree>
    <p:extLst>
      <p:ext uri="{BB962C8B-B14F-4D97-AF65-F5344CB8AC3E}">
        <p14:creationId xmlns:p14="http://schemas.microsoft.com/office/powerpoint/2010/main" xmlns="" val="27020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Ben\Downloads\slide_23_w_snps\combine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8448" y="228600"/>
            <a:ext cx="6400800" cy="6400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6E1E8057-8116-4759-810E-BDA7BB580207}" type="slidenum">
              <a:rPr lang="en-US" smtClean="0"/>
              <a:pPr/>
              <a:t>46</a:t>
            </a:fld>
            <a:endParaRPr lang="en-US"/>
          </a:p>
        </p:txBody>
      </p:sp>
    </p:spTree>
    <p:extLst>
      <p:ext uri="{BB962C8B-B14F-4D97-AF65-F5344CB8AC3E}">
        <p14:creationId xmlns:p14="http://schemas.microsoft.com/office/powerpoint/2010/main" xmlns="" val="1309255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rPr>
              <a:t>Confidence for any statistic:</a:t>
            </a:r>
            <a:r>
              <a:rPr lang="en-US" dirty="0" smtClean="0">
                <a:solidFill>
                  <a:schemeClr val="bg1"/>
                </a:solidFill>
              </a:rPr>
              <a:t/>
            </a:r>
            <a:br>
              <a:rPr lang="en-US" dirty="0" smtClean="0">
                <a:solidFill>
                  <a:schemeClr val="bg1"/>
                </a:solidFill>
              </a:rPr>
            </a:br>
            <a:r>
              <a:rPr lang="en-US" dirty="0" smtClean="0">
                <a:solidFill>
                  <a:schemeClr val="bg1"/>
                </a:solidFill>
              </a:rPr>
              <a:t>the local bootstrap + a search heuristic for likely mappings</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6E1E8057-8116-4759-810E-BDA7BB580207}" type="slidenum">
              <a:rPr lang="en-US" smtClean="0"/>
              <a:pPr/>
              <a:t>47</a:t>
            </a:fld>
            <a:endParaRPr lang="en-US"/>
          </a:p>
        </p:txBody>
      </p:sp>
    </p:spTree>
    <p:extLst>
      <p:ext uri="{BB962C8B-B14F-4D97-AF65-F5344CB8AC3E}">
        <p14:creationId xmlns:p14="http://schemas.microsoft.com/office/powerpoint/2010/main" xmlns="" val="3410025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p:nvPr/>
        </p:nvSpPr>
        <p:spPr>
          <a:xfrm>
            <a:off x="27000" y="1996684"/>
            <a:ext cx="881605" cy="3304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dirty="0">
                <a:ln>
                  <a:noFill/>
                </a:ln>
                <a:solidFill>
                  <a:schemeClr val="bg1"/>
                </a:solidFill>
                <a:latin typeface="Arial Bold" pitchFamily="34"/>
                <a:ea typeface="ＭＳ Ｐゴシック" pitchFamily="2"/>
                <a:cs typeface="ＭＳ Ｐゴシック" pitchFamily="2"/>
              </a:rPr>
              <a:t>CAGE</a:t>
            </a:r>
          </a:p>
        </p:txBody>
      </p:sp>
      <p:sp>
        <p:nvSpPr>
          <p:cNvPr id="4" name="Text Box 9"/>
          <p:cNvSpPr/>
          <p:nvPr/>
        </p:nvSpPr>
        <p:spPr>
          <a:xfrm>
            <a:off x="16920" y="2446522"/>
            <a:ext cx="1207892"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dirty="0">
                <a:ln>
                  <a:noFill/>
                </a:ln>
                <a:solidFill>
                  <a:schemeClr val="bg1"/>
                </a:solidFill>
                <a:latin typeface="Arial Bold" pitchFamily="34"/>
                <a:ea typeface="ＭＳ Ｐゴシック" pitchFamily="2"/>
                <a:cs typeface="ＭＳ Ｐゴシック" pitchFamily="2"/>
              </a:rPr>
              <a:t>RNA-</a:t>
            </a:r>
            <a:r>
              <a:rPr lang="en-US" sz="1600" b="0" i="0" u="none" strike="noStrike" dirty="0" err="1">
                <a:ln>
                  <a:noFill/>
                </a:ln>
                <a:solidFill>
                  <a:schemeClr val="bg1"/>
                </a:solidFill>
                <a:latin typeface="Arial Bold" pitchFamily="34"/>
                <a:ea typeface="ＭＳ Ｐゴシック" pitchFamily="2"/>
                <a:cs typeface="ＭＳ Ｐゴシック" pitchFamily="2"/>
              </a:rPr>
              <a:t>seq</a:t>
            </a:r>
            <a:endParaRPr lang="en-US" sz="1600" b="0" i="0" u="none" strike="noStrike" dirty="0">
              <a:ln>
                <a:noFill/>
              </a:ln>
              <a:solidFill>
                <a:schemeClr val="bg1"/>
              </a:solidFill>
              <a:latin typeface="Arial Bold" pitchFamily="34"/>
              <a:ea typeface="ＭＳ Ｐゴシック" pitchFamily="2"/>
              <a:cs typeface="ＭＳ Ｐゴシック" pitchFamily="2"/>
            </a:endParaRPr>
          </a:p>
          <a:p>
            <a:pPr marL="0" marR="0" lvl="0" indent="0" rtl="0" hangingPunct="0">
              <a:lnSpc>
                <a:spcPct val="100000"/>
              </a:lnSpc>
              <a:spcBef>
                <a:spcPts val="0"/>
              </a:spcBef>
              <a:spcAft>
                <a:spcPts val="0"/>
              </a:spcAft>
              <a:buNone/>
              <a:tabLst/>
              <a:defRPr sz="1990"/>
            </a:pPr>
            <a:r>
              <a:rPr lang="en-US" sz="1600" b="0" i="0" u="none" strike="noStrike" dirty="0">
                <a:ln>
                  <a:noFill/>
                </a:ln>
                <a:solidFill>
                  <a:schemeClr val="bg1"/>
                </a:solidFill>
                <a:latin typeface="Arial Bold" pitchFamily="34"/>
                <a:ea typeface="ＭＳ Ｐゴシック" pitchFamily="2"/>
                <a:cs typeface="ＭＳ Ｐゴシック" pitchFamily="2"/>
              </a:rPr>
              <a:t>(stranded)</a:t>
            </a:r>
          </a:p>
        </p:txBody>
      </p:sp>
      <p:pic>
        <p:nvPicPr>
          <p:cNvPr id="5" name="Picture 3"/>
          <p:cNvPicPr>
            <a:picLocks noChangeAspect="1"/>
          </p:cNvPicPr>
          <p:nvPr/>
        </p:nvPicPr>
        <p:blipFill>
          <a:blip r:embed="rId2" cstate="print">
            <a:lum/>
            <a:alphaModFix/>
          </a:blip>
          <a:srcRect l="31732" t="20254" r="4134" b="66087"/>
          <a:stretch>
            <a:fillRect/>
          </a:stretch>
        </p:blipFill>
        <p:spPr>
          <a:xfrm>
            <a:off x="1258560" y="1385400"/>
            <a:ext cx="7885440" cy="1094040"/>
          </a:xfrm>
          <a:prstGeom prst="rect">
            <a:avLst/>
          </a:prstGeom>
          <a:noFill/>
          <a:ln>
            <a:noFill/>
          </a:ln>
        </p:spPr>
      </p:pic>
      <p:pic>
        <p:nvPicPr>
          <p:cNvPr id="6" name="Picture 3"/>
          <p:cNvPicPr>
            <a:picLocks noChangeAspect="1"/>
          </p:cNvPicPr>
          <p:nvPr/>
        </p:nvPicPr>
        <p:blipFill>
          <a:blip r:embed="rId2" cstate="print">
            <a:lum/>
            <a:alphaModFix/>
          </a:blip>
          <a:srcRect l="31732" t="39521" r="4134" b="52426"/>
          <a:stretch>
            <a:fillRect/>
          </a:stretch>
        </p:blipFill>
        <p:spPr>
          <a:xfrm>
            <a:off x="1258560" y="2478000"/>
            <a:ext cx="7885440" cy="646200"/>
          </a:xfrm>
          <a:prstGeom prst="rect">
            <a:avLst/>
          </a:prstGeom>
          <a:noFill/>
          <a:ln>
            <a:noFill/>
          </a:ln>
        </p:spPr>
      </p:pic>
      <p:sp>
        <p:nvSpPr>
          <p:cNvPr id="7" name="Text Box 9"/>
          <p:cNvSpPr/>
          <p:nvPr/>
        </p:nvSpPr>
        <p:spPr>
          <a:xfrm>
            <a:off x="0" y="1455922"/>
            <a:ext cx="1128859"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dirty="0" err="1">
                <a:ln>
                  <a:noFill/>
                </a:ln>
                <a:solidFill>
                  <a:schemeClr val="bg1"/>
                </a:solidFill>
                <a:latin typeface="Arial Bold" pitchFamily="34"/>
                <a:ea typeface="ＭＳ Ｐゴシック" pitchFamily="2"/>
                <a:cs typeface="ＭＳ Ｐゴシック" pitchFamily="2"/>
              </a:rPr>
              <a:t>FlyBase</a:t>
            </a:r>
            <a:endParaRPr lang="en-US" sz="1600" b="0" i="0" u="none" strike="noStrike" dirty="0">
              <a:ln>
                <a:noFill/>
              </a:ln>
              <a:solidFill>
                <a:schemeClr val="bg1"/>
              </a:solidFill>
              <a:latin typeface="Arial Bold" pitchFamily="34"/>
              <a:ea typeface="ＭＳ Ｐゴシック" pitchFamily="2"/>
              <a:cs typeface="ＭＳ Ｐゴシック" pitchFamily="2"/>
            </a:endParaRPr>
          </a:p>
          <a:p>
            <a:pPr marL="0" marR="0" lvl="0" indent="0" rtl="0" hangingPunct="0">
              <a:lnSpc>
                <a:spcPct val="100000"/>
              </a:lnSpc>
              <a:spcBef>
                <a:spcPts val="0"/>
              </a:spcBef>
              <a:spcAft>
                <a:spcPts val="0"/>
              </a:spcAft>
              <a:buNone/>
              <a:tabLst/>
              <a:defRPr sz="1990"/>
            </a:pPr>
            <a:endParaRPr lang="en-US" sz="1600" b="0" i="0" u="none" strike="noStrike" dirty="0">
              <a:ln>
                <a:noFill/>
              </a:ln>
              <a:solidFill>
                <a:schemeClr val="bg1"/>
              </a:solidFill>
              <a:latin typeface="Arial Bold" pitchFamily="34"/>
              <a:ea typeface="ＭＳ Ｐゴシック" pitchFamily="2"/>
              <a:cs typeface="ＭＳ Ｐゴシック" pitchFamily="2"/>
            </a:endParaRPr>
          </a:p>
        </p:txBody>
      </p:sp>
      <p:pic>
        <p:nvPicPr>
          <p:cNvPr id="2" name="Picture 2"/>
          <p:cNvPicPr>
            <a:picLocks noChangeAspect="1"/>
          </p:cNvPicPr>
          <p:nvPr/>
        </p:nvPicPr>
        <p:blipFill>
          <a:blip r:embed="rId3" cstate="print">
            <a:lum/>
            <a:alphaModFix/>
          </a:blip>
          <a:srcRect l="31648" t="43263" r="29472" b="50721"/>
          <a:stretch>
            <a:fillRect/>
          </a:stretch>
        </p:blipFill>
        <p:spPr>
          <a:xfrm>
            <a:off x="79360" y="5679360"/>
            <a:ext cx="9041840" cy="898199"/>
          </a:xfrm>
          <a:prstGeom prst="rect">
            <a:avLst/>
          </a:prstGeom>
          <a:noFill/>
          <a:ln>
            <a:noFill/>
          </a:ln>
        </p:spPr>
      </p:pic>
      <p:pic>
        <p:nvPicPr>
          <p:cNvPr id="8" name="Picture 2"/>
          <p:cNvPicPr>
            <a:picLocks noChangeAspect="1"/>
          </p:cNvPicPr>
          <p:nvPr/>
        </p:nvPicPr>
        <p:blipFill>
          <a:blip r:embed="rId3" cstate="print">
            <a:lum/>
            <a:alphaModFix/>
          </a:blip>
          <a:srcRect l="31648" t="29031" r="29472" b="63509"/>
          <a:stretch>
            <a:fillRect/>
          </a:stretch>
        </p:blipFill>
        <p:spPr>
          <a:xfrm>
            <a:off x="79360" y="4476960"/>
            <a:ext cx="9041840" cy="1113119"/>
          </a:xfrm>
          <a:prstGeom prst="rect">
            <a:avLst/>
          </a:prstGeom>
          <a:noFill/>
          <a:ln>
            <a:noFill/>
          </a:ln>
        </p:spPr>
      </p:pic>
      <p:sp>
        <p:nvSpPr>
          <p:cNvPr id="9" name="Straight Connector 32"/>
          <p:cNvSpPr/>
          <p:nvPr/>
        </p:nvSpPr>
        <p:spPr>
          <a:xfrm>
            <a:off x="96564" y="4308480"/>
            <a:ext cx="8942823" cy="0"/>
          </a:xfrm>
          <a:prstGeom prst="line">
            <a:avLst/>
          </a:prstGeom>
          <a:noFill/>
          <a:ln w="38160">
            <a:solidFill>
              <a:schemeClr val="bg1"/>
            </a:solidFill>
            <a:prstDash val="solid"/>
            <a:miter/>
            <a:headEnd type="arrow"/>
            <a:tailEnd type="arrow"/>
          </a:ln>
          <a:effectLst>
            <a:glow rad="63500">
              <a:schemeClr val="accent1">
                <a:satMod val="175000"/>
                <a:alpha val="40000"/>
              </a:schemeClr>
            </a:glow>
            <a:outerShdw dist="110430" dir="722555" algn="tl">
              <a:srgbClr val="000000">
                <a:alpha val="35000"/>
              </a:srgbClr>
            </a:outerShdw>
          </a:effectLst>
        </p:spPr>
        <p:txBody>
          <a:bodyPr vert="horz" wrap="square" lIns="90000" tIns="46800" rIns="90000" bIns="46800" anchor="t" anchorCtr="0" compatLnSpc="0"/>
          <a:lstStyle/>
          <a:p>
            <a:pPr marL="0" marR="0" lvl="0" indent="0" rtl="0" hangingPunct="0">
              <a:lnSpc>
                <a:spcPct val="100000"/>
              </a:lnSpc>
              <a:spcBef>
                <a:spcPts val="0"/>
              </a:spcBef>
              <a:spcAft>
                <a:spcPts val="0"/>
              </a:spcAft>
              <a:buNone/>
              <a:tabLst/>
            </a:pPr>
            <a:endParaRPr lang="en-US" sz="1800" b="0" i="0" u="none" strike="noStrike">
              <a:ln>
                <a:noFill/>
              </a:ln>
              <a:solidFill>
                <a:schemeClr val="bg1"/>
              </a:solidFill>
              <a:latin typeface="Arial" pitchFamily="18"/>
              <a:ea typeface="DejaVu Sans" pitchFamily="2"/>
              <a:cs typeface="DejaVu Sans" pitchFamily="2"/>
            </a:endParaRPr>
          </a:p>
        </p:txBody>
      </p:sp>
      <p:sp>
        <p:nvSpPr>
          <p:cNvPr id="10" name="Text Box 9"/>
          <p:cNvSpPr/>
          <p:nvPr/>
        </p:nvSpPr>
        <p:spPr>
          <a:xfrm>
            <a:off x="152400" y="4572000"/>
            <a:ext cx="880623" cy="406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990" b="0" i="0" u="none" strike="noStrike" dirty="0">
                <a:ln>
                  <a:noFill/>
                </a:ln>
                <a:latin typeface="Arial Bold" pitchFamily="34"/>
                <a:ea typeface="ＭＳ Ｐゴシック" pitchFamily="2"/>
                <a:cs typeface="ＭＳ Ｐゴシック" pitchFamily="2"/>
              </a:rPr>
              <a:t>CAGE</a:t>
            </a:r>
          </a:p>
        </p:txBody>
      </p:sp>
      <p:sp>
        <p:nvSpPr>
          <p:cNvPr id="11" name="Text Box 9"/>
          <p:cNvSpPr/>
          <p:nvPr/>
        </p:nvSpPr>
        <p:spPr>
          <a:xfrm>
            <a:off x="195583" y="6019800"/>
            <a:ext cx="3649952" cy="406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990" b="0" i="0" u="none" strike="noStrike" dirty="0">
                <a:ln>
                  <a:noFill/>
                </a:ln>
                <a:latin typeface="Arial Bold" pitchFamily="34"/>
                <a:ea typeface="ＭＳ Ｐゴシック" pitchFamily="2"/>
                <a:cs typeface="ＭＳ Ｐゴシック" pitchFamily="2"/>
              </a:rPr>
              <a:t>RNA-</a:t>
            </a:r>
            <a:r>
              <a:rPr lang="en-US" sz="1990" b="0" i="0" u="none" strike="noStrike" dirty="0" err="1">
                <a:ln>
                  <a:noFill/>
                </a:ln>
                <a:latin typeface="Arial Bold" pitchFamily="34"/>
                <a:ea typeface="ＭＳ Ｐゴシック" pitchFamily="2"/>
                <a:cs typeface="ＭＳ Ｐゴシック" pitchFamily="2"/>
              </a:rPr>
              <a:t>seq</a:t>
            </a:r>
            <a:r>
              <a:rPr lang="en-US" sz="1990" b="0" i="0" u="none" strike="noStrike" dirty="0">
                <a:ln>
                  <a:noFill/>
                </a:ln>
                <a:latin typeface="Arial Bold" pitchFamily="34"/>
                <a:ea typeface="ＭＳ Ｐゴシック" pitchFamily="2"/>
                <a:cs typeface="ＭＳ Ｐゴシック" pitchFamily="2"/>
              </a:rPr>
              <a:t> (stranded)</a:t>
            </a:r>
          </a:p>
        </p:txBody>
      </p:sp>
      <p:sp>
        <p:nvSpPr>
          <p:cNvPr id="12" name="TextBox 22"/>
          <p:cNvSpPr/>
          <p:nvPr/>
        </p:nvSpPr>
        <p:spPr>
          <a:xfrm>
            <a:off x="76200" y="3810240"/>
            <a:ext cx="8990576" cy="3894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0"/>
              </a:spcBef>
              <a:spcAft>
                <a:spcPts val="0"/>
              </a:spcAft>
              <a:buNone/>
              <a:tabLst/>
              <a:defRPr sz="1990"/>
            </a:pPr>
            <a:r>
              <a:rPr lang="en-US" sz="2000" b="0" i="0" u="none" strike="noStrike">
                <a:ln>
                  <a:noFill/>
                </a:ln>
                <a:solidFill>
                  <a:schemeClr val="bg1"/>
                </a:solidFill>
                <a:latin typeface="Times New Roman" pitchFamily="18"/>
                <a:ea typeface="ＭＳ Ｐゴシック" pitchFamily="2"/>
                <a:cs typeface="ＭＳ Ｐゴシック" pitchFamily="2"/>
              </a:rPr>
              <a:t>50Kb of intergenic space</a:t>
            </a:r>
          </a:p>
        </p:txBody>
      </p:sp>
      <p:sp>
        <p:nvSpPr>
          <p:cNvPr id="13" name="TextBox 23"/>
          <p:cNvSpPr/>
          <p:nvPr/>
        </p:nvSpPr>
        <p:spPr>
          <a:xfrm>
            <a:off x="153424" y="4572000"/>
            <a:ext cx="8990576" cy="439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0"/>
              </a:spcBef>
              <a:spcAft>
                <a:spcPts val="0"/>
              </a:spcAft>
              <a:buNone/>
              <a:tabLst/>
              <a:defRPr sz="1990"/>
            </a:pPr>
            <a:r>
              <a:rPr lang="en-US" sz="2000" b="0" i="0" u="none" strike="noStrike" dirty="0">
                <a:ln>
                  <a:noFill/>
                </a:ln>
                <a:latin typeface="Times New Roman" pitchFamily="18"/>
                <a:ea typeface="ＭＳ Ｐゴシック" pitchFamily="2"/>
                <a:cs typeface="ＭＳ Ｐゴシック" pitchFamily="2"/>
              </a:rPr>
              <a:t>no significant strand bias</a:t>
            </a:r>
          </a:p>
        </p:txBody>
      </p:sp>
      <p:sp>
        <p:nvSpPr>
          <p:cNvPr id="14" name="TextBox 24"/>
          <p:cNvSpPr/>
          <p:nvPr/>
        </p:nvSpPr>
        <p:spPr>
          <a:xfrm>
            <a:off x="76200" y="6037441"/>
            <a:ext cx="8990576" cy="439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0"/>
              </a:spcBef>
              <a:spcAft>
                <a:spcPts val="0"/>
              </a:spcAft>
              <a:buNone/>
              <a:tabLst/>
              <a:defRPr sz="1990"/>
            </a:pPr>
            <a:r>
              <a:rPr lang="en-US" sz="2000" b="0" i="0" u="none" strike="noStrike" dirty="0">
                <a:ln>
                  <a:noFill/>
                </a:ln>
                <a:latin typeface="Times New Roman" pitchFamily="18"/>
                <a:ea typeface="ＭＳ Ｐゴシック" pitchFamily="2"/>
                <a:cs typeface="ＭＳ Ｐゴシック" pitchFamily="2"/>
              </a:rPr>
              <a:t>minus strand bias</a:t>
            </a:r>
          </a:p>
        </p:txBody>
      </p:sp>
      <p:sp>
        <p:nvSpPr>
          <p:cNvPr id="16" name="Title 15"/>
          <p:cNvSpPr>
            <a:spLocks noGrp="1"/>
          </p:cNvSpPr>
          <p:nvPr>
            <p:ph type="title"/>
          </p:nvPr>
        </p:nvSpPr>
        <p:spPr>
          <a:xfrm>
            <a:off x="467802" y="76200"/>
            <a:ext cx="8229600" cy="1143000"/>
          </a:xfrm>
        </p:spPr>
        <p:txBody>
          <a:bodyPr/>
          <a:lstStyle/>
          <a:p>
            <a:r>
              <a:rPr lang="en-US" dirty="0" smtClean="0">
                <a:solidFill>
                  <a:schemeClr val="bg1"/>
                </a:solidFill>
              </a:rPr>
              <a:t>CAGE: complex signal</a:t>
            </a:r>
            <a:endParaRPr lang="en-US" dirty="0">
              <a:solidFill>
                <a:schemeClr val="bg1"/>
              </a:solidFill>
            </a:endParaRPr>
          </a:p>
        </p:txBody>
      </p:sp>
      <p:sp>
        <p:nvSpPr>
          <p:cNvPr id="17" name="Slide Number Placeholder 16"/>
          <p:cNvSpPr>
            <a:spLocks noGrp="1"/>
          </p:cNvSpPr>
          <p:nvPr>
            <p:ph type="sldNum" sz="quarter" idx="12"/>
          </p:nvPr>
        </p:nvSpPr>
        <p:spPr/>
        <p:txBody>
          <a:bodyPr/>
          <a:lstStyle/>
          <a:p>
            <a:fld id="{6E1E8057-8116-4759-810E-BDA7BB580207}" type="slidenum">
              <a:rPr lang="en-US" smtClean="0"/>
              <a:pPr/>
              <a:t>48</a:t>
            </a:fld>
            <a:endParaRPr lang="en-US"/>
          </a:p>
        </p:txBody>
      </p:sp>
    </p:spTree>
    <p:extLst>
      <p:ext uri="{BB962C8B-B14F-4D97-AF65-F5344CB8AC3E}">
        <p14:creationId xmlns:p14="http://schemas.microsoft.com/office/powerpoint/2010/main" xmlns="" val="1791459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p:nvPr/>
        </p:nvSpPr>
        <p:spPr>
          <a:xfrm>
            <a:off x="27000" y="2414759"/>
            <a:ext cx="864097" cy="3304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CAGE</a:t>
            </a:r>
          </a:p>
        </p:txBody>
      </p:sp>
      <p:sp>
        <p:nvSpPr>
          <p:cNvPr id="8" name="Text Box 9"/>
          <p:cNvSpPr/>
          <p:nvPr/>
        </p:nvSpPr>
        <p:spPr>
          <a:xfrm>
            <a:off x="16920" y="2828040"/>
            <a:ext cx="1183904"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RNA-seq</a:t>
            </a:r>
          </a:p>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(stranded)</a:t>
            </a:r>
          </a:p>
        </p:txBody>
      </p:sp>
      <p:pic>
        <p:nvPicPr>
          <p:cNvPr id="9" name="Picture 8"/>
          <p:cNvPicPr>
            <a:picLocks noChangeAspect="1"/>
          </p:cNvPicPr>
          <p:nvPr/>
        </p:nvPicPr>
        <p:blipFill>
          <a:blip r:embed="rId2" cstate="print">
            <a:lum/>
            <a:alphaModFix/>
          </a:blip>
          <a:srcRect l="31732" t="20254" r="4134" b="66087"/>
          <a:stretch>
            <a:fillRect/>
          </a:stretch>
        </p:blipFill>
        <p:spPr>
          <a:xfrm>
            <a:off x="1258559" y="1819680"/>
            <a:ext cx="7728841" cy="1094040"/>
          </a:xfrm>
          <a:prstGeom prst="rect">
            <a:avLst/>
          </a:prstGeom>
          <a:noFill/>
          <a:ln>
            <a:noFill/>
          </a:ln>
        </p:spPr>
      </p:pic>
      <p:pic>
        <p:nvPicPr>
          <p:cNvPr id="10" name="Picture 3"/>
          <p:cNvPicPr>
            <a:picLocks noChangeAspect="1"/>
          </p:cNvPicPr>
          <p:nvPr/>
        </p:nvPicPr>
        <p:blipFill>
          <a:blip r:embed="rId2" cstate="print">
            <a:lum/>
            <a:alphaModFix/>
          </a:blip>
          <a:srcRect l="31732" t="39521" r="4134" b="52426"/>
          <a:stretch>
            <a:fillRect/>
          </a:stretch>
        </p:blipFill>
        <p:spPr>
          <a:xfrm>
            <a:off x="1258559" y="2911559"/>
            <a:ext cx="7728841" cy="646200"/>
          </a:xfrm>
          <a:prstGeom prst="rect">
            <a:avLst/>
          </a:prstGeom>
          <a:noFill/>
          <a:ln>
            <a:noFill/>
          </a:ln>
        </p:spPr>
      </p:pic>
      <p:sp>
        <p:nvSpPr>
          <p:cNvPr id="11" name="Text Box 9"/>
          <p:cNvSpPr/>
          <p:nvPr/>
        </p:nvSpPr>
        <p:spPr>
          <a:xfrm>
            <a:off x="0" y="1819680"/>
            <a:ext cx="1106441"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FlyBase</a:t>
            </a:r>
          </a:p>
          <a:p>
            <a:pPr marL="0" marR="0" lvl="0" indent="0" rtl="0" hangingPunct="0">
              <a:lnSpc>
                <a:spcPct val="100000"/>
              </a:lnSpc>
              <a:spcBef>
                <a:spcPts val="0"/>
              </a:spcBef>
              <a:spcAft>
                <a:spcPts val="0"/>
              </a:spcAft>
              <a:buNone/>
              <a:tabLst/>
              <a:defRPr sz="1990"/>
            </a:pPr>
            <a:endParaRPr lang="en-US" sz="1600" b="0" i="0" u="none" strike="noStrike">
              <a:ln>
                <a:noFill/>
              </a:ln>
              <a:solidFill>
                <a:schemeClr val="bg1"/>
              </a:solidFill>
              <a:latin typeface="Arial Bold" pitchFamily="34"/>
              <a:ea typeface="ＭＳ Ｐゴシック" pitchFamily="2"/>
              <a:cs typeface="ＭＳ Ｐゴシック" pitchFamily="2"/>
            </a:endParaRPr>
          </a:p>
        </p:txBody>
      </p:sp>
      <p:pic>
        <p:nvPicPr>
          <p:cNvPr id="12" name="Picture 2"/>
          <p:cNvPicPr>
            <a:picLocks noChangeAspect="1"/>
          </p:cNvPicPr>
          <p:nvPr/>
        </p:nvPicPr>
        <p:blipFill>
          <a:blip r:embed="rId3" cstate="print">
            <a:lum/>
            <a:alphaModFix/>
          </a:blip>
          <a:srcRect/>
          <a:stretch>
            <a:fillRect/>
          </a:stretch>
        </p:blipFill>
        <p:spPr>
          <a:xfrm>
            <a:off x="7308956" y="3516720"/>
            <a:ext cx="1454044" cy="2035799"/>
          </a:xfrm>
          <a:prstGeom prst="rect">
            <a:avLst/>
          </a:prstGeom>
          <a:noFill/>
          <a:ln>
            <a:noFill/>
          </a:ln>
        </p:spPr>
      </p:pic>
      <p:sp>
        <p:nvSpPr>
          <p:cNvPr id="13" name="Text Box 9"/>
          <p:cNvSpPr/>
          <p:nvPr/>
        </p:nvSpPr>
        <p:spPr>
          <a:xfrm>
            <a:off x="271916" y="3862320"/>
            <a:ext cx="864097"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CAGE</a:t>
            </a:r>
          </a:p>
          <a:p>
            <a:pPr marL="0" marR="0" lvl="0" indent="0" rtl="0" hangingPunct="0">
              <a:lnSpc>
                <a:spcPct val="100000"/>
              </a:lnSpc>
              <a:spcBef>
                <a:spcPts val="0"/>
              </a:spcBef>
              <a:spcAft>
                <a:spcPts val="0"/>
              </a:spcAft>
              <a:buNone/>
              <a:tabLst/>
              <a:defRPr sz="1990"/>
            </a:pPr>
            <a:r>
              <a:rPr lang="en-US" sz="1600" b="0" i="0" u="none" strike="noStrike">
                <a:ln>
                  <a:noFill/>
                </a:ln>
                <a:solidFill>
                  <a:schemeClr val="bg1"/>
                </a:solidFill>
                <a:latin typeface="Arial Bold" pitchFamily="34"/>
                <a:ea typeface="ＭＳ Ｐゴシック" pitchFamily="2"/>
                <a:cs typeface="ＭＳ Ｐゴシック" pitchFamily="2"/>
              </a:rPr>
              <a:t>peaks</a:t>
            </a:r>
          </a:p>
        </p:txBody>
      </p:sp>
      <p:sp>
        <p:nvSpPr>
          <p:cNvPr id="14" name="Text Box 9"/>
          <p:cNvSpPr/>
          <p:nvPr/>
        </p:nvSpPr>
        <p:spPr>
          <a:xfrm>
            <a:off x="229437" y="4996162"/>
            <a:ext cx="944214" cy="5664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0"/>
              </a:spcBef>
              <a:spcAft>
                <a:spcPts val="0"/>
              </a:spcAft>
              <a:buNone/>
              <a:tabLst/>
              <a:defRPr sz="1990"/>
            </a:pPr>
            <a:r>
              <a:rPr lang="en-US" sz="1600" b="0" i="0" u="none" strike="noStrike" dirty="0">
                <a:ln>
                  <a:noFill/>
                </a:ln>
                <a:solidFill>
                  <a:schemeClr val="bg1"/>
                </a:solidFill>
                <a:latin typeface="Arial Bold" pitchFamily="34"/>
                <a:ea typeface="ＭＳ Ｐゴシック" pitchFamily="2"/>
                <a:cs typeface="ＭＳ Ｐゴシック" pitchFamily="2"/>
              </a:rPr>
              <a:t>RACE</a:t>
            </a:r>
          </a:p>
          <a:p>
            <a:pPr marL="0" marR="0" lvl="0" indent="0" rtl="0" hangingPunct="0">
              <a:lnSpc>
                <a:spcPct val="100000"/>
              </a:lnSpc>
              <a:spcBef>
                <a:spcPts val="0"/>
              </a:spcBef>
              <a:spcAft>
                <a:spcPts val="0"/>
              </a:spcAft>
              <a:buNone/>
              <a:tabLst/>
              <a:defRPr sz="1990"/>
            </a:pPr>
            <a:endParaRPr lang="en-US" sz="1600" b="0" i="0" u="none" strike="noStrike" dirty="0">
              <a:ln>
                <a:noFill/>
              </a:ln>
              <a:solidFill>
                <a:schemeClr val="bg1"/>
              </a:solidFill>
              <a:latin typeface="Arial Bold" pitchFamily="34"/>
              <a:ea typeface="ＭＳ Ｐゴシック" pitchFamily="2"/>
              <a:cs typeface="ＭＳ Ｐゴシック" pitchFamily="2"/>
            </a:endParaRPr>
          </a:p>
        </p:txBody>
      </p:sp>
      <p:pic>
        <p:nvPicPr>
          <p:cNvPr id="15" name="Picture 2"/>
          <p:cNvPicPr>
            <a:picLocks noChangeAspect="1"/>
          </p:cNvPicPr>
          <p:nvPr/>
        </p:nvPicPr>
        <p:blipFill>
          <a:blip r:embed="rId4" cstate="print">
            <a:lum/>
            <a:alphaModFix/>
          </a:blip>
          <a:srcRect/>
          <a:stretch>
            <a:fillRect/>
          </a:stretch>
        </p:blipFill>
        <p:spPr>
          <a:xfrm>
            <a:off x="1233117" y="3519600"/>
            <a:ext cx="960562" cy="2043000"/>
          </a:xfrm>
          <a:prstGeom prst="rect">
            <a:avLst/>
          </a:prstGeom>
          <a:noFill/>
          <a:ln>
            <a:noFill/>
          </a:ln>
        </p:spPr>
      </p:pic>
      <p:pic>
        <p:nvPicPr>
          <p:cNvPr id="16" name="Picture 2"/>
          <p:cNvPicPr>
            <a:picLocks noChangeAspect="1"/>
          </p:cNvPicPr>
          <p:nvPr/>
        </p:nvPicPr>
        <p:blipFill>
          <a:blip r:embed="rId5" cstate="print">
            <a:lum/>
            <a:alphaModFix/>
          </a:blip>
          <a:srcRect/>
          <a:stretch>
            <a:fillRect/>
          </a:stretch>
        </p:blipFill>
        <p:spPr>
          <a:xfrm>
            <a:off x="3687235" y="3516720"/>
            <a:ext cx="1161271" cy="2035799"/>
          </a:xfrm>
          <a:prstGeom prst="rect">
            <a:avLst/>
          </a:prstGeom>
          <a:noFill/>
          <a:ln>
            <a:noFill/>
          </a:ln>
        </p:spPr>
      </p:pic>
      <p:sp>
        <p:nvSpPr>
          <p:cNvPr id="18" name="Title 15"/>
          <p:cNvSpPr txBox="1">
            <a:spLocks/>
          </p:cNvSpPr>
          <p:nvPr/>
        </p:nvSpPr>
        <p:spPr>
          <a:xfrm>
            <a:off x="467802" y="1524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chemeClr val="bg1"/>
                </a:solidFill>
              </a:rPr>
              <a:t>Statmapping</a:t>
            </a:r>
            <a:r>
              <a:rPr lang="en-US" dirty="0" smtClean="0">
                <a:solidFill>
                  <a:schemeClr val="bg1"/>
                </a:solidFill>
              </a:rPr>
              <a:t> CAGE</a:t>
            </a:r>
            <a:endParaRPr lang="en-US" dirty="0">
              <a:solidFill>
                <a:schemeClr val="bg1"/>
              </a:solidFill>
            </a:endParaRPr>
          </a:p>
        </p:txBody>
      </p:sp>
      <p:sp>
        <p:nvSpPr>
          <p:cNvPr id="17" name="Slide Number Placeholder 16"/>
          <p:cNvSpPr>
            <a:spLocks noGrp="1"/>
          </p:cNvSpPr>
          <p:nvPr>
            <p:ph type="sldNum" sz="quarter" idx="12"/>
          </p:nvPr>
        </p:nvSpPr>
        <p:spPr/>
        <p:txBody>
          <a:bodyPr/>
          <a:lstStyle/>
          <a:p>
            <a:fld id="{6E1E8057-8116-4759-810E-BDA7BB580207}" type="slidenum">
              <a:rPr lang="en-US" smtClean="0"/>
              <a:pPr/>
              <a:t>49</a:t>
            </a:fld>
            <a:endParaRPr lang="en-US"/>
          </a:p>
        </p:txBody>
      </p:sp>
    </p:spTree>
    <p:extLst>
      <p:ext uri="{BB962C8B-B14F-4D97-AF65-F5344CB8AC3E}">
        <p14:creationId xmlns:p14="http://schemas.microsoft.com/office/powerpoint/2010/main" xmlns="" val="3925320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txBox="1">
            <a:spLocks noChangeArrowheads="1"/>
          </p:cNvSpPr>
          <p:nvPr/>
        </p:nvSpPr>
        <p:spPr bwMode="auto">
          <a:xfrm>
            <a:off x="457200" y="128588"/>
            <a:ext cx="8229600" cy="143510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2pPr>
            <a:lvl3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3pPr>
            <a:lvl4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4pPr>
            <a:lvl5pPr algn="ctr" defTabSz="457200" rtl="0" eaLnBrk="0" fontAlgn="base" hangingPunct="0">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5pPr>
            <a:lvl6pPr marL="4572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6pPr>
            <a:lvl7pPr marL="9144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7pPr>
            <a:lvl8pPr marL="13716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8pPr>
            <a:lvl9pPr marL="1828800" algn="ctr" defTabSz="457200" rtl="0" fontAlgn="base">
              <a:spcBef>
                <a:spcPct val="0"/>
              </a:spcBef>
              <a:spcAft>
                <a:spcPct val="0"/>
              </a:spcAft>
              <a:buClr>
                <a:srgbClr val="E5E5FF"/>
              </a:buClr>
              <a:buSzPct val="100000"/>
              <a:buFont typeface="Garamond" charset="0"/>
              <a:defRPr sz="4400" b="1">
                <a:solidFill>
                  <a:srgbClr val="E5E5FF"/>
                </a:solidFill>
                <a:effectLst>
                  <a:outerShdw blurRad="38100" dist="38100" dir="2700000" algn="tl">
                    <a:srgbClr val="000000"/>
                  </a:outerShdw>
                </a:effectLst>
                <a:latin typeface="Garamond" charset="0"/>
                <a:ea typeface="宋体" charset="-122"/>
                <a:cs typeface="宋体" charset="-122"/>
              </a:defRPr>
            </a:lvl9pPr>
          </a:lstStyle>
          <a:p>
            <a:pPr marL="0" marR="0" lvl="0" indent="0" algn="ctr" defTabSz="457200" rtl="0" eaLnBrk="1" fontAlgn="base" latinLnBrk="0" hangingPunct="1">
              <a:lnSpc>
                <a:spcPct val="100000"/>
              </a:lnSpc>
              <a:spcBef>
                <a:spcPct val="0"/>
              </a:spcBef>
              <a:spcAft>
                <a:spcPct val="0"/>
              </a:spcAft>
              <a:buClr>
                <a:srgbClr val="E5E5FF"/>
              </a:buClr>
              <a:buSzPct val="100000"/>
              <a:buFont typeface="Garamond"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4400" b="0" i="0" u="none" strike="noStrike" kern="0" cap="none" spc="0" normalizeH="0" baseline="0" noProof="0" dirty="0" smtClean="0">
                <a:ln>
                  <a:noFill/>
                </a:ln>
                <a:solidFill>
                  <a:srgbClr val="E5E5FF"/>
                </a:solidFill>
                <a:effectLst/>
                <a:uLnTx/>
                <a:uFillTx/>
                <a:ea typeface="宋体"/>
              </a:rPr>
              <a:t>Feature Overlap</a:t>
            </a:r>
            <a:endParaRPr kumimoji="0" lang="en-US" sz="4400" b="0" i="0" u="none" strike="noStrike" kern="0" cap="none" spc="0" normalizeH="0" baseline="0" noProof="0" dirty="0">
              <a:ln>
                <a:noFill/>
              </a:ln>
              <a:solidFill>
                <a:srgbClr val="E5E5FF"/>
              </a:solidFill>
              <a:effectLst/>
              <a:uLnTx/>
              <a:uFillTx/>
              <a:ea typeface="宋体"/>
            </a:endParaRPr>
          </a:p>
        </p:txBody>
      </p:sp>
      <p:sp>
        <p:nvSpPr>
          <p:cNvPr id="21" name="Rectangle 2"/>
          <p:cNvSpPr txBox="1">
            <a:spLocks noChangeArrowheads="1"/>
          </p:cNvSpPr>
          <p:nvPr/>
        </p:nvSpPr>
        <p:spPr bwMode="auto">
          <a:xfrm>
            <a:off x="457200" y="1902618"/>
            <a:ext cx="8229600" cy="45259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spcBef>
                <a:spcPts val="800"/>
              </a:spcBef>
              <a:spcAft>
                <a:spcPct val="0"/>
              </a:spcAft>
              <a:buClr>
                <a:srgbClr val="FFCC00"/>
              </a:buClr>
              <a:buSzPct val="70000"/>
              <a:buFont typeface="Wingdings" charset="2"/>
              <a:buChar char=""/>
              <a:defRPr sz="3200">
                <a:solidFill>
                  <a:srgbClr val="FFFFFF"/>
                </a:solidFill>
                <a:effectLst>
                  <a:outerShdw blurRad="38100" dist="38100" dir="2700000" algn="tl">
                    <a:srgbClr val="000000"/>
                  </a:outerShdw>
                </a:effectLst>
                <a:latin typeface="+mn-lt"/>
                <a:ea typeface="+mn-ea"/>
                <a:cs typeface="+mn-cs"/>
              </a:defRPr>
            </a:lvl1pPr>
            <a:lvl2pPr marL="741363" indent="-284163" algn="l" defTabSz="457200" rtl="0" eaLnBrk="0" fontAlgn="base" hangingPunct="0">
              <a:spcBef>
                <a:spcPts val="700"/>
              </a:spcBef>
              <a:spcAft>
                <a:spcPct val="0"/>
              </a:spcAft>
              <a:buClr>
                <a:srgbClr val="A886E0"/>
              </a:buClr>
              <a:buSzPct val="70000"/>
              <a:buFont typeface="Wingdings" charset="2"/>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E5E5FF"/>
              </a:buClr>
              <a:buSzPct val="70000"/>
              <a:buFont typeface="Wingdings" charset="2"/>
              <a:buChar char=""/>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A886E0"/>
              </a:buClr>
              <a:buSzPct val="70000"/>
              <a:buFont typeface="Wingdings" charset="2"/>
              <a:buChar char=""/>
              <a:defRPr sz="2000">
                <a:solidFill>
                  <a:srgbClr val="FFFFFF"/>
                </a:solidFill>
                <a:effectLst>
                  <a:outerShdw blurRad="38100" dist="38100" dir="2700000" algn="tl">
                    <a:srgbClr val="000000"/>
                  </a:outerShdw>
                </a:effectLst>
                <a:latin typeface="+mn-lt"/>
                <a:ea typeface="+mn-ea"/>
                <a:cs typeface="+mn-cs"/>
              </a:defRPr>
            </a:lvl9pPr>
          </a:lstStyle>
          <a:p>
            <a:pPr lvl="0" eaLnBrk="1" hangingPunct="1">
              <a:lnSpc>
                <a:spcPct val="90000"/>
              </a:lnSpc>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kern="0" dirty="0">
                <a:ea typeface="宋体"/>
              </a:rPr>
              <a:t>Do </a:t>
            </a:r>
            <a:r>
              <a:rPr lang="en-US" kern="0" dirty="0" smtClean="0">
                <a:ea typeface="宋体"/>
              </a:rPr>
              <a:t>a pair of features </a:t>
            </a:r>
            <a:r>
              <a:rPr lang="en-US" kern="0" dirty="0">
                <a:ea typeface="宋体"/>
              </a:rPr>
              <a:t>overlap more, or less than “expected at random”? </a:t>
            </a:r>
          </a:p>
          <a:p>
            <a:pPr marL="341313" marR="0" lvl="0" indent="-341313" algn="l" defTabSz="457200" rtl="0" eaLnBrk="1" fontAlgn="base" latinLnBrk="0" hangingPunct="1">
              <a:lnSpc>
                <a:spcPct val="90000"/>
              </a:lnSpc>
              <a:spcBef>
                <a:spcPts val="8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3200" b="0" i="0" u="none" strike="noStrike" kern="0" cap="none" spc="0" normalizeH="0" baseline="0" noProof="0" dirty="0" smtClean="0">
              <a:ln>
                <a:noFill/>
              </a:ln>
              <a:solidFill>
                <a:srgbClr val="FFFFFF"/>
              </a:solidFill>
              <a:effectLst>
                <a:outerShdw blurRad="38100" dist="38100" dir="2700000" algn="tl">
                  <a:srgbClr val="000000"/>
                </a:outerShdw>
              </a:effectLst>
              <a:uLnTx/>
              <a:uFillTx/>
              <a:ea typeface="宋体"/>
            </a:endParaRPr>
          </a:p>
          <a:p>
            <a:pPr marL="341313" marR="0" lvl="0" indent="-341313" algn="l" defTabSz="457200" rtl="0" eaLnBrk="1" fontAlgn="base" latinLnBrk="0" hangingPunct="1">
              <a:lnSpc>
                <a:spcPct val="90000"/>
              </a:lnSpc>
              <a:spcBef>
                <a:spcPts val="8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3200" b="0" i="0" u="none" strike="noStrike" kern="0" cap="none" spc="0" normalizeH="0" baseline="0" noProof="0" dirty="0" smtClean="0">
              <a:ln>
                <a:noFill/>
              </a:ln>
              <a:solidFill>
                <a:srgbClr val="FFFFFF"/>
              </a:solidFill>
              <a:effectLst>
                <a:outerShdw blurRad="38100" dist="38100" dir="2700000" algn="tl">
                  <a:srgbClr val="000000"/>
                </a:outerShdw>
              </a:effectLst>
              <a:uLnTx/>
              <a:uFillTx/>
              <a:ea typeface="宋体"/>
            </a:endParaRPr>
          </a:p>
          <a:p>
            <a:pPr marL="341313" marR="0" lvl="0" indent="-341313" algn="l" defTabSz="457200" rtl="0" eaLnBrk="1" fontAlgn="base" latinLnBrk="0" hangingPunct="1">
              <a:lnSpc>
                <a:spcPct val="90000"/>
              </a:lnSpc>
              <a:spcBef>
                <a:spcPts val="8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3200" b="0" i="0" u="none" strike="noStrike" kern="0" cap="none" spc="0" normalizeH="0" baseline="0" noProof="0" dirty="0" smtClean="0">
              <a:ln>
                <a:noFill/>
              </a:ln>
              <a:solidFill>
                <a:srgbClr val="FFFFFF"/>
              </a:solidFill>
              <a:effectLst>
                <a:outerShdw blurRad="38100" dist="38100" dir="2700000" algn="tl">
                  <a:srgbClr val="000000"/>
                </a:outerShdw>
              </a:effectLst>
              <a:uLnTx/>
              <a:uFillTx/>
              <a:ea typeface="宋体"/>
            </a:endParaRPr>
          </a:p>
          <a:p>
            <a:pPr marL="341313" marR="0" lvl="0" indent="-341313" algn="l" defTabSz="457200" rtl="0" eaLnBrk="1" fontAlgn="base" latinLnBrk="0" hangingPunct="1">
              <a:lnSpc>
                <a:spcPct val="90000"/>
              </a:lnSpc>
              <a:spcBef>
                <a:spcPts val="8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3200" b="0" i="0" u="none" strike="noStrike" kern="0" cap="none" spc="0" normalizeH="0" baseline="0" noProof="0" dirty="0" smtClean="0">
              <a:ln>
                <a:noFill/>
              </a:ln>
              <a:solidFill>
                <a:srgbClr val="FFFFFF"/>
              </a:solidFill>
              <a:effectLst>
                <a:outerShdw blurRad="38100" dist="38100" dir="2700000" algn="tl">
                  <a:srgbClr val="000000"/>
                </a:outerShdw>
              </a:effectLst>
              <a:uLnTx/>
              <a:uFillTx/>
              <a:ea typeface="宋体"/>
            </a:endParaRPr>
          </a:p>
          <a:p>
            <a:pPr marL="341313" marR="0" lvl="0" indent="-341313" algn="l" defTabSz="457200" rtl="0" eaLnBrk="1" fontAlgn="base" latinLnBrk="0" hangingPunct="1">
              <a:lnSpc>
                <a:spcPct val="90000"/>
              </a:lnSpc>
              <a:spcBef>
                <a:spcPts val="800"/>
              </a:spcBef>
              <a:spcAft>
                <a:spcPct val="0"/>
              </a:spcAft>
              <a:buClr>
                <a:srgbClr val="FFCC00"/>
              </a:buClr>
              <a:buSzPct val="70000"/>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en-US" sz="3200" b="0" i="0" u="none" strike="noStrike" kern="0" cap="none" spc="0" normalizeH="0" baseline="0" noProof="0" dirty="0" smtClean="0">
              <a:ln>
                <a:noFill/>
              </a:ln>
              <a:solidFill>
                <a:srgbClr val="FFFFFF"/>
              </a:solidFill>
              <a:effectLst>
                <a:outerShdw blurRad="38100" dist="38100" dir="2700000" algn="tl">
                  <a:srgbClr val="000000"/>
                </a:outerShdw>
              </a:effectLst>
              <a:uLnTx/>
              <a:uFillTx/>
              <a:ea typeface="宋体"/>
            </a:endParaRPr>
          </a:p>
        </p:txBody>
      </p:sp>
      <p:sp>
        <p:nvSpPr>
          <p:cNvPr id="22" name="Line 3"/>
          <p:cNvSpPr>
            <a:spLocks noChangeShapeType="1"/>
          </p:cNvSpPr>
          <p:nvPr/>
        </p:nvSpPr>
        <p:spPr bwMode="auto">
          <a:xfrm>
            <a:off x="1179513" y="4865687"/>
            <a:ext cx="7005637" cy="1588"/>
          </a:xfrm>
          <a:prstGeom prst="line">
            <a:avLst/>
          </a:prstGeom>
          <a:noFill/>
          <a:ln w="36720">
            <a:solidFill>
              <a:srgbClr val="FFFFFF"/>
            </a:solidFill>
            <a:miter lim="800000"/>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AutoShape 4"/>
          <p:cNvSpPr>
            <a:spLocks noChangeArrowheads="1"/>
          </p:cNvSpPr>
          <p:nvPr/>
        </p:nvSpPr>
        <p:spPr bwMode="auto">
          <a:xfrm>
            <a:off x="1143000" y="4776787"/>
            <a:ext cx="1141413" cy="180975"/>
          </a:xfrm>
          <a:prstGeom prst="roundRect">
            <a:avLst>
              <a:gd name="adj" fmla="val 889"/>
            </a:avLst>
          </a:prstGeom>
          <a:solidFill>
            <a:srgbClr val="00B8FF">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AutoShape 5"/>
          <p:cNvSpPr>
            <a:spLocks noChangeArrowheads="1"/>
          </p:cNvSpPr>
          <p:nvPr/>
        </p:nvSpPr>
        <p:spPr bwMode="auto">
          <a:xfrm>
            <a:off x="6507163" y="4776787"/>
            <a:ext cx="1141412" cy="180975"/>
          </a:xfrm>
          <a:prstGeom prst="roundRect">
            <a:avLst>
              <a:gd name="adj" fmla="val 889"/>
            </a:avLst>
          </a:prstGeom>
          <a:solidFill>
            <a:srgbClr val="00B8FF">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AutoShape 6"/>
          <p:cNvSpPr>
            <a:spLocks noChangeArrowheads="1"/>
          </p:cNvSpPr>
          <p:nvPr/>
        </p:nvSpPr>
        <p:spPr bwMode="auto">
          <a:xfrm>
            <a:off x="3392488" y="4776787"/>
            <a:ext cx="198437" cy="180975"/>
          </a:xfrm>
          <a:prstGeom prst="roundRect">
            <a:avLst>
              <a:gd name="adj" fmla="val 889"/>
            </a:avLst>
          </a:prstGeom>
          <a:solidFill>
            <a:srgbClr val="00B8FF">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AutoShape 7"/>
          <p:cNvSpPr>
            <a:spLocks noChangeArrowheads="1"/>
          </p:cNvSpPr>
          <p:nvPr/>
        </p:nvSpPr>
        <p:spPr bwMode="auto">
          <a:xfrm>
            <a:off x="2817813" y="4776787"/>
            <a:ext cx="438150" cy="180975"/>
          </a:xfrm>
          <a:prstGeom prst="roundRect">
            <a:avLst>
              <a:gd name="adj" fmla="val 889"/>
            </a:avLst>
          </a:prstGeom>
          <a:solidFill>
            <a:srgbClr val="00B8FF">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7" name="AutoShape 8"/>
          <p:cNvSpPr>
            <a:spLocks noChangeArrowheads="1"/>
          </p:cNvSpPr>
          <p:nvPr/>
        </p:nvSpPr>
        <p:spPr bwMode="auto">
          <a:xfrm>
            <a:off x="6219825" y="4776787"/>
            <a:ext cx="546100" cy="180975"/>
          </a:xfrm>
          <a:prstGeom prst="roundRect">
            <a:avLst>
              <a:gd name="adj" fmla="val 889"/>
            </a:avLst>
          </a:prstGeom>
          <a:solidFill>
            <a:srgbClr val="DC2300">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AutoShape 9"/>
          <p:cNvSpPr>
            <a:spLocks noChangeArrowheads="1"/>
          </p:cNvSpPr>
          <p:nvPr/>
        </p:nvSpPr>
        <p:spPr bwMode="auto">
          <a:xfrm>
            <a:off x="4008438" y="4776787"/>
            <a:ext cx="1508125" cy="180975"/>
          </a:xfrm>
          <a:prstGeom prst="roundRect">
            <a:avLst>
              <a:gd name="adj" fmla="val 889"/>
            </a:avLst>
          </a:prstGeom>
          <a:solidFill>
            <a:srgbClr val="DC2300">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AutoShape 10"/>
          <p:cNvSpPr>
            <a:spLocks noChangeArrowheads="1"/>
          </p:cNvSpPr>
          <p:nvPr/>
        </p:nvSpPr>
        <p:spPr bwMode="auto">
          <a:xfrm>
            <a:off x="2133600" y="4776787"/>
            <a:ext cx="457200" cy="180975"/>
          </a:xfrm>
          <a:prstGeom prst="roundRect">
            <a:avLst>
              <a:gd name="adj" fmla="val 889"/>
            </a:avLst>
          </a:prstGeom>
          <a:solidFill>
            <a:srgbClr val="DC2300">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Text Box 11"/>
          <p:cNvSpPr txBox="1">
            <a:spLocks noChangeArrowheads="1"/>
          </p:cNvSpPr>
          <p:nvPr/>
        </p:nvSpPr>
        <p:spPr bwMode="auto">
          <a:xfrm>
            <a:off x="863600" y="4662487"/>
            <a:ext cx="285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a:buClr>
                <a:srgbClr val="000000"/>
              </a:buClr>
              <a:buSzPct val="45000"/>
              <a:buFont typeface="Wingdings" charset="2"/>
              <a:buNone/>
            </a:pPr>
            <a:r>
              <a:rPr lang="en-GB" sz="2400">
                <a:solidFill>
                  <a:srgbClr val="FFFFFF"/>
                </a:solidFill>
                <a:latin typeface="+mn-lt"/>
              </a:rPr>
              <a:t>5'</a:t>
            </a:r>
          </a:p>
        </p:txBody>
      </p:sp>
      <p:sp>
        <p:nvSpPr>
          <p:cNvPr id="31" name="Text Box 12"/>
          <p:cNvSpPr txBox="1">
            <a:spLocks noChangeArrowheads="1"/>
          </p:cNvSpPr>
          <p:nvPr/>
        </p:nvSpPr>
        <p:spPr bwMode="auto">
          <a:xfrm>
            <a:off x="8224838" y="4662487"/>
            <a:ext cx="2873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a:buClr>
                <a:srgbClr val="000000"/>
              </a:buClr>
              <a:buSzPct val="45000"/>
              <a:buFont typeface="Wingdings" charset="2"/>
              <a:buNone/>
            </a:pPr>
            <a:r>
              <a:rPr lang="en-GB" sz="2400">
                <a:solidFill>
                  <a:srgbClr val="FFFFFF"/>
                </a:solidFill>
                <a:latin typeface="+mn-lt"/>
              </a:rPr>
              <a:t>3'</a:t>
            </a:r>
          </a:p>
        </p:txBody>
      </p:sp>
      <p:grpSp>
        <p:nvGrpSpPr>
          <p:cNvPr id="32" name="Group 13"/>
          <p:cNvGrpSpPr>
            <a:grpSpLocks/>
          </p:cNvGrpSpPr>
          <p:nvPr/>
        </p:nvGrpSpPr>
        <p:grpSpPr bwMode="auto">
          <a:xfrm>
            <a:off x="990600" y="3328987"/>
            <a:ext cx="4029075" cy="365125"/>
            <a:chOff x="624" y="1584"/>
            <a:chExt cx="2538" cy="230"/>
          </a:xfrm>
        </p:grpSpPr>
        <p:sp>
          <p:nvSpPr>
            <p:cNvPr id="33" name="Text Box 14"/>
            <p:cNvSpPr txBox="1">
              <a:spLocks noChangeArrowheads="1"/>
            </p:cNvSpPr>
            <p:nvPr/>
          </p:nvSpPr>
          <p:spPr bwMode="auto">
            <a:xfrm>
              <a:off x="1179" y="1584"/>
              <a:ext cx="19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marL="0" marR="0" lvl="0" indent="0" defTabSz="914400" eaLnBrk="1" fontAlgn="auto" latinLnBrk="0" hangingPunct="0">
                <a:lnSpc>
                  <a:spcPct val="100000"/>
                </a:lnSpc>
                <a:spcBef>
                  <a:spcPts val="0"/>
                </a:spcBef>
                <a:spcAft>
                  <a:spcPts val="0"/>
                </a:spcAft>
                <a:buClr>
                  <a:srgbClr val="000000"/>
                </a:buClr>
                <a:buSzPct val="45000"/>
                <a:buFont typeface="Wingdings"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0" i="0" u="none" strike="noStrike" kern="0" cap="none" spc="0" normalizeH="0" baseline="0" noProof="0" smtClean="0">
                  <a:ln>
                    <a:noFill/>
                  </a:ln>
                  <a:solidFill>
                    <a:srgbClr val="FFFFFF"/>
                  </a:solidFill>
                  <a:effectLst/>
                  <a:uLnTx/>
                  <a:uFillTx/>
                  <a:latin typeface="+mn-lt"/>
                  <a:ea typeface="宋体" charset="-122"/>
                </a:rPr>
                <a:t>→</a:t>
              </a:r>
              <a:r>
                <a:rPr kumimoji="0" lang="en-GB" sz="2000" b="0" i="0" u="none" strike="noStrike" kern="0" cap="none" spc="0" normalizeH="0" baseline="0" noProof="0" smtClean="0">
                  <a:ln>
                    <a:noFill/>
                  </a:ln>
                  <a:solidFill>
                    <a:srgbClr val="FFFFFF"/>
                  </a:solidFill>
                  <a:effectLst/>
                  <a:uLnTx/>
                  <a:uFillTx/>
                  <a:latin typeface="+mn-lt"/>
                  <a:ea typeface="宋体" charset="-122"/>
                </a:rPr>
                <a:t>Transcription Fragments</a:t>
              </a:r>
            </a:p>
          </p:txBody>
        </p:sp>
        <p:sp>
          <p:nvSpPr>
            <p:cNvPr id="34" name="AutoShape 15"/>
            <p:cNvSpPr>
              <a:spLocks noChangeArrowheads="1"/>
            </p:cNvSpPr>
            <p:nvPr/>
          </p:nvSpPr>
          <p:spPr bwMode="auto">
            <a:xfrm>
              <a:off x="624" y="1606"/>
              <a:ext cx="546" cy="169"/>
            </a:xfrm>
            <a:prstGeom prst="roundRect">
              <a:avLst>
                <a:gd name="adj" fmla="val 593"/>
              </a:avLst>
            </a:prstGeom>
            <a:solidFill>
              <a:srgbClr val="00B8FF">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35" name="Group 16"/>
          <p:cNvGrpSpPr>
            <a:grpSpLocks/>
          </p:cNvGrpSpPr>
          <p:nvPr/>
        </p:nvGrpSpPr>
        <p:grpSpPr bwMode="auto">
          <a:xfrm>
            <a:off x="990600" y="3862387"/>
            <a:ext cx="3808413" cy="365125"/>
            <a:chOff x="624" y="1920"/>
            <a:chExt cx="2399" cy="230"/>
          </a:xfrm>
        </p:grpSpPr>
        <p:sp>
          <p:nvSpPr>
            <p:cNvPr id="36" name="Text Box 17"/>
            <p:cNvSpPr txBox="1">
              <a:spLocks noChangeArrowheads="1"/>
            </p:cNvSpPr>
            <p:nvPr/>
          </p:nvSpPr>
          <p:spPr bwMode="auto">
            <a:xfrm>
              <a:off x="1149" y="1920"/>
              <a:ext cx="187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marL="0" marR="0" lvl="0" indent="0" defTabSz="914400" eaLnBrk="1" fontAlgn="auto" latinLnBrk="0" hangingPunct="0">
                <a:lnSpc>
                  <a:spcPct val="100000"/>
                </a:lnSpc>
                <a:spcBef>
                  <a:spcPts val="0"/>
                </a:spcBef>
                <a:spcAft>
                  <a:spcPts val="0"/>
                </a:spcAft>
                <a:buClr>
                  <a:srgbClr val="000000"/>
                </a:buClr>
                <a:buSzPct val="45000"/>
                <a:buFont typeface="Wingdings"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400" b="0" i="0" u="none" strike="noStrike" kern="0" cap="none" spc="0" normalizeH="0" baseline="0" noProof="0" smtClean="0">
                  <a:ln>
                    <a:noFill/>
                  </a:ln>
                  <a:solidFill>
                    <a:srgbClr val="FFFFFF"/>
                  </a:solidFill>
                  <a:effectLst/>
                  <a:uLnTx/>
                  <a:uFillTx/>
                  <a:latin typeface="+mn-lt"/>
                  <a:ea typeface="宋体" charset="-122"/>
                </a:rPr>
                <a:t>→ </a:t>
              </a:r>
              <a:r>
                <a:rPr kumimoji="0" lang="en-GB" sz="2000" b="0" i="0" u="none" strike="noStrike" kern="0" cap="none" spc="0" normalizeH="0" baseline="0" noProof="0" smtClean="0">
                  <a:ln>
                    <a:noFill/>
                  </a:ln>
                  <a:solidFill>
                    <a:srgbClr val="FFFFFF"/>
                  </a:solidFill>
                  <a:effectLst/>
                  <a:uLnTx/>
                  <a:uFillTx/>
                  <a:latin typeface="+mn-lt"/>
                  <a:ea typeface="宋体" charset="-122"/>
                </a:rPr>
                <a:t>Conserved sequence</a:t>
              </a:r>
            </a:p>
          </p:txBody>
        </p:sp>
        <p:sp>
          <p:nvSpPr>
            <p:cNvPr id="37" name="AutoShape 18"/>
            <p:cNvSpPr>
              <a:spLocks noChangeArrowheads="1"/>
            </p:cNvSpPr>
            <p:nvPr/>
          </p:nvSpPr>
          <p:spPr bwMode="auto">
            <a:xfrm>
              <a:off x="624" y="1942"/>
              <a:ext cx="516" cy="169"/>
            </a:xfrm>
            <a:prstGeom prst="roundRect">
              <a:avLst>
                <a:gd name="adj" fmla="val 593"/>
              </a:avLst>
            </a:prstGeom>
            <a:solidFill>
              <a:srgbClr val="DC2300">
                <a:alpha val="50195"/>
              </a:srgbClr>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8" name="Slide Number Placeholder 37"/>
          <p:cNvSpPr>
            <a:spLocks noGrp="1"/>
          </p:cNvSpPr>
          <p:nvPr>
            <p:ph type="sldNum" sz="quarter" idx="12"/>
          </p:nvPr>
        </p:nvSpPr>
        <p:spPr/>
        <p:txBody>
          <a:bodyPr/>
          <a:lstStyle/>
          <a:p>
            <a:fld id="{6E1E8057-8116-4759-810E-BDA7BB580207}" type="slidenum">
              <a:rPr lang="en-US" smtClean="0"/>
              <a:pPr/>
              <a:t>5</a:t>
            </a:fld>
            <a:endParaRPr lang="en-US"/>
          </a:p>
        </p:txBody>
      </p:sp>
    </p:spTree>
    <p:extLst>
      <p:ext uri="{BB962C8B-B14F-4D97-AF65-F5344CB8AC3E}">
        <p14:creationId xmlns:p14="http://schemas.microsoft.com/office/powerpoint/2010/main" xmlns="" val="33636959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most 22,000</a:t>
            </a:r>
            <a:br>
              <a:rPr lang="en-US" dirty="0" smtClean="0"/>
            </a:br>
            <a:r>
              <a:rPr lang="en-US" dirty="0" smtClean="0"/>
              <a:t>not 120,000</a:t>
            </a:r>
            <a:endParaRPr lang="en-US" dirty="0"/>
          </a:p>
        </p:txBody>
      </p:sp>
      <p:sp>
        <p:nvSpPr>
          <p:cNvPr id="3" name="Content Placeholder 2"/>
          <p:cNvSpPr>
            <a:spLocks noGrp="1"/>
          </p:cNvSpPr>
          <p:nvPr>
            <p:ph idx="1"/>
          </p:nvPr>
        </p:nvSpPr>
        <p:spPr>
          <a:xfrm>
            <a:off x="457200" y="1646237"/>
            <a:ext cx="8229600" cy="4525963"/>
          </a:xfrm>
        </p:spPr>
        <p:txBody>
          <a:bodyPr/>
          <a:lstStyle/>
          <a:p>
            <a:pPr marL="0" indent="0" algn="ctr">
              <a:buNone/>
            </a:pPr>
            <a:endParaRPr lang="en-US" dirty="0" smtClean="0"/>
          </a:p>
          <a:p>
            <a:r>
              <a:rPr lang="en-US" dirty="0" smtClean="0"/>
              <a:t>Failing to account for variance and background in CAGE has had consequences:</a:t>
            </a:r>
          </a:p>
          <a:p>
            <a:pPr marL="0" indent="0">
              <a:buNone/>
            </a:pPr>
            <a:endParaRPr lang="en-US" dirty="0" smtClean="0"/>
          </a:p>
          <a:p>
            <a:pPr marL="0" indent="0" algn="ctr">
              <a:buNone/>
            </a:pPr>
            <a:r>
              <a:rPr lang="en-US" dirty="0" smtClean="0"/>
              <a:t>Number of active promoters in </a:t>
            </a:r>
            <a:r>
              <a:rPr lang="en-US" i="1" dirty="0" smtClean="0"/>
              <a:t>D. melanogaster</a:t>
            </a:r>
            <a:r>
              <a:rPr lang="en-US" dirty="0" smtClean="0"/>
              <a:t> embryo has been over estimated, consistently, in the literature at least 5 fold</a:t>
            </a:r>
            <a:endParaRPr lang="en-US" dirty="0"/>
          </a:p>
        </p:txBody>
      </p:sp>
      <p:sp>
        <p:nvSpPr>
          <p:cNvPr id="4" name="Slide Number Placeholder 3"/>
          <p:cNvSpPr>
            <a:spLocks noGrp="1"/>
          </p:cNvSpPr>
          <p:nvPr>
            <p:ph type="sldNum" sz="quarter" idx="12"/>
          </p:nvPr>
        </p:nvSpPr>
        <p:spPr/>
        <p:txBody>
          <a:bodyPr/>
          <a:lstStyle/>
          <a:p>
            <a:fld id="{6E1E8057-8116-4759-810E-BDA7BB580207}" type="slidenum">
              <a:rPr lang="en-US" smtClean="0"/>
              <a:pPr/>
              <a:t>50</a:t>
            </a:fld>
            <a:endParaRPr lang="en-US"/>
          </a:p>
        </p:txBody>
      </p:sp>
    </p:spTree>
    <p:extLst>
      <p:ext uri="{BB962C8B-B14F-4D97-AF65-F5344CB8AC3E}">
        <p14:creationId xmlns:p14="http://schemas.microsoft.com/office/powerpoint/2010/main" xmlns="" val="41377600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3051175"/>
          </a:xfr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rPr>
              <a:t>A (not so) new mindset:</a:t>
            </a:r>
            <a:br>
              <a:rPr lang="en-US" b="1" dirty="0" smtClean="0">
                <a:solidFill>
                  <a:schemeClr val="bg1"/>
                </a:solidFill>
                <a:effectLst>
                  <a:outerShdw blurRad="38100" dist="38100" dir="2700000" algn="tl">
                    <a:srgbClr val="000000">
                      <a:alpha val="43137"/>
                    </a:srgbClr>
                  </a:outerShdw>
                </a:effectLst>
              </a:rPr>
            </a:br>
            <a:r>
              <a:rPr lang="en-US" dirty="0" smtClean="0">
                <a:solidFill>
                  <a:schemeClr val="bg1"/>
                </a:solidFill>
              </a:rPr>
              <a:t>after spending $10k+ on your assay, spend $50 to reliably interpret it on the </a:t>
            </a:r>
            <a:r>
              <a:rPr lang="en-US" dirty="0" err="1" smtClean="0">
                <a:solidFill>
                  <a:schemeClr val="bg1"/>
                </a:solidFill>
              </a:rPr>
              <a:t>Statmap</a:t>
            </a:r>
            <a:r>
              <a:rPr lang="en-US" dirty="0" smtClean="0">
                <a:solidFill>
                  <a:schemeClr val="bg1"/>
                </a:solidFill>
              </a:rPr>
              <a:t> implementation on the Amazon EC2 cluster</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6E1E8057-8116-4759-810E-BDA7BB580207}" type="slidenum">
              <a:rPr lang="en-US" smtClean="0"/>
              <a:pPr/>
              <a:t>51</a:t>
            </a:fld>
            <a:endParaRPr lang="en-US"/>
          </a:p>
        </p:txBody>
      </p:sp>
    </p:spTree>
    <p:extLst>
      <p:ext uri="{BB962C8B-B14F-4D97-AF65-F5344CB8AC3E}">
        <p14:creationId xmlns:p14="http://schemas.microsoft.com/office/powerpoint/2010/main" xmlns="" val="24236416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team</a:t>
            </a:r>
            <a:endParaRPr lang="en-US" dirty="0"/>
          </a:p>
        </p:txBody>
      </p:sp>
      <p:sp>
        <p:nvSpPr>
          <p:cNvPr id="3" name="Content Placeholder 2"/>
          <p:cNvSpPr>
            <a:spLocks noGrp="1"/>
          </p:cNvSpPr>
          <p:nvPr>
            <p:ph idx="1"/>
          </p:nvPr>
        </p:nvSpPr>
        <p:spPr>
          <a:xfrm>
            <a:off x="457200" y="1798637"/>
            <a:ext cx="8229600" cy="4525963"/>
          </a:xfrm>
        </p:spPr>
        <p:txBody>
          <a:bodyPr/>
          <a:lstStyle/>
          <a:p>
            <a:r>
              <a:rPr lang="en-US" dirty="0" smtClean="0"/>
              <a:t>Nathan </a:t>
            </a:r>
            <a:r>
              <a:rPr lang="en-US" dirty="0" err="1" smtClean="0"/>
              <a:t>Boley</a:t>
            </a:r>
            <a:endParaRPr lang="en-US" dirty="0" smtClean="0"/>
          </a:p>
          <a:p>
            <a:r>
              <a:rPr lang="en-US" dirty="0" smtClean="0"/>
              <a:t>Peter Bickel </a:t>
            </a:r>
          </a:p>
          <a:p>
            <a:endParaRPr lang="en-US" dirty="0"/>
          </a:p>
          <a:p>
            <a:r>
              <a:rPr lang="en-US" dirty="0" smtClean="0"/>
              <a:t>Special thanks to Ewan Birney and </a:t>
            </a:r>
            <a:r>
              <a:rPr lang="en-US" dirty="0" err="1" smtClean="0"/>
              <a:t>Anshul</a:t>
            </a:r>
            <a:r>
              <a:rPr lang="en-US" dirty="0" smtClean="0"/>
              <a:t> </a:t>
            </a:r>
            <a:r>
              <a:rPr lang="en-US" dirty="0" err="1" smtClean="0"/>
              <a:t>Kundaje</a:t>
            </a:r>
            <a:r>
              <a:rPr lang="en-US" dirty="0" smtClean="0"/>
              <a:t> for many enlightening conversations</a:t>
            </a:r>
          </a:p>
          <a:p>
            <a:endParaRPr lang="en-US" dirty="0"/>
          </a:p>
        </p:txBody>
      </p:sp>
      <p:sp>
        <p:nvSpPr>
          <p:cNvPr id="4" name="Slide Number Placeholder 3"/>
          <p:cNvSpPr>
            <a:spLocks noGrp="1"/>
          </p:cNvSpPr>
          <p:nvPr>
            <p:ph type="sldNum" sz="quarter" idx="12"/>
          </p:nvPr>
        </p:nvSpPr>
        <p:spPr/>
        <p:txBody>
          <a:bodyPr/>
          <a:lstStyle/>
          <a:p>
            <a:fld id="{6E1E8057-8116-4759-810E-BDA7BB580207}" type="slidenum">
              <a:rPr lang="en-US" smtClean="0"/>
              <a:pPr/>
              <a:t>52</a:t>
            </a:fld>
            <a:endParaRPr lang="en-US"/>
          </a:p>
        </p:txBody>
      </p:sp>
    </p:spTree>
    <p:extLst>
      <p:ext uri="{BB962C8B-B14F-4D97-AF65-F5344CB8AC3E}">
        <p14:creationId xmlns:p14="http://schemas.microsoft.com/office/powerpoint/2010/main" xmlns="" val="2404946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6E1E8057-8116-4759-810E-BDA7BB580207}" type="slidenum">
              <a:rPr lang="en-US" smtClean="0"/>
              <a:pPr/>
              <a:t>53</a:t>
            </a:fld>
            <a:endParaRPr lang="en-US"/>
          </a:p>
        </p:txBody>
      </p:sp>
    </p:spTree>
    <p:extLst>
      <p:ext uri="{BB962C8B-B14F-4D97-AF65-F5344CB8AC3E}">
        <p14:creationId xmlns:p14="http://schemas.microsoft.com/office/powerpoint/2010/main" xmlns="" val="1095166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Key concepts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457200" y="1295400"/>
                <a:ext cx="8229600" cy="5410200"/>
              </a:xfrm>
            </p:spPr>
            <p:txBody>
              <a:bodyPr>
                <a:normAutofit lnSpcReduction="10000"/>
              </a:bodyPr>
              <a:lstStyle/>
              <a:p>
                <a:pPr marL="0" indent="0">
                  <a:buNone/>
                </a:pPr>
                <a14:m>
                  <m:oMath xmlns:m="http://schemas.openxmlformats.org/officeDocument/2006/math">
                    <m:r>
                      <a:rPr lang="en-US" sz="2000" b="0" i="1" smtClean="0">
                        <a:latin typeface="Cambria Math"/>
                      </a:rPr>
                      <m:t>𝑔</m:t>
                    </m:r>
                  </m:oMath>
                </a14:m>
                <a:r>
                  <a:rPr lang="en-US" sz="2000" dirty="0" smtClean="0"/>
                  <a:t>: a specific location in the genome</a:t>
                </a:r>
              </a:p>
              <a:p>
                <a:pPr marL="0" indent="0">
                  <a:buNone/>
                </a:pPr>
                <a14:m>
                  <m:oMath xmlns:m="http://schemas.openxmlformats.org/officeDocument/2006/math">
                    <m:r>
                      <m:rPr>
                        <m:sty m:val="p"/>
                      </m:rPr>
                      <a:rPr lang="en-US" sz="2000" b="0" i="0" smtClean="0">
                        <a:latin typeface="Cambria Math"/>
                      </a:rPr>
                      <m:t>Pr</m:t>
                    </m:r>
                    <m:r>
                      <a:rPr lang="en-US" sz="2000" b="0" i="1" smtClean="0">
                        <a:latin typeface="Cambria Math"/>
                      </a:rPr>
                      <m:t>⁡[</m:t>
                    </m:r>
                    <m:r>
                      <a:rPr lang="en-US" sz="2000" i="1">
                        <a:latin typeface="Cambria Math"/>
                      </a:rPr>
                      <m:t>𝑔</m:t>
                    </m:r>
                    <m:r>
                      <a:rPr lang="en-US" sz="2000" b="0" i="1" smtClean="0">
                        <a:latin typeface="Cambria Math"/>
                      </a:rPr>
                      <m:t>]</m:t>
                    </m:r>
                  </m:oMath>
                </a14:m>
                <a:r>
                  <a:rPr lang="en-US" sz="2000" dirty="0" smtClean="0"/>
                  <a:t>: the frequency with which </a:t>
                </a:r>
                <a:r>
                  <a:rPr lang="en-US" sz="2000" dirty="0" err="1" smtClean="0"/>
                  <a:t>oligos</a:t>
                </a:r>
                <a:r>
                  <a:rPr lang="en-US" sz="2000" dirty="0" smtClean="0"/>
                  <a:t> originating at </a:t>
                </a:r>
                <a14:m>
                  <m:oMath xmlns:m="http://schemas.openxmlformats.org/officeDocument/2006/math">
                    <m:r>
                      <a:rPr lang="en-US" sz="2000" i="1">
                        <a:latin typeface="Cambria Math"/>
                      </a:rPr>
                      <m:t>𝑔</m:t>
                    </m:r>
                  </m:oMath>
                </a14:m>
                <a:r>
                  <a:rPr lang="en-US" sz="2000" dirty="0" smtClean="0"/>
                  <a:t> are sequenced</a:t>
                </a:r>
              </a:p>
              <a:p>
                <a:pPr marL="0" indent="0">
                  <a:buNone/>
                </a:pPr>
                <a14:m>
                  <m:oMath xmlns:m="http://schemas.openxmlformats.org/officeDocument/2006/math">
                    <m:r>
                      <m:rPr>
                        <m:sty m:val="p"/>
                      </m:rPr>
                      <a:rPr lang="en-US" sz="2000" b="0" i="0" smtClean="0">
                        <a:latin typeface="Cambria Math"/>
                      </a:rPr>
                      <m:t>Pr</m:t>
                    </m:r>
                    <m:r>
                      <a:rPr lang="en-US" sz="2000" b="0" i="1" smtClean="0">
                        <a:latin typeface="Cambria Math"/>
                      </a:rPr>
                      <m:t>⁡[</m:t>
                    </m:r>
                    <m:r>
                      <a:rPr lang="en-US" sz="2000" b="0" i="1" smtClean="0">
                        <a:latin typeface="Cambria Math"/>
                      </a:rPr>
                      <m:t>𝑟</m:t>
                    </m:r>
                    <m:r>
                      <a:rPr lang="en-US" sz="2000" b="0" i="1" smtClean="0">
                        <a:latin typeface="Cambria Math"/>
                      </a:rPr>
                      <m:t>|</m:t>
                    </m:r>
                    <m:r>
                      <a:rPr lang="en-US" sz="2000" i="1">
                        <a:latin typeface="Cambria Math"/>
                      </a:rPr>
                      <m:t>𝑔</m:t>
                    </m:r>
                    <m:r>
                      <a:rPr lang="en-US" sz="2000" b="0" i="1" smtClean="0">
                        <a:latin typeface="Cambria Math"/>
                      </a:rPr>
                      <m:t>]</m:t>
                    </m:r>
                  </m:oMath>
                </a14:m>
                <a:r>
                  <a:rPr lang="en-US" sz="2000" dirty="0" smtClean="0"/>
                  <a:t>: </a:t>
                </a:r>
                <a:r>
                  <a:rPr lang="en-US" sz="2000" dirty="0" err="1" smtClean="0"/>
                  <a:t>prob</a:t>
                </a:r>
                <a:r>
                  <a:rPr lang="en-US" sz="2000" dirty="0" smtClean="0"/>
                  <a:t> of  observing  read  </a:t>
                </a:r>
                <a14:m>
                  <m:oMath xmlns:m="http://schemas.openxmlformats.org/officeDocument/2006/math">
                    <m:r>
                      <a:rPr lang="en-US" sz="2000" b="0" i="1" smtClean="0">
                        <a:latin typeface="Cambria Math"/>
                      </a:rPr>
                      <m:t>𝑟</m:t>
                    </m:r>
                  </m:oMath>
                </a14:m>
                <a:r>
                  <a:rPr lang="en-US" sz="2000" i="1" dirty="0" smtClean="0"/>
                  <a:t> </a:t>
                </a:r>
                <a:r>
                  <a:rPr lang="en-US" sz="2000" dirty="0" smtClean="0"/>
                  <a:t>given that </a:t>
                </a:r>
                <a14:m>
                  <m:oMath xmlns:m="http://schemas.openxmlformats.org/officeDocument/2006/math">
                    <m:r>
                      <a:rPr lang="en-US" sz="2000" i="1">
                        <a:latin typeface="Cambria Math"/>
                      </a:rPr>
                      <m:t>𝑔</m:t>
                    </m:r>
                  </m:oMath>
                </a14:m>
                <a:r>
                  <a:rPr lang="en-US" sz="2000" i="1" dirty="0" smtClean="0"/>
                  <a:t> </a:t>
                </a:r>
                <a:r>
                  <a:rPr lang="en-US" sz="2000" dirty="0" smtClean="0"/>
                  <a:t>was sequenced</a:t>
                </a:r>
              </a:p>
              <a:p>
                <a:pPr marL="0" indent="0">
                  <a:buNone/>
                </a:pPr>
                <a14:m>
                  <m:oMath xmlns:m="http://schemas.openxmlformats.org/officeDocument/2006/math">
                    <m:func>
                      <m:funcPr>
                        <m:ctrlPr>
                          <a:rPr lang="en-US" sz="2000" b="0" i="1" smtClean="0">
                            <a:latin typeface="Cambria Math"/>
                          </a:rPr>
                        </m:ctrlPr>
                      </m:funcPr>
                      <m:fName>
                        <m:r>
                          <m:rPr>
                            <m:sty m:val="p"/>
                          </m:rPr>
                          <a:rPr lang="en-US" sz="2000" b="0" i="0" smtClean="0">
                            <a:latin typeface="Cambria Math"/>
                          </a:rPr>
                          <m:t>Pr</m:t>
                        </m:r>
                      </m:fName>
                      <m:e>
                        <m:d>
                          <m:dPr>
                            <m:begChr m:val="["/>
                            <m:endChr m:val="]"/>
                            <m:ctrlPr>
                              <a:rPr lang="en-US" sz="2000" b="0" i="1" smtClean="0">
                                <a:latin typeface="Cambria Math"/>
                              </a:rPr>
                            </m:ctrlPr>
                          </m:dPr>
                          <m:e>
                            <m:r>
                              <a:rPr lang="en-US" sz="2000" i="1">
                                <a:latin typeface="Cambria Math"/>
                              </a:rPr>
                              <m:t>𝑔</m:t>
                            </m:r>
                          </m:e>
                          <m:e>
                            <m:r>
                              <a:rPr lang="en-US" sz="2000" b="0" i="1" smtClean="0">
                                <a:latin typeface="Cambria Math"/>
                              </a:rPr>
                              <m:t>𝑟</m:t>
                            </m:r>
                          </m:e>
                        </m:d>
                      </m:e>
                    </m:func>
                    <m:r>
                      <a:rPr lang="en-US" sz="2000" b="0" i="0" smtClean="0">
                        <a:latin typeface="Cambria Math"/>
                      </a:rPr>
                      <m:t>=</m:t>
                    </m:r>
                    <m:f>
                      <m:fPr>
                        <m:ctrlPr>
                          <a:rPr lang="en-US" sz="2000" b="0" i="1" smtClean="0">
                            <a:latin typeface="Cambria Math"/>
                          </a:rPr>
                        </m:ctrlPr>
                      </m:fPr>
                      <m:num>
                        <m:func>
                          <m:funcPr>
                            <m:ctrlPr>
                              <a:rPr lang="en-US" sz="2000" b="0" i="1" smtClean="0">
                                <a:latin typeface="Cambria Math"/>
                              </a:rPr>
                            </m:ctrlPr>
                          </m:funcPr>
                          <m:fName>
                            <m:r>
                              <m:rPr>
                                <m:sty m:val="p"/>
                              </m:rPr>
                              <a:rPr lang="en-US" sz="2000" b="0" i="0" smtClean="0">
                                <a:latin typeface="Cambria Math"/>
                              </a:rPr>
                              <m:t>Pr</m:t>
                            </m:r>
                          </m:fName>
                          <m:e>
                            <m:d>
                              <m:dPr>
                                <m:begChr m:val="["/>
                                <m:endChr m:val="]"/>
                                <m:ctrlPr>
                                  <a:rPr lang="en-US" sz="2000" b="0" i="1" smtClean="0">
                                    <a:latin typeface="Cambria Math"/>
                                  </a:rPr>
                                </m:ctrlPr>
                              </m:dPr>
                              <m:e>
                                <m:r>
                                  <a:rPr lang="en-US" sz="2000" b="0" i="1" smtClean="0">
                                    <a:latin typeface="Cambria Math"/>
                                  </a:rPr>
                                  <m:t>𝑟</m:t>
                                </m:r>
                              </m:e>
                              <m:e>
                                <m:r>
                                  <a:rPr lang="en-US" sz="2000" b="0" i="1" smtClean="0">
                                    <a:latin typeface="Cambria Math"/>
                                  </a:rPr>
                                  <m:t>𝑔</m:t>
                                </m:r>
                              </m:e>
                            </m:d>
                          </m:e>
                        </m:func>
                        <m:r>
                          <m:rPr>
                            <m:sty m:val="p"/>
                          </m:rPr>
                          <a:rPr lang="en-US" sz="2000" b="0" i="0" smtClean="0">
                            <a:latin typeface="Cambria Math"/>
                          </a:rPr>
                          <m:t>Pr</m:t>
                        </m:r>
                        <m:r>
                          <a:rPr lang="en-US" sz="2000" b="0" i="1" smtClean="0">
                            <a:latin typeface="Cambria Math"/>
                          </a:rPr>
                          <m:t>⁡[</m:t>
                        </m:r>
                        <m:r>
                          <a:rPr lang="en-US" sz="2000" b="0" i="1" smtClean="0">
                            <a:latin typeface="Cambria Math"/>
                          </a:rPr>
                          <m:t>𝑔</m:t>
                        </m:r>
                        <m:r>
                          <a:rPr lang="en-US" sz="2000" b="0" i="1" smtClean="0">
                            <a:latin typeface="Cambria Math"/>
                          </a:rPr>
                          <m:t>]</m:t>
                        </m:r>
                      </m:num>
                      <m:den>
                        <m:nary>
                          <m:naryPr>
                            <m:chr m:val="∑"/>
                            <m:supHide m:val="on"/>
                            <m:ctrlPr>
                              <a:rPr lang="en-US" sz="2000" b="0" i="1" smtClean="0">
                                <a:latin typeface="Cambria Math"/>
                              </a:rPr>
                            </m:ctrlPr>
                          </m:naryPr>
                          <m:sub>
                            <m:r>
                              <m:rPr>
                                <m:brk m:alnAt="7"/>
                              </m:rPr>
                              <a:rPr lang="en-US" sz="2000" b="0" i="1" smtClean="0">
                                <a:latin typeface="Cambria Math"/>
                              </a:rPr>
                              <m:t>𝑔</m:t>
                            </m:r>
                            <m:r>
                              <a:rPr lang="en-US" sz="2000" b="0" i="1" smtClean="0">
                                <a:latin typeface="Cambria Math"/>
                              </a:rPr>
                              <m:t>′</m:t>
                            </m:r>
                          </m:sub>
                          <m:sup/>
                          <m:e>
                            <m:func>
                              <m:funcPr>
                                <m:ctrlPr>
                                  <a:rPr lang="en-US" sz="2000" b="0" i="1" smtClean="0">
                                    <a:latin typeface="Cambria Math"/>
                                  </a:rPr>
                                </m:ctrlPr>
                              </m:funcPr>
                              <m:fName>
                                <m:r>
                                  <m:rPr>
                                    <m:sty m:val="p"/>
                                  </m:rPr>
                                  <a:rPr lang="en-US" sz="2000" b="0" i="0" smtClean="0">
                                    <a:latin typeface="Cambria Math"/>
                                  </a:rPr>
                                  <m:t>Pr</m:t>
                                </m:r>
                              </m:fName>
                              <m:e>
                                <m:d>
                                  <m:dPr>
                                    <m:begChr m:val="["/>
                                    <m:endChr m:val="]"/>
                                    <m:ctrlPr>
                                      <a:rPr lang="en-US" sz="2000" b="0" i="1" smtClean="0">
                                        <a:latin typeface="Cambria Math"/>
                                      </a:rPr>
                                    </m:ctrlPr>
                                  </m:dPr>
                                  <m:e>
                                    <m:r>
                                      <a:rPr lang="en-US" sz="2000" b="0" i="1" smtClean="0">
                                        <a:latin typeface="Cambria Math"/>
                                      </a:rPr>
                                      <m:t>𝑟</m:t>
                                    </m:r>
                                  </m:e>
                                  <m:e>
                                    <m:sSup>
                                      <m:sSupPr>
                                        <m:ctrlPr>
                                          <a:rPr lang="en-US" sz="2000" b="0" i="1" smtClean="0">
                                            <a:latin typeface="Cambria Math"/>
                                          </a:rPr>
                                        </m:ctrlPr>
                                      </m:sSupPr>
                                      <m:e>
                                        <m:r>
                                          <a:rPr lang="en-US" sz="2000" b="0" i="1" smtClean="0">
                                            <a:latin typeface="Cambria Math"/>
                                          </a:rPr>
                                          <m:t>𝑔</m:t>
                                        </m:r>
                                      </m:e>
                                      <m:sup>
                                        <m:r>
                                          <a:rPr lang="en-US" sz="2000" b="0" i="1" smtClean="0">
                                            <a:latin typeface="Cambria Math"/>
                                          </a:rPr>
                                          <m:t>′</m:t>
                                        </m:r>
                                      </m:sup>
                                    </m:sSup>
                                  </m:e>
                                </m:d>
                              </m:e>
                            </m:func>
                            <m:r>
                              <m:rPr>
                                <m:sty m:val="p"/>
                              </m:rPr>
                              <a:rPr lang="en-US" sz="2000" b="0" i="0" smtClean="0">
                                <a:latin typeface="Cambria Math"/>
                              </a:rPr>
                              <m:t>Pr</m:t>
                            </m:r>
                            <m:r>
                              <a:rPr lang="en-US" sz="2000" b="0" i="1" smtClean="0">
                                <a:latin typeface="Cambria Math"/>
                              </a:rPr>
                              <m:t>⁡[</m:t>
                            </m:r>
                            <m:sSup>
                              <m:sSupPr>
                                <m:ctrlPr>
                                  <a:rPr lang="en-US" sz="2000" b="0" i="1" smtClean="0">
                                    <a:latin typeface="Cambria Math"/>
                                  </a:rPr>
                                </m:ctrlPr>
                              </m:sSupPr>
                              <m:e>
                                <m:r>
                                  <a:rPr lang="en-US" sz="2000" b="0" i="1" smtClean="0">
                                    <a:latin typeface="Cambria Math"/>
                                  </a:rPr>
                                  <m:t>𝑔</m:t>
                                </m:r>
                              </m:e>
                              <m:sup>
                                <m:r>
                                  <a:rPr lang="en-US" sz="2000" b="0" i="1" smtClean="0">
                                    <a:latin typeface="Cambria Math"/>
                                  </a:rPr>
                                  <m:t>′</m:t>
                                </m:r>
                              </m:sup>
                            </m:sSup>
                            <m:r>
                              <a:rPr lang="en-US" sz="2000" b="0" i="1" smtClean="0">
                                <a:latin typeface="Cambria Math"/>
                              </a:rPr>
                              <m:t>]</m:t>
                            </m:r>
                          </m:e>
                        </m:nary>
                      </m:den>
                    </m:f>
                  </m:oMath>
                </a14:m>
                <a:r>
                  <a:rPr lang="en-US" sz="2000" i="1" dirty="0" smtClean="0"/>
                  <a:t>  </a:t>
                </a:r>
                <a:r>
                  <a:rPr lang="en-US" sz="2000" dirty="0" smtClean="0"/>
                  <a:t>: assumes all reads came from the genome</a:t>
                </a:r>
              </a:p>
              <a:p>
                <a:pPr marL="0" indent="0">
                  <a:buNone/>
                </a:pPr>
                <a:endParaRPr lang="en-US" sz="2000" i="1" dirty="0" smtClean="0"/>
              </a:p>
              <a:p>
                <a:pPr marL="0" indent="0">
                  <a:buNone/>
                </a:pPr>
                <a:r>
                  <a:rPr lang="en-US" sz="2000" b="0" dirty="0" smtClean="0"/>
                  <a:t>EM, </a:t>
                </a:r>
              </a:p>
              <a:p>
                <a:pPr marL="0" indent="0">
                  <a:buNone/>
                </a:pPr>
                <a:r>
                  <a:rPr lang="en-US" sz="2000" b="0" dirty="0" smtClean="0"/>
                  <a:t>M step:</a:t>
                </a:r>
                <a14:m>
                  <m:oMath xmlns:m="http://schemas.openxmlformats.org/officeDocument/2006/math">
                    <m:r>
                      <a:rPr lang="en-US" sz="2000" b="0" i="0" smtClean="0">
                        <a:latin typeface="Cambria Math"/>
                      </a:rPr>
                      <m:t>  </m:t>
                    </m:r>
                    <m:func>
                      <m:funcPr>
                        <m:ctrlPr>
                          <a:rPr lang="en-US" sz="2000" b="0" i="1" smtClean="0">
                            <a:latin typeface="Cambria Math"/>
                          </a:rPr>
                        </m:ctrlPr>
                      </m:funcPr>
                      <m:fName>
                        <m:sSub>
                          <m:sSubPr>
                            <m:ctrlPr>
                              <a:rPr lang="en-US" sz="2000" b="0" i="1" smtClean="0">
                                <a:latin typeface="Cambria Math"/>
                              </a:rPr>
                            </m:ctrlPr>
                          </m:sSubPr>
                          <m:e>
                            <m:r>
                              <m:rPr>
                                <m:sty m:val="p"/>
                              </m:rPr>
                              <a:rPr lang="en-US" sz="2000" b="0" i="0" smtClean="0">
                                <a:latin typeface="Cambria Math"/>
                              </a:rPr>
                              <m:t>Pr</m:t>
                            </m:r>
                          </m:e>
                          <m:sub>
                            <m:r>
                              <a:rPr lang="en-US" sz="2000" b="0" i="1" smtClean="0">
                                <a:latin typeface="Cambria Math"/>
                              </a:rPr>
                              <m:t>𝑂𝐿𝐷</m:t>
                            </m:r>
                          </m:sub>
                        </m:sSub>
                      </m:fName>
                      <m:e>
                        <m:d>
                          <m:dPr>
                            <m:begChr m:val="["/>
                            <m:endChr m:val="]"/>
                            <m:ctrlPr>
                              <a:rPr lang="en-US" sz="2000" b="0" i="1" smtClean="0">
                                <a:latin typeface="Cambria Math"/>
                              </a:rPr>
                            </m:ctrlPr>
                          </m:dPr>
                          <m:e>
                            <m:r>
                              <a:rPr lang="en-US" sz="2000" i="1">
                                <a:latin typeface="Cambria Math"/>
                              </a:rPr>
                              <m:t>𝑔</m:t>
                            </m:r>
                          </m:e>
                          <m:e>
                            <m:r>
                              <a:rPr lang="en-US" sz="2000" b="0" i="1" smtClean="0">
                                <a:latin typeface="Cambria Math"/>
                              </a:rPr>
                              <m:t>𝑟</m:t>
                            </m:r>
                          </m:e>
                        </m:d>
                      </m:e>
                    </m:func>
                    <m:r>
                      <a:rPr lang="en-US" sz="2000" b="0" i="1" smtClean="0">
                        <a:latin typeface="Cambria Math"/>
                      </a:rPr>
                      <m:t>=</m:t>
                    </m:r>
                    <m:f>
                      <m:fPr>
                        <m:ctrlPr>
                          <a:rPr lang="en-US" sz="2000" b="0" i="1" smtClean="0">
                            <a:latin typeface="Cambria Math"/>
                          </a:rPr>
                        </m:ctrlPr>
                      </m:fPr>
                      <m:num>
                        <m:sSub>
                          <m:sSubPr>
                            <m:ctrlPr>
                              <a:rPr lang="en-US" sz="2000" i="1">
                                <a:latin typeface="Cambria Math"/>
                              </a:rPr>
                            </m:ctrlPr>
                          </m:sSubPr>
                          <m:e>
                            <m:r>
                              <m:rPr>
                                <m:sty m:val="p"/>
                              </m:rPr>
                              <a:rPr lang="en-US" sz="2000">
                                <a:latin typeface="Cambria Math"/>
                              </a:rPr>
                              <m:t>Pr</m:t>
                            </m:r>
                          </m:e>
                          <m:sub>
                            <m:r>
                              <a:rPr lang="en-US" sz="2000" i="1">
                                <a:latin typeface="Cambria Math"/>
                              </a:rPr>
                              <m:t>𝑂𝐿𝐷</m:t>
                            </m:r>
                          </m:sub>
                        </m:sSub>
                        <m:r>
                          <a:rPr lang="en-US" sz="2000" b="0" i="1" smtClean="0">
                            <a:latin typeface="Cambria Math"/>
                          </a:rPr>
                          <m:t>[</m:t>
                        </m:r>
                        <m:r>
                          <a:rPr lang="en-US" sz="2000" b="0" i="1" smtClean="0">
                            <a:latin typeface="Cambria Math"/>
                          </a:rPr>
                          <m:t>𝑔</m:t>
                        </m:r>
                        <m:r>
                          <a:rPr lang="en-US" sz="2000" b="0" i="1" smtClean="0">
                            <a:latin typeface="Cambria Math"/>
                          </a:rPr>
                          <m:t>]</m:t>
                        </m:r>
                        <m:nary>
                          <m:naryPr>
                            <m:chr m:val="∑"/>
                            <m:ctrlPr>
                              <a:rPr lang="en-US" sz="2000" b="0" i="1" smtClean="0">
                                <a:latin typeface="Cambria Math"/>
                              </a:rPr>
                            </m:ctrlPr>
                          </m:naryPr>
                          <m:sub>
                            <m:r>
                              <m:rPr>
                                <m:brk m:alnAt="23"/>
                              </m:rPr>
                              <a:rPr lang="en-US" sz="2000" b="0" i="1" smtClean="0">
                                <a:latin typeface="Cambria Math"/>
                              </a:rPr>
                              <m:t>𝑗</m:t>
                            </m:r>
                            <m:r>
                              <a:rPr lang="en-US" sz="2000" b="0" i="1" smtClean="0">
                                <a:latin typeface="Cambria Math"/>
                              </a:rPr>
                              <m:t>=</m:t>
                            </m:r>
                            <m:r>
                              <a:rPr lang="en-US" sz="2000" b="0" i="1" smtClean="0">
                                <a:latin typeface="Cambria Math"/>
                              </a:rPr>
                              <m:t>1</m:t>
                            </m:r>
                          </m:sub>
                          <m:sup>
                            <m:r>
                              <a:rPr lang="en-US" sz="2000" b="0" i="1" smtClean="0">
                                <a:latin typeface="Cambria Math"/>
                              </a:rPr>
                              <m:t>𝐽</m:t>
                            </m:r>
                          </m:sup>
                          <m:e>
                            <m:sSubSup>
                              <m:sSubSupPr>
                                <m:ctrlPr>
                                  <a:rPr lang="en-US" sz="2000" b="0" i="1" smtClean="0">
                                    <a:latin typeface="Cambria Math"/>
                                  </a:rPr>
                                </m:ctrlPr>
                              </m:sSubSupPr>
                              <m:e>
                                <m:r>
                                  <a:rPr lang="en-US" sz="2000" b="0" i="1" smtClean="0">
                                    <a:latin typeface="Cambria Math"/>
                                    <a:ea typeface="Cambria Math"/>
                                  </a:rPr>
                                  <m:t>𝜋</m:t>
                                </m:r>
                              </m:e>
                              <m:sub>
                                <m:r>
                                  <a:rPr lang="en-US" sz="2000" b="0" i="1" smtClean="0">
                                    <a:latin typeface="Cambria Math"/>
                                  </a:rPr>
                                  <m:t>𝑗</m:t>
                                </m:r>
                              </m:sub>
                              <m:sup>
                                <m:r>
                                  <a:rPr lang="en-US" sz="2000" b="0" i="1" smtClean="0">
                                    <a:latin typeface="Cambria Math"/>
                                  </a:rPr>
                                  <m:t>𝑂𝐿𝐷</m:t>
                                </m:r>
                              </m:sup>
                            </m:sSubSup>
                            <m:sSub>
                              <m:sSubPr>
                                <m:ctrlPr>
                                  <a:rPr lang="en-US" sz="2000" b="0" i="1" smtClean="0">
                                    <a:latin typeface="Cambria Math"/>
                                  </a:rPr>
                                </m:ctrlPr>
                              </m:sSubPr>
                              <m:e>
                                <m:r>
                                  <a:rPr lang="en-US" sz="2000" b="0" i="1" smtClean="0">
                                    <a:latin typeface="Cambria Math"/>
                                  </a:rPr>
                                  <m:t>𝑓</m:t>
                                </m:r>
                              </m:e>
                              <m:sub>
                                <m:r>
                                  <a:rPr lang="en-US" sz="2000" b="0" i="1" smtClean="0">
                                    <a:latin typeface="Cambria Math"/>
                                  </a:rPr>
                                  <m:t>𝑗</m:t>
                                </m:r>
                              </m:sub>
                            </m:sSub>
                            <m:d>
                              <m:dPr>
                                <m:ctrlPr>
                                  <a:rPr lang="en-US" sz="2000" b="0" i="1" smtClean="0">
                                    <a:latin typeface="Cambria Math"/>
                                  </a:rPr>
                                </m:ctrlPr>
                              </m:dPr>
                              <m:e>
                                <m:r>
                                  <a:rPr lang="en-US" sz="2000" b="0" i="1" smtClean="0">
                                    <a:latin typeface="Cambria Math"/>
                                  </a:rPr>
                                  <m:t>𝑔</m:t>
                                </m:r>
                                <m:r>
                                  <a:rPr lang="en-US" sz="2000" b="0" i="1" smtClean="0">
                                    <a:latin typeface="Cambria Math"/>
                                  </a:rPr>
                                  <m:t>|</m:t>
                                </m:r>
                                <m:r>
                                  <a:rPr lang="en-US" sz="2000" b="0" i="1" smtClean="0">
                                    <a:latin typeface="Cambria Math"/>
                                  </a:rPr>
                                  <m:t>𝑟</m:t>
                                </m:r>
                              </m:e>
                            </m:d>
                          </m:e>
                        </m:nary>
                      </m:num>
                      <m:den>
                        <m:nary>
                          <m:naryPr>
                            <m:chr m:val="∑"/>
                            <m:supHide m:val="on"/>
                            <m:ctrlPr>
                              <a:rPr lang="en-US" sz="2000" b="0" i="1" smtClean="0">
                                <a:latin typeface="Cambria Math"/>
                              </a:rPr>
                            </m:ctrlPr>
                          </m:naryPr>
                          <m:sub>
                            <m:r>
                              <m:rPr>
                                <m:brk m:alnAt="7"/>
                              </m:rPr>
                              <a:rPr lang="en-US" sz="2000" b="0" i="1" smtClean="0">
                                <a:latin typeface="Cambria Math"/>
                              </a:rPr>
                              <m:t>𝑔</m:t>
                            </m:r>
                            <m:r>
                              <a:rPr lang="en-US" sz="2000" b="0" i="1" smtClean="0">
                                <a:latin typeface="Cambria Math"/>
                              </a:rPr>
                              <m:t>′</m:t>
                            </m:r>
                          </m:sub>
                          <m:sup/>
                          <m:e>
                            <m:nary>
                              <m:naryPr>
                                <m:chr m:val="∑"/>
                                <m:supHide m:val="on"/>
                                <m:ctrlPr>
                                  <a:rPr lang="en-US" sz="2000" b="0" i="1" smtClean="0">
                                    <a:latin typeface="Cambria Math"/>
                                  </a:rPr>
                                </m:ctrlPr>
                              </m:naryPr>
                              <m:sub>
                                <m:r>
                                  <m:rPr>
                                    <m:brk m:alnAt="7"/>
                                  </m:rPr>
                                  <a:rPr lang="en-US" sz="2000" b="0" i="1" smtClean="0">
                                    <a:latin typeface="Cambria Math"/>
                                  </a:rPr>
                                  <m:t>𝑘</m:t>
                                </m:r>
                              </m:sub>
                              <m:sup/>
                              <m:e>
                                <m:sSubSup>
                                  <m:sSubSupPr>
                                    <m:ctrlPr>
                                      <a:rPr lang="en-US" sz="2000" i="1">
                                        <a:latin typeface="Cambria Math"/>
                                      </a:rPr>
                                    </m:ctrlPr>
                                  </m:sSubSupPr>
                                  <m:e>
                                    <m:r>
                                      <a:rPr lang="en-US" sz="2000" i="1">
                                        <a:latin typeface="Cambria Math"/>
                                        <a:ea typeface="Cambria Math"/>
                                      </a:rPr>
                                      <m:t>𝜋</m:t>
                                    </m:r>
                                  </m:e>
                                  <m:sub>
                                    <m:r>
                                      <a:rPr lang="en-US" sz="2000" b="0" i="1" smtClean="0">
                                        <a:latin typeface="Cambria Math"/>
                                        <a:ea typeface="Cambria Math"/>
                                      </a:rPr>
                                      <m:t>𝑘</m:t>
                                    </m:r>
                                  </m:sub>
                                  <m:sup>
                                    <m:r>
                                      <a:rPr lang="en-US" sz="2000" i="1">
                                        <a:latin typeface="Cambria Math"/>
                                      </a:rPr>
                                      <m:t>𝑂𝐿𝐷</m:t>
                                    </m:r>
                                  </m:sup>
                                </m:sSubSup>
                                <m:sSub>
                                  <m:sSubPr>
                                    <m:ctrlPr>
                                      <a:rPr lang="en-US" sz="2000" i="1">
                                        <a:latin typeface="Cambria Math"/>
                                      </a:rPr>
                                    </m:ctrlPr>
                                  </m:sSubPr>
                                  <m:e>
                                    <m:r>
                                      <a:rPr lang="en-US" sz="2000" i="1">
                                        <a:latin typeface="Cambria Math"/>
                                      </a:rPr>
                                      <m:t>𝑓</m:t>
                                    </m:r>
                                  </m:e>
                                  <m:sub>
                                    <m:r>
                                      <a:rPr lang="en-US" sz="2000" b="0" i="1" smtClean="0">
                                        <a:latin typeface="Cambria Math"/>
                                      </a:rPr>
                                      <m:t>𝑘</m:t>
                                    </m:r>
                                  </m:sub>
                                </m:sSub>
                                <m:d>
                                  <m:dPr>
                                    <m:ctrlPr>
                                      <a:rPr lang="en-US" sz="2000" i="1">
                                        <a:latin typeface="Cambria Math"/>
                                      </a:rPr>
                                    </m:ctrlPr>
                                  </m:dPr>
                                  <m:e>
                                    <m:r>
                                      <a:rPr lang="en-US" sz="2000" i="1">
                                        <a:latin typeface="Cambria Math"/>
                                      </a:rPr>
                                      <m:t>𝑔</m:t>
                                    </m:r>
                                    <m:r>
                                      <a:rPr lang="en-US" sz="2000" b="0" i="1" smtClean="0">
                                        <a:latin typeface="Cambria Math"/>
                                      </a:rPr>
                                      <m:t>′</m:t>
                                    </m:r>
                                    <m:r>
                                      <a:rPr lang="en-US" sz="2000" i="1">
                                        <a:latin typeface="Cambria Math"/>
                                      </a:rPr>
                                      <m:t>|</m:t>
                                    </m:r>
                                    <m:r>
                                      <a:rPr lang="en-US" sz="2000" i="1">
                                        <a:latin typeface="Cambria Math"/>
                                      </a:rPr>
                                      <m:t>𝑟</m:t>
                                    </m:r>
                                  </m:e>
                                </m:d>
                              </m:e>
                            </m:nary>
                          </m:e>
                        </m:nary>
                      </m:den>
                    </m:f>
                  </m:oMath>
                </a14:m>
                <a:endParaRPr lang="en-US" sz="2000" i="1" dirty="0" smtClean="0"/>
              </a:p>
              <a:p>
                <a:pPr marL="0" indent="0">
                  <a:buNone/>
                </a:pPr>
                <a:r>
                  <a:rPr lang="en-US" sz="2000" dirty="0" smtClean="0"/>
                  <a:t>E step:    </a:t>
                </a:r>
                <a14:m>
                  <m:oMath xmlns:m="http://schemas.openxmlformats.org/officeDocument/2006/math">
                    <m:sSub>
                      <m:sSubPr>
                        <m:ctrlPr>
                          <a:rPr lang="en-US" sz="2000" i="1" smtClean="0">
                            <a:latin typeface="Cambria Math"/>
                          </a:rPr>
                        </m:ctrlPr>
                      </m:sSubPr>
                      <m:e>
                        <m:r>
                          <m:rPr>
                            <m:sty m:val="p"/>
                          </m:rPr>
                          <a:rPr lang="en-US" sz="2000" b="0" i="0" smtClean="0">
                            <a:latin typeface="Cambria Math"/>
                          </a:rPr>
                          <m:t>Pr</m:t>
                        </m:r>
                      </m:e>
                      <m:sub>
                        <m:r>
                          <a:rPr lang="en-US" sz="2000" b="0" i="1" smtClean="0">
                            <a:latin typeface="Cambria Math"/>
                          </a:rPr>
                          <m:t>𝑁𝐸𝑊</m:t>
                        </m:r>
                      </m:sub>
                    </m:sSub>
                    <m:d>
                      <m:dPr>
                        <m:begChr m:val="["/>
                        <m:endChr m:val="]"/>
                        <m:ctrlPr>
                          <a:rPr lang="en-US" sz="2000" b="0" i="1" smtClean="0">
                            <a:latin typeface="Cambria Math"/>
                          </a:rPr>
                        </m:ctrlPr>
                      </m:dPr>
                      <m:e>
                        <m:r>
                          <a:rPr lang="en-US" sz="2000" b="0" i="1" smtClean="0">
                            <a:latin typeface="Cambria Math"/>
                          </a:rPr>
                          <m:t>𝑔</m:t>
                        </m:r>
                      </m:e>
                    </m:d>
                    <m:r>
                      <a:rPr lang="en-US" sz="2000" b="0" i="1" smtClean="0">
                        <a:latin typeface="Cambria Math"/>
                      </a:rPr>
                      <m:t>=</m:t>
                    </m:r>
                    <m:nary>
                      <m:naryPr>
                        <m:chr m:val="∑"/>
                        <m:supHide m:val="on"/>
                        <m:ctrlPr>
                          <a:rPr lang="en-US" sz="2000" b="0" i="1" smtClean="0">
                            <a:latin typeface="Cambria Math"/>
                          </a:rPr>
                        </m:ctrlPr>
                      </m:naryPr>
                      <m:sub>
                        <m:r>
                          <m:rPr>
                            <m:brk m:alnAt="7"/>
                          </m:rPr>
                          <a:rPr lang="en-US" sz="2000" b="0" i="1" smtClean="0">
                            <a:latin typeface="Cambria Math"/>
                          </a:rPr>
                          <m:t>𝑟</m:t>
                        </m:r>
                      </m:sub>
                      <m:sup/>
                      <m:e>
                        <m:func>
                          <m:funcPr>
                            <m:ctrlPr>
                              <a:rPr lang="en-US" sz="2000" i="1">
                                <a:latin typeface="Cambria Math"/>
                              </a:rPr>
                            </m:ctrlPr>
                          </m:funcPr>
                          <m:fName>
                            <m:sSub>
                              <m:sSubPr>
                                <m:ctrlPr>
                                  <a:rPr lang="en-US" sz="2000" i="1">
                                    <a:latin typeface="Cambria Math"/>
                                  </a:rPr>
                                </m:ctrlPr>
                              </m:sSubPr>
                              <m:e>
                                <m:r>
                                  <m:rPr>
                                    <m:sty m:val="p"/>
                                  </m:rPr>
                                  <a:rPr lang="en-US" sz="2000">
                                    <a:latin typeface="Cambria Math"/>
                                  </a:rPr>
                                  <m:t>Pr</m:t>
                                </m:r>
                              </m:e>
                              <m:sub>
                                <m:r>
                                  <a:rPr lang="en-US" sz="2000" i="1">
                                    <a:latin typeface="Cambria Math"/>
                                  </a:rPr>
                                  <m:t>𝑂𝐿𝐷</m:t>
                                </m:r>
                              </m:sub>
                            </m:sSub>
                          </m:fName>
                          <m:e>
                            <m:d>
                              <m:dPr>
                                <m:begChr m:val="["/>
                                <m:endChr m:val="]"/>
                                <m:ctrlPr>
                                  <a:rPr lang="en-US" sz="2000" i="1">
                                    <a:latin typeface="Cambria Math"/>
                                  </a:rPr>
                                </m:ctrlPr>
                              </m:dPr>
                              <m:e>
                                <m:r>
                                  <a:rPr lang="en-US" sz="2000" i="1">
                                    <a:latin typeface="Cambria Math"/>
                                  </a:rPr>
                                  <m:t>𝑔</m:t>
                                </m:r>
                              </m:e>
                              <m:e>
                                <m:r>
                                  <a:rPr lang="en-US" sz="2000" i="1">
                                    <a:latin typeface="Cambria Math"/>
                                  </a:rPr>
                                  <m:t>𝑟</m:t>
                                </m:r>
                              </m:e>
                            </m:d>
                          </m:e>
                        </m:func>
                      </m:e>
                    </m:nary>
                    <m:r>
                      <m:rPr>
                        <m:sty m:val="p"/>
                      </m:rPr>
                      <a:rPr lang="en-US" sz="2000" b="0" i="0" smtClean="0">
                        <a:latin typeface="Cambria Math"/>
                      </a:rPr>
                      <m:t>Pr</m:t>
                    </m:r>
                    <m:r>
                      <a:rPr lang="en-US" sz="2000" b="0" i="1" smtClean="0">
                        <a:latin typeface="Cambria Math"/>
                      </a:rPr>
                      <m:t>⁡[</m:t>
                    </m:r>
                    <m:r>
                      <a:rPr lang="en-US" sz="2000" b="0" i="1" smtClean="0">
                        <a:latin typeface="Cambria Math"/>
                      </a:rPr>
                      <m:t>𝑟</m:t>
                    </m:r>
                    <m:r>
                      <a:rPr lang="en-US" sz="2000" b="0" i="1" smtClean="0">
                        <a:latin typeface="Cambria Math"/>
                      </a:rPr>
                      <m:t>]</m:t>
                    </m:r>
                  </m:oMath>
                </a14:m>
                <a:endParaRPr lang="en-US" sz="2000" dirty="0" smtClean="0"/>
              </a:p>
              <a:p>
                <a:pPr marL="0" indent="0">
                  <a:buNone/>
                </a:pPr>
                <a:endParaRPr lang="en-US" sz="2000" dirty="0"/>
              </a:p>
              <a:p>
                <a:pPr marL="0" indent="0">
                  <a:buNone/>
                </a:pPr>
                <a:r>
                  <a:rPr lang="en-US" sz="2000" dirty="0" smtClean="0"/>
                  <a:t>A likelihood function for any mapping:</a:t>
                </a:r>
              </a:p>
              <a:p>
                <a:pPr marL="0" indent="0">
                  <a:buNone/>
                </a:pPr>
                <a:endParaRPr lang="en-US" sz="2000" dirty="0"/>
              </a:p>
              <a:p>
                <a:pPr marL="0" indent="0" algn="ctr">
                  <a:buNone/>
                </a:pPr>
                <a14:m>
                  <m:oMathPara xmlns:m="http://schemas.openxmlformats.org/officeDocument/2006/math">
                    <m:oMathParaPr>
                      <m:jc m:val="center"/>
                    </m:oMathParaPr>
                    <m:oMath xmlns:m="http://schemas.openxmlformats.org/officeDocument/2006/math">
                      <m:r>
                        <a:rPr lang="en-US" sz="2000" b="0" i="1" smtClean="0">
                          <a:latin typeface="Cambria Math"/>
                        </a:rPr>
                        <m:t>𝑙</m:t>
                      </m:r>
                      <m:r>
                        <a:rPr lang="en-US" sz="2000" b="0" i="1" smtClean="0">
                          <a:latin typeface="Cambria Math"/>
                        </a:rPr>
                        <m:t>h</m:t>
                      </m:r>
                      <m:r>
                        <a:rPr lang="en-US" sz="2000" b="0" i="1" smtClean="0">
                          <a:latin typeface="Cambria Math"/>
                        </a:rPr>
                        <m:t>𝑑</m:t>
                      </m:r>
                      <m:d>
                        <m:dPr>
                          <m:begChr m:val="["/>
                          <m:endChr m:val="]"/>
                          <m:ctrlPr>
                            <a:rPr lang="en-US" sz="2000" b="0" i="1" smtClean="0">
                              <a:latin typeface="Cambria Math"/>
                            </a:rPr>
                          </m:ctrlPr>
                        </m:dPr>
                        <m:e>
                          <m:acc>
                            <m:accPr>
                              <m:chr m:val="̅"/>
                              <m:ctrlPr>
                                <a:rPr lang="en-US" sz="2000" b="0" i="1" smtClean="0">
                                  <a:latin typeface="Cambria Math"/>
                                </a:rPr>
                              </m:ctrlPr>
                            </m:accPr>
                            <m:e>
                              <m:r>
                                <a:rPr lang="en-US" sz="2000" b="0" i="1" smtClean="0">
                                  <a:latin typeface="Cambria Math"/>
                                </a:rPr>
                                <m:t>𝑟</m:t>
                              </m:r>
                            </m:e>
                          </m:acc>
                          <m:r>
                            <a:rPr lang="en-US" sz="2000" b="0" i="1" smtClean="0">
                              <a:latin typeface="Cambria Math"/>
                            </a:rPr>
                            <m:t>,</m:t>
                          </m:r>
                          <m:r>
                            <a:rPr lang="en-US" sz="2000" b="0" i="1" smtClean="0">
                              <a:latin typeface="Cambria Math"/>
                            </a:rPr>
                            <m:t>𝑔</m:t>
                          </m:r>
                        </m:e>
                      </m:d>
                      <m:r>
                        <a:rPr lang="en-US" sz="2000" b="0" i="1" smtClean="0">
                          <a:latin typeface="Cambria Math"/>
                        </a:rPr>
                        <m:t>=</m:t>
                      </m:r>
                      <m:nary>
                        <m:naryPr>
                          <m:chr m:val="∏"/>
                          <m:supHide m:val="on"/>
                          <m:ctrlPr>
                            <a:rPr lang="en-US" sz="2000" b="0" i="1" smtClean="0">
                              <a:latin typeface="Cambria Math"/>
                            </a:rPr>
                          </m:ctrlPr>
                        </m:naryPr>
                        <m:sub>
                          <m:r>
                            <m:rPr>
                              <m:brk m:alnAt="7"/>
                            </m:rPr>
                            <a:rPr lang="en-US" sz="2000" b="0" i="1" smtClean="0">
                              <a:latin typeface="Cambria Math"/>
                            </a:rPr>
                            <m:t>𝑟</m:t>
                          </m:r>
                        </m:sub>
                        <m:sup/>
                        <m:e>
                          <m:nary>
                            <m:naryPr>
                              <m:chr m:val="∑"/>
                              <m:supHide m:val="on"/>
                              <m:ctrlPr>
                                <a:rPr lang="en-US" sz="2000" b="0" i="1" smtClean="0">
                                  <a:latin typeface="Cambria Math"/>
                                </a:rPr>
                              </m:ctrlPr>
                            </m:naryPr>
                            <m:sub>
                              <m:r>
                                <m:rPr>
                                  <m:brk m:alnAt="7"/>
                                </m:rPr>
                                <a:rPr lang="en-US" sz="2000" b="0" i="1" smtClean="0">
                                  <a:latin typeface="Cambria Math"/>
                                </a:rPr>
                                <m:t>𝑔</m:t>
                              </m:r>
                            </m:sub>
                            <m:sup/>
                            <m:e>
                              <m:func>
                                <m:funcPr>
                                  <m:ctrlPr>
                                    <a:rPr lang="en-US" sz="2000" b="0" i="1" smtClean="0">
                                      <a:latin typeface="Cambria Math"/>
                                    </a:rPr>
                                  </m:ctrlPr>
                                </m:funcPr>
                                <m:fName>
                                  <m:r>
                                    <m:rPr>
                                      <m:sty m:val="p"/>
                                    </m:rPr>
                                    <a:rPr lang="en-US" sz="2000" b="0" i="0" smtClean="0">
                                      <a:latin typeface="Cambria Math"/>
                                    </a:rPr>
                                    <m:t>Pr</m:t>
                                  </m:r>
                                </m:fName>
                                <m:e>
                                  <m:d>
                                    <m:dPr>
                                      <m:begChr m:val="["/>
                                      <m:endChr m:val="]"/>
                                      <m:ctrlPr>
                                        <a:rPr lang="en-US" sz="2000" b="0" i="1" smtClean="0">
                                          <a:latin typeface="Cambria Math"/>
                                        </a:rPr>
                                      </m:ctrlPr>
                                    </m:dPr>
                                    <m:e>
                                      <m:r>
                                        <a:rPr lang="en-US" sz="2000" b="0" i="1" smtClean="0">
                                          <a:latin typeface="Cambria Math"/>
                                        </a:rPr>
                                        <m:t>𝑟</m:t>
                                      </m:r>
                                    </m:e>
                                    <m:e>
                                      <m:r>
                                        <a:rPr lang="en-US" sz="2000" b="0" i="1" smtClean="0">
                                          <a:latin typeface="Cambria Math"/>
                                        </a:rPr>
                                        <m:t>𝑔</m:t>
                                      </m:r>
                                    </m:e>
                                  </m:d>
                                </m:e>
                              </m:func>
                              <m:r>
                                <m:rPr>
                                  <m:sty m:val="p"/>
                                </m:rPr>
                                <a:rPr lang="en-US" sz="2000" b="0" i="0" smtClean="0">
                                  <a:latin typeface="Cambria Math"/>
                                </a:rPr>
                                <m:t>Pr</m:t>
                              </m:r>
                              <m:r>
                                <a:rPr lang="en-US" sz="2000" b="0" i="1" smtClean="0">
                                  <a:latin typeface="Cambria Math"/>
                                </a:rPr>
                                <m:t>⁡[</m:t>
                              </m:r>
                              <m:r>
                                <a:rPr lang="en-US" sz="2000" b="0" i="1" smtClean="0">
                                  <a:latin typeface="Cambria Math"/>
                                </a:rPr>
                                <m:t>𝑔</m:t>
                              </m:r>
                              <m:r>
                                <a:rPr lang="en-US" sz="2000" b="0" i="1" smtClean="0">
                                  <a:latin typeface="Cambria Math"/>
                                </a:rPr>
                                <m:t>]</m:t>
                              </m:r>
                            </m:e>
                          </m:nary>
                        </m:e>
                      </m:nary>
                    </m:oMath>
                  </m:oMathPara>
                </a14:m>
                <a:endParaRPr lang="en-US" sz="2000" dirty="0" smtClean="0"/>
              </a:p>
              <a:p>
                <a:pPr marL="0" indent="0">
                  <a:buNone/>
                </a:pPr>
                <a:endParaRPr lang="en-US" sz="2000" i="1" dirty="0" smtClean="0"/>
              </a:p>
              <a:p>
                <a:pPr marL="0" indent="0">
                  <a:buNone/>
                </a:pPr>
                <a:endParaRPr lang="en-US" sz="2000" i="1"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410200"/>
              </a:xfrm>
              <a:blipFill rotWithShape="1">
                <a:blip r:embed="rId3" cstate="print"/>
                <a:stretch>
                  <a:fillRect l="-741" t="-1127"/>
                </a:stretch>
              </a:blipFill>
            </p:spPr>
            <p:txBody>
              <a:bodyPr/>
              <a:lstStyle/>
              <a:p>
                <a:r>
                  <a:rPr lang="en-US">
                    <a:noFill/>
                  </a:rPr>
                  <a:t> </a:t>
                </a:r>
              </a:p>
            </p:txBody>
          </p:sp>
        </mc:Fallback>
      </mc:AlternateContent>
      <p:sp>
        <p:nvSpPr>
          <p:cNvPr id="4" name="Rounded Rectangle 3"/>
          <p:cNvSpPr/>
          <p:nvPr/>
        </p:nvSpPr>
        <p:spPr>
          <a:xfrm>
            <a:off x="4724400" y="3657600"/>
            <a:ext cx="685800" cy="304800"/>
          </a:xfrm>
          <a:prstGeom prst="round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72328" y="3669268"/>
            <a:ext cx="2743200" cy="369332"/>
          </a:xfrm>
          <a:prstGeom prst="rect">
            <a:avLst/>
          </a:prstGeom>
          <a:noFill/>
        </p:spPr>
        <p:txBody>
          <a:bodyPr wrap="square" rtlCol="0">
            <a:spAutoFit/>
          </a:bodyPr>
          <a:lstStyle/>
          <a:p>
            <a:r>
              <a:rPr lang="en-US" dirty="0" smtClean="0">
                <a:solidFill>
                  <a:schemeClr val="bg1"/>
                </a:solidFill>
              </a:rPr>
              <a:t>assay specific kernel</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6E1E8057-8116-4759-810E-BDA7BB580207}" type="slidenum">
              <a:rPr lang="en-US" smtClean="0"/>
              <a:pPr/>
              <a:t>54</a:t>
            </a:fld>
            <a:endParaRPr lang="en-US"/>
          </a:p>
        </p:txBody>
      </p:sp>
    </p:spTree>
    <p:extLst>
      <p:ext uri="{BB962C8B-B14F-4D97-AF65-F5344CB8AC3E}">
        <p14:creationId xmlns:p14="http://schemas.microsoft.com/office/powerpoint/2010/main" xmlns="" val="9748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1143000"/>
          </a:xfrm>
        </p:spPr>
        <p:txBody>
          <a:bodyPr/>
          <a:lstStyle/>
          <a:p>
            <a:r>
              <a:rPr lang="en-US" dirty="0" smtClean="0"/>
              <a:t>Naïve methods</a:t>
            </a:r>
            <a:endParaRPr lang="en-US" dirty="0"/>
          </a:p>
        </p:txBody>
      </p:sp>
      <p:sp>
        <p:nvSpPr>
          <p:cNvPr id="11" name="Content Placeholder 10"/>
          <p:cNvSpPr>
            <a:spLocks noGrp="1"/>
          </p:cNvSpPr>
          <p:nvPr>
            <p:ph idx="1"/>
          </p:nvPr>
        </p:nvSpPr>
        <p:spPr>
          <a:xfrm>
            <a:off x="457200" y="1219200"/>
            <a:ext cx="8229600" cy="4525963"/>
          </a:xfrm>
        </p:spPr>
        <p:txBody>
          <a:bodyPr/>
          <a:lstStyle/>
          <a:p>
            <a:r>
              <a:rPr lang="en-US" dirty="0" smtClean="0"/>
              <a:t>Uniform feature start site shuffling</a:t>
            </a:r>
          </a:p>
          <a:p>
            <a:pPr lvl="1"/>
            <a:r>
              <a:rPr lang="en-US" dirty="0" smtClean="0"/>
              <a:t>Big assumption: feature inter-arrival distances are Poisson, i.e. no big clumping, clustering, or underlying structure</a:t>
            </a:r>
            <a:endParaRPr lang="en-US" dirty="0"/>
          </a:p>
        </p:txBody>
      </p:sp>
      <p:grpSp>
        <p:nvGrpSpPr>
          <p:cNvPr id="13" name="Group 12"/>
          <p:cNvGrpSpPr/>
          <p:nvPr/>
        </p:nvGrpSpPr>
        <p:grpSpPr>
          <a:xfrm>
            <a:off x="0" y="3429000"/>
            <a:ext cx="9147049" cy="3093720"/>
            <a:chOff x="0" y="3810000"/>
            <a:chExt cx="9147049" cy="3093720"/>
          </a:xfrm>
        </p:grpSpPr>
        <p:grpSp>
          <p:nvGrpSpPr>
            <p:cNvPr id="9" name="Group 8"/>
            <p:cNvGrpSpPr/>
            <p:nvPr/>
          </p:nvGrpSpPr>
          <p:grpSpPr>
            <a:xfrm>
              <a:off x="3048" y="3810000"/>
              <a:ext cx="9144001" cy="2676144"/>
              <a:chOff x="-1" y="-228600"/>
              <a:chExt cx="9144001" cy="2676144"/>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222" b="58755"/>
              <a:stretch/>
            </p:blipFill>
            <p:spPr bwMode="auto">
              <a:xfrm>
                <a:off x="-1" y="-228600"/>
                <a:ext cx="9144001" cy="267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 name="Text Box 3"/>
              <p:cNvSpPr txBox="1">
                <a:spLocks noChangeArrowheads="1"/>
              </p:cNvSpPr>
              <p:nvPr/>
            </p:nvSpPr>
            <p:spPr bwMode="auto">
              <a:xfrm>
                <a:off x="3657599" y="-228600"/>
                <a:ext cx="2362200" cy="33655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a:solidFill>
                      <a:srgbClr val="000000"/>
                    </a:solidFill>
                    <a:latin typeface="Garamond" charset="0"/>
                  </a:rPr>
                  <a:t>True distribution</a:t>
                </a:r>
              </a:p>
            </p:txBody>
          </p:sp>
          <p:sp>
            <p:nvSpPr>
              <p:cNvPr id="5" name="Text Box 4"/>
              <p:cNvSpPr txBox="1">
                <a:spLocks noChangeArrowheads="1"/>
              </p:cNvSpPr>
              <p:nvPr/>
            </p:nvSpPr>
            <p:spPr bwMode="auto">
              <a:xfrm>
                <a:off x="3276599" y="1219200"/>
                <a:ext cx="3048000" cy="58102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algn="ctr" eaLnBrk="1" hangingPunct="1">
                  <a:spcBef>
                    <a:spcPts val="1000"/>
                  </a:spcBef>
                  <a:buClr>
                    <a:srgbClr val="000000"/>
                  </a:buClr>
                  <a:buFont typeface="Garamond" charset="0"/>
                  <a:buNone/>
                </a:pPr>
                <a:r>
                  <a:rPr lang="en-US" sz="1600" b="1" dirty="0">
                    <a:solidFill>
                      <a:srgbClr val="000000"/>
                    </a:solidFill>
                    <a:latin typeface="Garamond" charset="0"/>
                  </a:rPr>
                  <a:t>Uniform Start Site Shuffling</a:t>
                </a:r>
              </a:p>
            </p:txBody>
          </p:sp>
        </p:grpSp>
        <p:sp>
          <p:nvSpPr>
            <p:cNvPr id="12" name="Rectangle 11"/>
            <p:cNvSpPr/>
            <p:nvPr/>
          </p:nvSpPr>
          <p:spPr>
            <a:xfrm>
              <a:off x="0" y="6446520"/>
              <a:ext cx="914704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981200" y="3335970"/>
            <a:ext cx="5486400" cy="3214914"/>
            <a:chOff x="1981200" y="3335970"/>
            <a:chExt cx="5486400" cy="3214914"/>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77290"/>
            <a:stretch/>
          </p:blipFill>
          <p:spPr bwMode="auto">
            <a:xfrm>
              <a:off x="1981200" y="3335970"/>
              <a:ext cx="5486400" cy="1464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6836" b="24591"/>
            <a:stretch/>
          </p:blipFill>
          <p:spPr bwMode="auto">
            <a:xfrm>
              <a:off x="1981200" y="4708185"/>
              <a:ext cx="5486400" cy="1842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6" name="TextBox 15"/>
          <p:cNvSpPr txBox="1"/>
          <p:nvPr/>
        </p:nvSpPr>
        <p:spPr>
          <a:xfrm>
            <a:off x="457200" y="1219200"/>
            <a:ext cx="8839200" cy="1015663"/>
          </a:xfrm>
          <a:prstGeom prst="rect">
            <a:avLst/>
          </a:prstGeom>
          <a:noFill/>
        </p:spPr>
        <p:txBody>
          <a:bodyPr wrap="square" rtlCol="0">
            <a:spAutoFit/>
          </a:bodyPr>
          <a:lstStyle/>
          <a:p>
            <a:pPr marL="457200" indent="-457200">
              <a:buFont typeface="Arial" pitchFamily="34" charset="0"/>
              <a:buChar char="•"/>
            </a:pPr>
            <a:r>
              <a:rPr lang="en-US" sz="3200" dirty="0" smtClean="0">
                <a:solidFill>
                  <a:schemeClr val="bg1"/>
                </a:solidFill>
              </a:rPr>
              <a:t>Shuffle one feature, keep the other fixed</a:t>
            </a:r>
          </a:p>
          <a:p>
            <a:pPr marL="914400" lvl="1" indent="-457200">
              <a:buFont typeface="Calibri" pitchFamily="34" charset="0"/>
              <a:buChar char="—"/>
            </a:pPr>
            <a:r>
              <a:rPr lang="en-US" sz="2800" dirty="0" smtClean="0">
                <a:solidFill>
                  <a:schemeClr val="bg1"/>
                </a:solidFill>
              </a:rPr>
              <a:t>Not a consistent estimator</a:t>
            </a:r>
            <a:endParaRPr lang="en-US" sz="2800" dirty="0">
              <a:solidFill>
                <a:schemeClr val="bg1"/>
              </a:solidFill>
            </a:endParaRPr>
          </a:p>
        </p:txBody>
      </p:sp>
      <p:sp>
        <p:nvSpPr>
          <p:cNvPr id="17" name="Slide Number Placeholder 16"/>
          <p:cNvSpPr>
            <a:spLocks noGrp="1"/>
          </p:cNvSpPr>
          <p:nvPr>
            <p:ph type="sldNum" sz="quarter" idx="12"/>
          </p:nvPr>
        </p:nvSpPr>
        <p:spPr/>
        <p:txBody>
          <a:bodyPr/>
          <a:lstStyle/>
          <a:p>
            <a:fld id="{6E1E8057-8116-4759-810E-BDA7BB580207}" type="slidenum">
              <a:rPr lang="en-US" smtClean="0"/>
              <a:pPr/>
              <a:t>6</a:t>
            </a:fld>
            <a:endParaRPr lang="en-US"/>
          </a:p>
        </p:txBody>
      </p:sp>
    </p:spTree>
    <p:extLst>
      <p:ext uri="{BB962C8B-B14F-4D97-AF65-F5344CB8AC3E}">
        <p14:creationId xmlns:p14="http://schemas.microsoft.com/office/powerpoint/2010/main" xmlns="" val="40382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xit" presetSubtype="0" fill="hold" grpId="1" nodeType="withEffect">
                                  <p:stCondLst>
                                    <p:cond delay="0"/>
                                  </p:stCondLst>
                                  <p:childTnLst>
                                    <p:animEffect transition="out" filter="fade">
                                      <p:cBhvr>
                                        <p:cTn id="22" dur="500"/>
                                        <p:tgtEl>
                                          <p:spTgt spid="11">
                                            <p:txEl>
                                              <p:pRg st="0" end="0"/>
                                            </p:txEl>
                                          </p:spTgt>
                                        </p:tgtEl>
                                      </p:cBhvr>
                                    </p:animEffect>
                                    <p:set>
                                      <p:cBhvr>
                                        <p:cTn id="23" dur="1" fill="hold">
                                          <p:stCondLst>
                                            <p:cond delay="499"/>
                                          </p:stCondLst>
                                        </p:cTn>
                                        <p:tgtEl>
                                          <p:spTgt spid="11">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xEl>
                                              <p:pRg st="1" end="1"/>
                                            </p:txEl>
                                          </p:spTgt>
                                        </p:tgtEl>
                                      </p:cBhvr>
                                    </p:animEffect>
                                    <p:set>
                                      <p:cBhvr>
                                        <p:cTn id="26" dur="1" fill="hold">
                                          <p:stCondLst>
                                            <p:cond delay="499"/>
                                          </p:stCondLst>
                                        </p:cTn>
                                        <p:tgtEl>
                                          <p:spTgt spid="11">
                                            <p:txEl>
                                              <p:pRg st="1" end="1"/>
                                            </p:txEl>
                                          </p:spTgt>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1" grpId="1"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Requirements</a:t>
            </a:r>
            <a:endParaRPr lang="en-US" dirty="0">
              <a:solidFill>
                <a:schemeClr val="bg1"/>
              </a:solidFill>
            </a:endParaRPr>
          </a:p>
        </p:txBody>
      </p:sp>
      <p:sp>
        <p:nvSpPr>
          <p:cNvPr id="7" name="Content Placeholder 6"/>
          <p:cNvSpPr>
            <a:spLocks noGrp="1"/>
          </p:cNvSpPr>
          <p:nvPr>
            <p:ph idx="1"/>
          </p:nvPr>
        </p:nvSpPr>
        <p:spPr>
          <a:xfrm>
            <a:off x="457200" y="1874837"/>
            <a:ext cx="8229600" cy="4525963"/>
          </a:xfrm>
        </p:spPr>
        <p:txBody>
          <a:bodyPr/>
          <a:lstStyle/>
          <a:p>
            <a:r>
              <a:rPr lang="en-US" b="1" dirty="0" smtClean="0">
                <a:effectLst>
                  <a:outerShdw blurRad="38100" dist="38100" dir="2700000" algn="tl">
                    <a:srgbClr val="000000">
                      <a:alpha val="43137"/>
                    </a:srgbClr>
                  </a:outerShdw>
                </a:effectLst>
              </a:rPr>
              <a:t>General:</a:t>
            </a:r>
            <a:r>
              <a:rPr lang="en-US" dirty="0" smtClean="0"/>
              <a:t> any other consistent estimator is a special case (</a:t>
            </a:r>
            <a:r>
              <a:rPr lang="en-US" dirty="0" err="1" smtClean="0"/>
              <a:t>submodel</a:t>
            </a:r>
            <a:r>
              <a:rPr lang="en-US" dirty="0" smtClean="0"/>
              <a:t>)</a:t>
            </a:r>
          </a:p>
          <a:p>
            <a:r>
              <a:rPr lang="en-US" b="1" dirty="0" smtClean="0">
                <a:effectLst>
                  <a:outerShdw blurRad="38100" dist="38100" dir="2700000" algn="tl">
                    <a:srgbClr val="000000">
                      <a:alpha val="43137"/>
                    </a:srgbClr>
                  </a:outerShdw>
                </a:effectLst>
              </a:rPr>
              <a:t>Self diagnostic: </a:t>
            </a:r>
            <a:r>
              <a:rPr lang="en-US" dirty="0" smtClean="0"/>
              <a:t>if assumptions aren’t met, it shows up during analysis</a:t>
            </a:r>
          </a:p>
          <a:p>
            <a:r>
              <a:rPr lang="en-US" b="1" dirty="0" smtClean="0">
                <a:effectLst>
                  <a:outerShdw blurRad="38100" dist="38100" dir="2700000" algn="tl">
                    <a:srgbClr val="000000">
                      <a:alpha val="43137"/>
                    </a:srgbClr>
                  </a:outerShdw>
                </a:effectLst>
              </a:rPr>
              <a:t>Conservative: </a:t>
            </a:r>
            <a:r>
              <a:rPr lang="en-US" dirty="0" smtClean="0"/>
              <a:t>any p-value is assured to be greater than or equal to the “true” p-value</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6E1E8057-8116-4759-810E-BDA7BB580207}" type="slidenum">
              <a:rPr lang="en-US" smtClean="0"/>
              <a:pPr/>
              <a:t>7</a:t>
            </a:fld>
            <a:endParaRPr lang="en-US"/>
          </a:p>
        </p:txBody>
      </p:sp>
    </p:spTree>
    <p:extLst>
      <p:ext uri="{BB962C8B-B14F-4D97-AF65-F5344CB8AC3E}">
        <p14:creationId xmlns:p14="http://schemas.microsoft.com/office/powerpoint/2010/main" xmlns="" val="3723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Toward a model</a:t>
            </a:r>
            <a:endParaRPr lang="en-US"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xmlns="" val="0"/>
              </a:ext>
            </a:extLst>
          </a:blip>
          <a:srcRect t="1957" b="41367"/>
          <a:stretch/>
        </p:blipFill>
        <p:spPr>
          <a:xfrm>
            <a:off x="0" y="1953705"/>
            <a:ext cx="9144000" cy="2621280"/>
          </a:xfrm>
          <a:prstGeom prst="rect">
            <a:avLst/>
          </a:prstGeom>
        </p:spPr>
      </p:pic>
      <p:sp>
        <p:nvSpPr>
          <p:cNvPr id="4" name="Slide Number Placeholder 3"/>
          <p:cNvSpPr>
            <a:spLocks noGrp="1"/>
          </p:cNvSpPr>
          <p:nvPr>
            <p:ph type="sldNum" sz="quarter" idx="12"/>
          </p:nvPr>
        </p:nvSpPr>
        <p:spPr/>
        <p:txBody>
          <a:bodyPr/>
          <a:lstStyle/>
          <a:p>
            <a:fld id="{6E1E8057-8116-4759-810E-BDA7BB580207}" type="slidenum">
              <a:rPr lang="en-US" smtClean="0"/>
              <a:pPr/>
              <a:t>8</a:t>
            </a:fld>
            <a:endParaRPr lang="en-US"/>
          </a:p>
        </p:txBody>
      </p:sp>
    </p:spTree>
    <p:extLst>
      <p:ext uri="{BB962C8B-B14F-4D97-AF65-F5344CB8AC3E}">
        <p14:creationId xmlns:p14="http://schemas.microsoft.com/office/powerpoint/2010/main" xmlns="" val="4038237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“Segmented Stationarity”</a:t>
            </a:r>
            <a:endParaRPr lang="en-US" dirty="0"/>
          </a:p>
        </p:txBody>
      </p:sp>
      <p:sp>
        <p:nvSpPr>
          <p:cNvPr id="7" name="Rectangle 5"/>
          <p:cNvSpPr>
            <a:spLocks noChangeArrowheads="1"/>
          </p:cNvSpPr>
          <p:nvPr/>
        </p:nvSpPr>
        <p:spPr bwMode="auto">
          <a:xfrm>
            <a:off x="666750" y="4648200"/>
            <a:ext cx="2209800" cy="381000"/>
          </a:xfrm>
          <a:prstGeom prst="rect">
            <a:avLst/>
          </a:prstGeom>
          <a:solidFill>
            <a:srgbClr val="0099CC"/>
          </a:solidFill>
          <a:ln w="9360">
            <a:solidFill>
              <a:srgbClr val="FFFFFF"/>
            </a:solidFill>
            <a:miter lim="800000"/>
            <a:headEnd/>
            <a:tailEnd/>
          </a:ln>
        </p:spPr>
        <p:txBody>
          <a:bodyPr wrap="none" anchor="ctr"/>
          <a:lstStyle/>
          <a:p>
            <a:endParaRPr lang="en-US"/>
          </a:p>
        </p:txBody>
      </p:sp>
      <p:sp>
        <p:nvSpPr>
          <p:cNvPr id="8" name="Rectangle 6"/>
          <p:cNvSpPr>
            <a:spLocks noChangeArrowheads="1"/>
          </p:cNvSpPr>
          <p:nvPr/>
        </p:nvSpPr>
        <p:spPr bwMode="auto">
          <a:xfrm>
            <a:off x="2343150" y="4648200"/>
            <a:ext cx="2895600" cy="381000"/>
          </a:xfrm>
          <a:prstGeom prst="rect">
            <a:avLst/>
          </a:prstGeom>
          <a:solidFill>
            <a:srgbClr val="0099CC"/>
          </a:solidFill>
          <a:ln w="9360">
            <a:solidFill>
              <a:srgbClr val="FFFFFF"/>
            </a:solidFill>
            <a:miter lim="800000"/>
            <a:headEnd/>
            <a:tailEnd/>
          </a:ln>
        </p:spPr>
        <p:txBody>
          <a:bodyPr wrap="none" anchor="ctr"/>
          <a:lstStyle/>
          <a:p>
            <a:endParaRPr lang="en-US"/>
          </a:p>
        </p:txBody>
      </p:sp>
      <p:sp>
        <p:nvSpPr>
          <p:cNvPr id="9" name="Rectangle 7"/>
          <p:cNvSpPr>
            <a:spLocks noChangeArrowheads="1"/>
          </p:cNvSpPr>
          <p:nvPr/>
        </p:nvSpPr>
        <p:spPr bwMode="auto">
          <a:xfrm>
            <a:off x="5619750" y="4648200"/>
            <a:ext cx="1295400" cy="381000"/>
          </a:xfrm>
          <a:prstGeom prst="rect">
            <a:avLst/>
          </a:prstGeom>
          <a:solidFill>
            <a:srgbClr val="0099CC"/>
          </a:solidFill>
          <a:ln w="9360">
            <a:solidFill>
              <a:srgbClr val="FFFFFF"/>
            </a:solidFill>
            <a:miter lim="800000"/>
            <a:headEnd/>
            <a:tailEnd/>
          </a:ln>
        </p:spPr>
        <p:txBody>
          <a:bodyPr wrap="none" anchor="ctr"/>
          <a:lstStyle/>
          <a:p>
            <a:endParaRPr lang="en-US"/>
          </a:p>
        </p:txBody>
      </p:sp>
      <p:sp>
        <p:nvSpPr>
          <p:cNvPr id="10" name="Rectangle 8"/>
          <p:cNvSpPr>
            <a:spLocks noChangeArrowheads="1"/>
          </p:cNvSpPr>
          <p:nvPr/>
        </p:nvSpPr>
        <p:spPr bwMode="auto">
          <a:xfrm>
            <a:off x="6915150" y="4648200"/>
            <a:ext cx="1600200" cy="381000"/>
          </a:xfrm>
          <a:prstGeom prst="rect">
            <a:avLst/>
          </a:prstGeom>
          <a:solidFill>
            <a:srgbClr val="0099CC"/>
          </a:solidFill>
          <a:ln w="9360">
            <a:solidFill>
              <a:srgbClr val="FFFFFF"/>
            </a:solidFill>
            <a:miter lim="800000"/>
            <a:headEnd/>
            <a:tailEnd/>
          </a:ln>
        </p:spPr>
        <p:txBody>
          <a:bodyPr wrap="none" anchor="ctr"/>
          <a:lstStyle/>
          <a:p>
            <a:endParaRPr lang="en-US"/>
          </a:p>
        </p:txBody>
      </p:sp>
      <p:sp>
        <p:nvSpPr>
          <p:cNvPr id="11" name="AutoShape 9"/>
          <p:cNvSpPr>
            <a:spLocks/>
          </p:cNvSpPr>
          <p:nvPr/>
        </p:nvSpPr>
        <p:spPr bwMode="auto">
          <a:xfrm rot="16200000">
            <a:off x="1369218" y="4383882"/>
            <a:ext cx="265113" cy="1676400"/>
          </a:xfrm>
          <a:prstGeom prst="leftBrace">
            <a:avLst>
              <a:gd name="adj1" fmla="val 106853"/>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utoShape 10"/>
          <p:cNvSpPr>
            <a:spLocks/>
          </p:cNvSpPr>
          <p:nvPr/>
        </p:nvSpPr>
        <p:spPr bwMode="auto">
          <a:xfrm rot="16200000">
            <a:off x="3656807" y="3791744"/>
            <a:ext cx="265112" cy="2895600"/>
          </a:xfrm>
          <a:prstGeom prst="leftBrace">
            <a:avLst>
              <a:gd name="adj1" fmla="val 184565"/>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utoShape 11"/>
          <p:cNvSpPr>
            <a:spLocks/>
          </p:cNvSpPr>
          <p:nvPr/>
        </p:nvSpPr>
        <p:spPr bwMode="auto">
          <a:xfrm rot="16200000">
            <a:off x="7581106" y="4425157"/>
            <a:ext cx="265113" cy="1600200"/>
          </a:xfrm>
          <a:prstGeom prst="leftBrace">
            <a:avLst>
              <a:gd name="adj1" fmla="val 101996"/>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AutoShape 12"/>
          <p:cNvSpPr>
            <a:spLocks/>
          </p:cNvSpPr>
          <p:nvPr/>
        </p:nvSpPr>
        <p:spPr bwMode="auto">
          <a:xfrm rot="16200000">
            <a:off x="6133306" y="4596607"/>
            <a:ext cx="265113" cy="1295400"/>
          </a:xfrm>
          <a:prstGeom prst="leftBrace">
            <a:avLst>
              <a:gd name="adj1" fmla="val 82568"/>
              <a:gd name="adj2" fmla="val 49810"/>
            </a:avLst>
          </a:prstGeom>
          <a:noFill/>
          <a:ln w="93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Text Box 13"/>
          <p:cNvSpPr txBox="1">
            <a:spLocks noChangeArrowheads="1"/>
          </p:cNvSpPr>
          <p:nvPr/>
        </p:nvSpPr>
        <p:spPr bwMode="auto">
          <a:xfrm>
            <a:off x="5224463" y="4608513"/>
            <a:ext cx="4095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5pPr>
            <a:lvl6pPr marL="25146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6pPr>
            <a:lvl7pPr marL="29718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7pPr>
            <a:lvl8pPr marL="34290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8pPr>
            <a:lvl9pPr marL="3886200" indent="-228600" defTabSz="457200" eaLnBrk="0" fontAlgn="base" hangingPunct="0">
              <a:spcBef>
                <a:spcPct val="0"/>
              </a:spcBef>
              <a:spcAft>
                <a:spcPct val="0"/>
              </a:spcAft>
              <a:buClr>
                <a:srgbClr val="FFFFFF"/>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宋体" charset="-122"/>
              </a:defRPr>
            </a:lvl9pPr>
          </a:lstStyle>
          <a:p>
            <a:pPr eaLnBrk="1" hangingPunct="1">
              <a:buFont typeface="Garamond" charset="0"/>
              <a:buNone/>
            </a:pPr>
            <a:r>
              <a:rPr lang="en-US">
                <a:solidFill>
                  <a:srgbClr val="FFFFFF"/>
                </a:solidFill>
                <a:latin typeface="Garamond" charset="0"/>
              </a:rPr>
              <a:t>…</a:t>
            </a:r>
          </a:p>
        </p:txBody>
      </p:sp>
      <p:graphicFrame>
        <p:nvGraphicFramePr>
          <p:cNvPr id="16" name="Object 4"/>
          <p:cNvGraphicFramePr>
            <a:graphicFrameLocks noChangeAspect="1"/>
          </p:cNvGraphicFramePr>
          <p:nvPr>
            <p:extLst>
              <p:ext uri="{D42A27DB-BD31-4B8C-83A1-F6EECF244321}">
                <p14:modId xmlns:p14="http://schemas.microsoft.com/office/powerpoint/2010/main" xmlns="" val="1962430565"/>
              </p:ext>
            </p:extLst>
          </p:nvPr>
        </p:nvGraphicFramePr>
        <p:xfrm>
          <a:off x="1352550" y="5365750"/>
          <a:ext cx="284163" cy="425450"/>
        </p:xfrm>
        <a:graphic>
          <a:graphicData uri="http://schemas.openxmlformats.org/presentationml/2006/ole">
            <p:oleObj spid="_x0000_s3410" r:id="rId4" imgW="152280" imgH="228600" progId="">
              <p:embed/>
            </p:oleObj>
          </a:graphicData>
        </a:graphic>
      </p:graphicFrame>
      <p:graphicFrame>
        <p:nvGraphicFramePr>
          <p:cNvPr id="17" name="Object 5"/>
          <p:cNvGraphicFramePr>
            <a:graphicFrameLocks noChangeAspect="1"/>
          </p:cNvGraphicFramePr>
          <p:nvPr>
            <p:extLst>
              <p:ext uri="{D42A27DB-BD31-4B8C-83A1-F6EECF244321}">
                <p14:modId xmlns:p14="http://schemas.microsoft.com/office/powerpoint/2010/main" xmlns="" val="887279209"/>
              </p:ext>
            </p:extLst>
          </p:nvPr>
        </p:nvGraphicFramePr>
        <p:xfrm>
          <a:off x="3638550" y="5365750"/>
          <a:ext cx="307975" cy="425450"/>
        </p:xfrm>
        <a:graphic>
          <a:graphicData uri="http://schemas.openxmlformats.org/presentationml/2006/ole">
            <p:oleObj spid="_x0000_s3411" r:id="rId5" imgW="165240" imgH="228600" progId="">
              <p:embed/>
            </p:oleObj>
          </a:graphicData>
        </a:graphic>
      </p:graphicFrame>
      <p:graphicFrame>
        <p:nvGraphicFramePr>
          <p:cNvPr id="18" name="Object 6"/>
          <p:cNvGraphicFramePr>
            <a:graphicFrameLocks noChangeAspect="1"/>
          </p:cNvGraphicFramePr>
          <p:nvPr>
            <p:extLst>
              <p:ext uri="{D42A27DB-BD31-4B8C-83A1-F6EECF244321}">
                <p14:modId xmlns:p14="http://schemas.microsoft.com/office/powerpoint/2010/main" xmlns="" val="96481581"/>
              </p:ext>
            </p:extLst>
          </p:nvPr>
        </p:nvGraphicFramePr>
        <p:xfrm>
          <a:off x="6076950" y="5353050"/>
          <a:ext cx="484188" cy="438150"/>
        </p:xfrm>
        <a:graphic>
          <a:graphicData uri="http://schemas.openxmlformats.org/presentationml/2006/ole">
            <p:oleObj spid="_x0000_s3412" r:id="rId6" imgW="253800" imgH="228600" progId="">
              <p:embed/>
            </p:oleObj>
          </a:graphicData>
        </a:graphic>
      </p:graphicFrame>
      <p:graphicFrame>
        <p:nvGraphicFramePr>
          <p:cNvPr id="19" name="Object 7"/>
          <p:cNvGraphicFramePr>
            <a:graphicFrameLocks noChangeAspect="1"/>
          </p:cNvGraphicFramePr>
          <p:nvPr>
            <p:extLst>
              <p:ext uri="{D42A27DB-BD31-4B8C-83A1-F6EECF244321}">
                <p14:modId xmlns:p14="http://schemas.microsoft.com/office/powerpoint/2010/main" xmlns="" val="2683141730"/>
              </p:ext>
            </p:extLst>
          </p:nvPr>
        </p:nvGraphicFramePr>
        <p:xfrm>
          <a:off x="7600950" y="5334000"/>
          <a:ext cx="328613" cy="457200"/>
        </p:xfrm>
        <a:graphic>
          <a:graphicData uri="http://schemas.openxmlformats.org/presentationml/2006/ole">
            <p:oleObj spid="_x0000_s3413" r:id="rId7" imgW="165240" imgH="228600" progId="">
              <p:embed/>
            </p:oleObj>
          </a:graphicData>
        </a:graphic>
      </p:graphicFrame>
      <p:pic>
        <p:nvPicPr>
          <p:cNvPr id="21" name="Picture 20"/>
          <p:cNvPicPr>
            <a:picLocks noChangeAspect="1"/>
          </p:cNvPicPr>
          <p:nvPr/>
        </p:nvPicPr>
        <p:blipFill rotWithShape="1">
          <a:blip r:embed="rId8" cstate="print">
            <a:extLst>
              <a:ext uri="{28A0092B-C50C-407E-A947-70E740481C1C}">
                <a14:useLocalDpi xmlns:a14="http://schemas.microsoft.com/office/drawing/2010/main" xmlns="" val="0"/>
              </a:ext>
            </a:extLst>
          </a:blip>
          <a:srcRect t="1957" b="41367"/>
          <a:stretch/>
        </p:blipFill>
        <p:spPr>
          <a:xfrm>
            <a:off x="0" y="1953705"/>
            <a:ext cx="9144000" cy="2621280"/>
          </a:xfrm>
          <a:prstGeom prst="rect">
            <a:avLst/>
          </a:prstGeom>
        </p:spPr>
      </p:pic>
      <p:sp>
        <p:nvSpPr>
          <p:cNvPr id="20" name="Slide Number Placeholder 19"/>
          <p:cNvSpPr>
            <a:spLocks noGrp="1"/>
          </p:cNvSpPr>
          <p:nvPr>
            <p:ph type="sldNum" sz="quarter" idx="12"/>
          </p:nvPr>
        </p:nvSpPr>
        <p:spPr/>
        <p:txBody>
          <a:bodyPr/>
          <a:lstStyle/>
          <a:p>
            <a:fld id="{6E1E8057-8116-4759-810E-BDA7BB580207}" type="slidenum">
              <a:rPr lang="en-US" smtClean="0"/>
              <a:pPr/>
              <a:t>9</a:t>
            </a:fld>
            <a:endParaRPr lang="en-US"/>
          </a:p>
        </p:txBody>
      </p:sp>
    </p:spTree>
    <p:extLst>
      <p:ext uri="{BB962C8B-B14F-4D97-AF65-F5344CB8AC3E}">
        <p14:creationId xmlns:p14="http://schemas.microsoft.com/office/powerpoint/2010/main" xmlns="" val="39858056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9127</TotalTime>
  <Words>1662</Words>
  <Application>Microsoft Office PowerPoint</Application>
  <PresentationFormat>On-screen Show (4:3)</PresentationFormat>
  <Paragraphs>353</Paragraphs>
  <Slides>54</Slides>
  <Notes>13</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57" baseType="lpstr">
      <vt:lpstr>Office Theme</vt:lpstr>
      <vt:lpstr>Microsoft Equation 3.0</vt:lpstr>
      <vt:lpstr>Equation</vt:lpstr>
      <vt:lpstr>Nonparametric inference  for functional and translational genomics</vt:lpstr>
      <vt:lpstr>Part 1</vt:lpstr>
      <vt:lpstr>A general model of feature co-association The Genome Structure Correction (GSC)</vt:lpstr>
      <vt:lpstr>Slide 4</vt:lpstr>
      <vt:lpstr>Slide 5</vt:lpstr>
      <vt:lpstr>Naïve methods</vt:lpstr>
      <vt:lpstr>Requirements</vt:lpstr>
      <vt:lpstr>Toward a model</vt:lpstr>
      <vt:lpstr>“Segmented Stationarity”</vt:lpstr>
      <vt:lpstr>“Segmented Stationarity”</vt:lpstr>
      <vt:lpstr>The GSC := “Segmented Stationarity”</vt:lpstr>
      <vt:lpstr>Slide 12</vt:lpstr>
      <vt:lpstr>Slide 13</vt:lpstr>
      <vt:lpstr>How Gaussian?</vt:lpstr>
      <vt:lpstr>Slide 15</vt:lpstr>
      <vt:lpstr>Unsegmented</vt:lpstr>
      <vt:lpstr>Slide 17</vt:lpstr>
      <vt:lpstr>Slide 18</vt:lpstr>
      <vt:lpstr>Nancy’s Dyadic Theorem (Nancy is magnificent)</vt:lpstr>
      <vt:lpstr>Slide 20</vt:lpstr>
      <vt:lpstr>Slide 21</vt:lpstr>
      <vt:lpstr>Slide 22</vt:lpstr>
      <vt:lpstr>Beyond heuristics A generic statistical tool for the analysis of *-seq assays</vt:lpstr>
      <vt:lpstr>Definition: *-seq assay</vt:lpstr>
      <vt:lpstr>Definition: *-seq assay</vt:lpstr>
      <vt:lpstr>Slide 26</vt:lpstr>
      <vt:lpstr>Slide 27</vt:lpstr>
      <vt:lpstr>Slide 28</vt:lpstr>
      <vt:lpstr>toward a generic statistical framework</vt:lpstr>
      <vt:lpstr>Statmap</vt:lpstr>
      <vt:lpstr>Illustrative simulation</vt:lpstr>
      <vt:lpstr>Illustrative simulation</vt:lpstr>
      <vt:lpstr>Slide 33</vt:lpstr>
      <vt:lpstr>Slide 34</vt:lpstr>
      <vt:lpstr>Slide 35</vt:lpstr>
      <vt:lpstr>What the bootstrap buys us</vt:lpstr>
      <vt:lpstr>...and what it doesn’t</vt:lpstr>
      <vt:lpstr>Slide 38</vt:lpstr>
      <vt:lpstr>Slide 39</vt:lpstr>
      <vt:lpstr>Beyond the marginal read density</vt:lpstr>
      <vt:lpstr>Slide 41</vt:lpstr>
      <vt:lpstr>Slide 42</vt:lpstr>
      <vt:lpstr>Slide 43</vt:lpstr>
      <vt:lpstr>Slide 44</vt:lpstr>
      <vt:lpstr>Slide 45</vt:lpstr>
      <vt:lpstr>Slide 46</vt:lpstr>
      <vt:lpstr>Confidence for any statistic: the local bootstrap + a search heuristic for likely mappings</vt:lpstr>
      <vt:lpstr>CAGE: complex signal</vt:lpstr>
      <vt:lpstr>Slide 49</vt:lpstr>
      <vt:lpstr>At most 22,000 not 120,000</vt:lpstr>
      <vt:lpstr>A (not so) new mindset: after spending $10k+ on your assay, spend $50 to reliably interpret it on the Statmap implementation on the Amazon EC2 cluster</vt:lpstr>
      <vt:lpstr>The team</vt:lpstr>
      <vt:lpstr>Questions?</vt:lpstr>
      <vt:lpstr>Key concepts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heuristics A generic statistical tool for the analysis of *-seq assays</dc:title>
  <dc:creator>Ben</dc:creator>
  <cp:lastModifiedBy>Admin</cp:lastModifiedBy>
  <cp:revision>204</cp:revision>
  <dcterms:created xsi:type="dcterms:W3CDTF">2010-09-07T18:02:41Z</dcterms:created>
  <dcterms:modified xsi:type="dcterms:W3CDTF">2011-05-31T21:35:18Z</dcterms:modified>
</cp:coreProperties>
</file>