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Default Extension="pict" ContentType="image/pi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vml" ContentType="application/vnd.openxmlformats-officedocument.vmlDrawing"/>
  <Default Extension="png" ContentType="image/png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tags/tag2.xml" ContentType="application/vnd.openxmlformats-officedocument.presentationml.tags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1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tags/tag1.xml" ContentType="application/vnd.openxmlformats-officedocument.presentationml.tags+xml"/>
  <Override PartName="/ppt/slides/slide32.xml" ContentType="application/vnd.openxmlformats-officedocument.presentationml.slide+xml"/>
  <Override PartName="/ppt/slides/slide6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372" r:id="rId3"/>
    <p:sldId id="257" r:id="rId4"/>
    <p:sldId id="291" r:id="rId5"/>
    <p:sldId id="304" r:id="rId6"/>
    <p:sldId id="320" r:id="rId7"/>
    <p:sldId id="321" r:id="rId8"/>
    <p:sldId id="363" r:id="rId9"/>
    <p:sldId id="328" r:id="rId10"/>
    <p:sldId id="283" r:id="rId11"/>
    <p:sldId id="359" r:id="rId12"/>
    <p:sldId id="367" r:id="rId13"/>
    <p:sldId id="330" r:id="rId14"/>
    <p:sldId id="331" r:id="rId15"/>
    <p:sldId id="332" r:id="rId16"/>
    <p:sldId id="333" r:id="rId17"/>
    <p:sldId id="342" r:id="rId18"/>
    <p:sldId id="334" r:id="rId19"/>
    <p:sldId id="344" r:id="rId20"/>
    <p:sldId id="262" r:id="rId21"/>
    <p:sldId id="346" r:id="rId22"/>
    <p:sldId id="347" r:id="rId23"/>
    <p:sldId id="324" r:id="rId24"/>
    <p:sldId id="325" r:id="rId25"/>
    <p:sldId id="371" r:id="rId26"/>
    <p:sldId id="329" r:id="rId27"/>
    <p:sldId id="319" r:id="rId28"/>
    <p:sldId id="368" r:id="rId29"/>
    <p:sldId id="292" r:id="rId30"/>
    <p:sldId id="365" r:id="rId31"/>
    <p:sldId id="307" r:id="rId32"/>
    <p:sldId id="295" r:id="rId33"/>
    <p:sldId id="366" r:id="rId34"/>
    <p:sldId id="314" r:id="rId35"/>
    <p:sldId id="369" r:id="rId36"/>
    <p:sldId id="370" r:id="rId37"/>
    <p:sldId id="316" r:id="rId38"/>
    <p:sldId id="362" r:id="rId39"/>
    <p:sldId id="317" r:id="rId40"/>
    <p:sldId id="341" r:id="rId41"/>
    <p:sldId id="318" r:id="rId42"/>
    <p:sldId id="348" r:id="rId43"/>
    <p:sldId id="349" r:id="rId44"/>
    <p:sldId id="353" r:id="rId45"/>
    <p:sldId id="350" r:id="rId46"/>
    <p:sldId id="352" r:id="rId47"/>
    <p:sldId id="351" r:id="rId48"/>
    <p:sldId id="343" r:id="rId49"/>
    <p:sldId id="339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54" d="100"/>
          <a:sy n="154" d="100"/>
        </p:scale>
        <p:origin x="-11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tableStyles" Target="tableStyles.xml"/><Relationship Id="rId35" Type="http://schemas.openxmlformats.org/officeDocument/2006/relationships/slide" Target="slides/slide34.xml"/><Relationship Id="rId51" Type="http://schemas.openxmlformats.org/officeDocument/2006/relationships/notesMaster" Target="notesMasters/notesMaster1.xml"/><Relationship Id="rId55" Type="http://schemas.openxmlformats.org/officeDocument/2006/relationships/viewProps" Target="viewProps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theme" Target="theme/theme1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handoutMaster" Target="handoutMasters/handoutMaster1.xml"/><Relationship Id="rId54" Type="http://schemas.openxmlformats.org/officeDocument/2006/relationships/presProps" Target="presProps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printerSettings" Target="printerSettings/printerSettings1.bin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0432D-2A6D-084B-8764-41802F80AE24}" type="datetimeFigureOut">
              <a:rPr lang="en-US" smtClean="0"/>
              <a:pPr/>
              <a:t>5/20/11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C8B1B-ECEE-994C-9798-BD074CB9655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0B2EF-66C4-9A41-A39B-A61FF4D18B11}" type="datetimeFigureOut">
              <a:rPr lang="en-US" smtClean="0"/>
              <a:pPr/>
              <a:t>5/20/11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59D7-3800-1E4C-ABE1-C2671F2B11D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E33A85C-46BC-0B49-B0F5-F89DC30EB878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8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Mark:</a:t>
            </a:r>
            <a:r>
              <a:rPr lang="en-US" baseline="0" dirty="0" smtClean="0"/>
              <a:t> Duplication and reduplication is complex and we can see that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E59D7-3800-1E4C-ABE1-C2671F2B11D5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E59D7-3800-1E4C-ABE1-C2671F2B11D5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 FIRST SLIDE; SHORTER; REVERSE THE TALK; PSEUDOGENES</a:t>
            </a:r>
            <a:r>
              <a:rPr lang="en-US" baseline="0" dirty="0" smtClean="0"/>
              <a:t> IN THE END; KA/KS ON PGENES WAS UNSUCCESSFUL; </a:t>
            </a:r>
            <a:r>
              <a:rPr lang="en-US" baseline="0" dirty="0" err="1" smtClean="0"/>
              <a:t>SVs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SDs</a:t>
            </a:r>
            <a:r>
              <a:rPr lang="en-US" baseline="0" dirty="0" smtClean="0"/>
              <a:t> put together; Adam: shrink SV part; </a:t>
            </a:r>
            <a:r>
              <a:rPr lang="en-US" baseline="0" dirty="0" err="1" smtClean="0"/>
              <a:t>pseudogenes</a:t>
            </a:r>
            <a:r>
              <a:rPr lang="en-US" baseline="0" dirty="0" smtClean="0"/>
              <a:t> under positive selection-what are those.</a:t>
            </a:r>
          </a:p>
          <a:p>
            <a:r>
              <a:rPr lang="en-US" dirty="0" smtClean="0"/>
              <a:t>Why genes in </a:t>
            </a:r>
            <a:r>
              <a:rPr lang="en-US" dirty="0" err="1" smtClean="0"/>
              <a:t>SDs</a:t>
            </a:r>
            <a:r>
              <a:rPr lang="en-US" dirty="0" smtClean="0"/>
              <a:t> not surprising- explain;</a:t>
            </a:r>
            <a:r>
              <a:rPr lang="en-US" baseline="0" dirty="0" smtClean="0"/>
              <a:t> PUT CONCLUSIONS BEFORE FUTURE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E59D7-3800-1E4C-ABE1-C2671F2B11D5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E59D7-3800-1E4C-ABE1-C2671F2B11D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E59D7-3800-1E4C-ABE1-C2671F2B11D5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PUT REFERENCE; 224 sites = ~4% of all sites that show </a:t>
            </a:r>
            <a:r>
              <a:rPr lang="en-US" dirty="0" err="1" smtClean="0"/>
              <a:t>nonsyn</a:t>
            </a:r>
            <a:r>
              <a:rPr lang="en-US" dirty="0" smtClean="0"/>
              <a:t> </a:t>
            </a:r>
            <a:r>
              <a:rPr lang="en-US" dirty="0" err="1" smtClean="0"/>
              <a:t>SNPs</a:t>
            </a:r>
            <a:r>
              <a:rPr lang="en-US" dirty="0" smtClean="0"/>
              <a:t>; Duffy</a:t>
            </a:r>
            <a:r>
              <a:rPr lang="en-US" baseline="0" dirty="0" smtClean="0"/>
              <a:t> antigen; SLC 24 skin </a:t>
            </a:r>
            <a:r>
              <a:rPr lang="en-US" baseline="0" dirty="0" err="1" smtClean="0"/>
              <a:t>pegmentation</a:t>
            </a:r>
            <a:r>
              <a:rPr lang="en-US" baseline="0" dirty="0" smtClean="0"/>
              <a:t>; ear wax gene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E59D7-3800-1E4C-ABE1-C2671F2B11D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HGMD:1781 </a:t>
            </a:r>
            <a:r>
              <a:rPr lang="en-US" dirty="0" err="1" smtClean="0"/>
              <a:t>inframe</a:t>
            </a:r>
            <a:r>
              <a:rPr lang="en-US" dirty="0" smtClean="0"/>
              <a:t> deletions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E59D7-3800-1E4C-ABE1-C2671F2B11D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Show correlation 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E59D7-3800-1E4C-ABE1-C2671F2B11D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E33A85C-46BC-0B49-B0F5-F89DC30EB878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28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Purple- not targeted</a:t>
            </a:r>
            <a:r>
              <a:rPr lang="en-US" baseline="0" dirty="0" smtClean="0"/>
              <a:t> by HGP; golden – unique with </a:t>
            </a:r>
            <a:r>
              <a:rPr lang="en-US" baseline="0" dirty="0" err="1" smtClean="0"/>
              <a:t>intrachromosomal</a:t>
            </a:r>
            <a:r>
              <a:rPr lang="en-US" baseline="0" dirty="0" smtClean="0"/>
              <a:t>; blue- </a:t>
            </a:r>
            <a:r>
              <a:rPr lang="en-US" baseline="0" dirty="0" err="1" smtClean="0"/>
              <a:t>intrachromosmal</a:t>
            </a:r>
            <a:r>
              <a:rPr lang="en-US" baseline="0" dirty="0" smtClean="0"/>
              <a:t>; red- </a:t>
            </a:r>
            <a:r>
              <a:rPr lang="en-US" baseline="0" dirty="0" err="1" smtClean="0"/>
              <a:t>interchromosomal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F334A-3353-634E-9611-EBC9823C30E9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E33A85C-46BC-0B49-B0F5-F89DC30EB878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30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43EEA-1462-6D4E-9509-9D14E23BF2FE}" type="datetime1">
              <a:rPr lang="en-US" smtClean="0"/>
              <a:pPr/>
              <a:t>5/20/11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2C434-12E9-A84A-B333-DEAAC2EB7F01}" type="datetime1">
              <a:rPr lang="en-US" smtClean="0"/>
              <a:pPr/>
              <a:t>5/20/11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352EB-0B39-FC4F-9E13-9FEC6E15AC01}" type="datetime1">
              <a:rPr lang="en-US" smtClean="0"/>
              <a:pPr/>
              <a:t>5/20/11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C10-AD80-974A-B609-F86948607097}" type="datetime1">
              <a:rPr lang="en-US" smtClean="0"/>
              <a:pPr/>
              <a:t>5/20/11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05AA-A949-6E45-B0C5-F2EEBD0FF4BA}" type="datetime1">
              <a:rPr lang="en-US" smtClean="0"/>
              <a:pPr/>
              <a:t>5/20/11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658D-52A6-794B-AE57-F79121A7CF91}" type="datetime1">
              <a:rPr lang="en-US" smtClean="0"/>
              <a:pPr/>
              <a:t>5/20/11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DF5B-8E57-7949-8B3B-37A810A4432C}" type="datetime1">
              <a:rPr lang="en-US" smtClean="0"/>
              <a:pPr/>
              <a:t>5/20/11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2FA1F-F6A5-B644-B39A-D70CB16CF6A0}" type="datetime1">
              <a:rPr lang="en-US" smtClean="0"/>
              <a:pPr/>
              <a:t>5/20/11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FD7E-926B-D94E-852E-7D9286FC36FC}" type="datetime1">
              <a:rPr lang="en-US" smtClean="0"/>
              <a:pPr/>
              <a:t>5/20/11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D8352-BAA5-B246-8107-CBBBF21D8886}" type="datetime1">
              <a:rPr lang="en-US" smtClean="0"/>
              <a:pPr/>
              <a:t>5/20/11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695B-73B1-A343-B866-3F645CA79EBA}" type="datetime1">
              <a:rPr lang="en-US" smtClean="0"/>
              <a:pPr/>
              <a:t>5/20/11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F3B55-A061-A944-A1DF-224F30EE6C7F}" type="datetime1">
              <a:rPr lang="en-US" smtClean="0"/>
              <a:pPr/>
              <a:t>5/20/11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A2316-785D-FC47-BEB5-2916327AE25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d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5.xml"/><Relationship Id="rId5" Type="http://schemas.openxmlformats.org/officeDocument/2006/relationships/oleObject" Target="../embeddings/Microsoft_Equation1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4" Type="http://schemas.openxmlformats.org/officeDocument/2006/relationships/image" Target="../media/image26.png"/><Relationship Id="rId5" Type="http://schemas.openxmlformats.org/officeDocument/2006/relationships/image" Target="../media/image27.pdf"/><Relationship Id="rId7" Type="http://schemas.openxmlformats.org/officeDocument/2006/relationships/image" Target="../media/image29.pd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df"/><Relationship Id="rId6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4" Type="http://schemas.openxmlformats.org/officeDocument/2006/relationships/image" Target="../media/image7.jpeg"/><Relationship Id="rId5" Type="http://schemas.openxmlformats.org/officeDocument/2006/relationships/image" Target="../media/image16.jpeg"/><Relationship Id="rId7" Type="http://schemas.openxmlformats.org/officeDocument/2006/relationships/image" Target="../media/image15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9.xml"/><Relationship Id="rId9" Type="http://schemas.openxmlformats.org/officeDocument/2006/relationships/image" Target="../media/image13.png"/><Relationship Id="rId3" Type="http://schemas.openxmlformats.org/officeDocument/2006/relationships/notesSlide" Target="../notesSlides/notesSlide7.xml"/><Relationship Id="rId6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4" Type="http://schemas.openxmlformats.org/officeDocument/2006/relationships/image" Target="../media/image7.jpeg"/><Relationship Id="rId10" Type="http://schemas.openxmlformats.org/officeDocument/2006/relationships/image" Target="../media/image35.png"/><Relationship Id="rId5" Type="http://schemas.openxmlformats.org/officeDocument/2006/relationships/image" Target="../media/image16.jpeg"/><Relationship Id="rId7" Type="http://schemas.openxmlformats.org/officeDocument/2006/relationships/image" Target="../media/image15.jpeg"/><Relationship Id="rId11" Type="http://schemas.openxmlformats.org/officeDocument/2006/relationships/image" Target="../media/image36.png"/><Relationship Id="rId12" Type="http://schemas.openxmlformats.org/officeDocument/2006/relationships/image" Target="../media/image13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9.xml"/><Relationship Id="rId9" Type="http://schemas.openxmlformats.org/officeDocument/2006/relationships/image" Target="../media/image34.png"/><Relationship Id="rId3" Type="http://schemas.openxmlformats.org/officeDocument/2006/relationships/notesSlide" Target="../notesSlides/notesSlide9.xml"/><Relationship Id="rId6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image" Target="../media/image42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Relationship Id="rId5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3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tif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3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5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3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4" Type="http://schemas.openxmlformats.org/officeDocument/2006/relationships/image" Target="../media/image7.jpeg"/><Relationship Id="rId5" Type="http://schemas.openxmlformats.org/officeDocument/2006/relationships/image" Target="../media/image16.jpeg"/><Relationship Id="rId7" Type="http://schemas.openxmlformats.org/officeDocument/2006/relationships/image" Target="../media/image15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9.xml"/><Relationship Id="rId9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6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Deciphering the impact of genomic </a:t>
            </a:r>
            <a:r>
              <a:rPr lang="en-US" smtClean="0"/>
              <a:t>variants on </a:t>
            </a:r>
            <a:r>
              <a:rPr lang="en-US" dirty="0" smtClean="0"/>
              <a:t>coding genes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Ekta Khurana</a:t>
            </a:r>
          </a:p>
          <a:p>
            <a:r>
              <a:rPr lang="en-US" dirty="0" smtClean="0"/>
              <a:t>Yale University</a:t>
            </a:r>
          </a:p>
          <a:p>
            <a:r>
              <a:rPr lang="en-US" dirty="0" smtClean="0"/>
              <a:t>May 20,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458" y="428752"/>
            <a:ext cx="1065888" cy="1298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1000 Genomes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769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Develop a catalogue of human genetic variation (no phenotypic/medical information associated with samples)</a:t>
            </a:r>
          </a:p>
          <a:p>
            <a:r>
              <a:rPr lang="en-US" dirty="0" smtClean="0"/>
              <a:t>Provide reference </a:t>
            </a:r>
            <a:r>
              <a:rPr lang="en-US" dirty="0" err="1" smtClean="0"/>
              <a:t>haplotypes</a:t>
            </a:r>
            <a:r>
              <a:rPr lang="en-US" dirty="0" smtClean="0"/>
              <a:t> in different populations for disease studies</a:t>
            </a:r>
          </a:p>
          <a:p>
            <a:r>
              <a:rPr lang="en-US" dirty="0" smtClean="0"/>
              <a:t>Discovery of single nucleotide variants at frequencies of 1% or higher</a:t>
            </a:r>
          </a:p>
          <a:p>
            <a:r>
              <a:rPr lang="en-US" dirty="0" smtClean="0"/>
              <a:t>Variation down to frequencies of 0.5-1% in functional gene regions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4093-46F0-B04C-9052-75C851257CF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 phase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Populations</a:t>
            </a:r>
          </a:p>
          <a:p>
            <a:pPr lvl="1"/>
            <a:r>
              <a:rPr lang="en-US" dirty="0" smtClean="0"/>
              <a:t>Yoruba in Ibadan, Nigeria (YRI)</a:t>
            </a:r>
          </a:p>
          <a:p>
            <a:pPr lvl="1"/>
            <a:r>
              <a:rPr lang="en-US" dirty="0" smtClean="0"/>
              <a:t>Japanese in Tokyo, Japan (JPT)</a:t>
            </a:r>
          </a:p>
          <a:p>
            <a:pPr lvl="1"/>
            <a:r>
              <a:rPr lang="en-US" dirty="0" smtClean="0"/>
              <a:t>Han Chinese in Beijing China (CHB)</a:t>
            </a:r>
          </a:p>
          <a:p>
            <a:pPr lvl="1"/>
            <a:r>
              <a:rPr lang="en-US" dirty="0" smtClean="0"/>
              <a:t>Utah residents with Northern and Western European ancestry (CEU)</a:t>
            </a:r>
          </a:p>
          <a:p>
            <a:r>
              <a:rPr lang="en-US" dirty="0" smtClean="0"/>
              <a:t>Low Coverage: (179 individuals, 3.6X coverage)</a:t>
            </a:r>
          </a:p>
          <a:p>
            <a:pPr lvl="1"/>
            <a:r>
              <a:rPr lang="en-US" dirty="0" smtClean="0"/>
              <a:t>14.4 million </a:t>
            </a:r>
            <a:r>
              <a:rPr lang="en-US" dirty="0" err="1" smtClean="0"/>
              <a:t>SNPs</a:t>
            </a:r>
            <a:r>
              <a:rPr lang="en-US" dirty="0" smtClean="0"/>
              <a:t>; 1.3 million short </a:t>
            </a:r>
            <a:r>
              <a:rPr lang="en-US" dirty="0" err="1" smtClean="0"/>
              <a:t>indels</a:t>
            </a:r>
            <a:r>
              <a:rPr lang="en-US" dirty="0" smtClean="0"/>
              <a:t>; ~20,000 large </a:t>
            </a:r>
            <a:r>
              <a:rPr lang="en-US" dirty="0" err="1" smtClean="0"/>
              <a:t>SVs</a:t>
            </a:r>
            <a:endParaRPr lang="en-US" dirty="0" smtClean="0"/>
          </a:p>
          <a:p>
            <a:r>
              <a:rPr lang="en-US" dirty="0" smtClean="0"/>
              <a:t>High Coverage: (Two trios; 42X coverage)</a:t>
            </a:r>
          </a:p>
          <a:p>
            <a:pPr lvl="1"/>
            <a:r>
              <a:rPr lang="en-US" dirty="0" smtClean="0"/>
              <a:t>5.9 million </a:t>
            </a:r>
            <a:r>
              <a:rPr lang="en-US" dirty="0" err="1" smtClean="0"/>
              <a:t>SNPs</a:t>
            </a:r>
            <a:r>
              <a:rPr lang="en-US" dirty="0" smtClean="0"/>
              <a:t>; 650,000 short </a:t>
            </a:r>
            <a:r>
              <a:rPr lang="en-US" dirty="0" err="1" smtClean="0"/>
              <a:t>indels</a:t>
            </a:r>
            <a:r>
              <a:rPr lang="en-US" dirty="0" smtClean="0"/>
              <a:t>; ~14000 large </a:t>
            </a:r>
            <a:r>
              <a:rPr lang="en-US" dirty="0" err="1" smtClean="0"/>
              <a:t>SVs</a:t>
            </a:r>
            <a:endParaRPr lang="en-US" dirty="0" smtClean="0"/>
          </a:p>
          <a:p>
            <a:r>
              <a:rPr lang="en-US" dirty="0" err="1" smtClean="0"/>
              <a:t>Exon</a:t>
            </a:r>
            <a:r>
              <a:rPr lang="en-US" dirty="0" smtClean="0"/>
              <a:t> sequencing: (1000 genes in 697 individuals; 56X coverage) </a:t>
            </a:r>
          </a:p>
          <a:p>
            <a:pPr lvl="1"/>
            <a:r>
              <a:rPr lang="en-US" dirty="0" smtClean="0"/>
              <a:t>12,000 </a:t>
            </a:r>
            <a:r>
              <a:rPr lang="en-US" dirty="0" err="1" smtClean="0"/>
              <a:t>SNPs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269685" y="3856038"/>
            <a:ext cx="1294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Nature 2010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106" y="4398545"/>
            <a:ext cx="3655694" cy="1143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69685" y="5541545"/>
            <a:ext cx="1446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Nature 2011</a:t>
            </a:r>
            <a:endParaRPr lang="en-US" sz="1400" dirty="0"/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98889" y="1600200"/>
            <a:ext cx="1830624" cy="23500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 phase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Populations</a:t>
            </a:r>
          </a:p>
          <a:p>
            <a:pPr lvl="1"/>
            <a:r>
              <a:rPr lang="en-US" dirty="0" smtClean="0"/>
              <a:t>Yoruba in Ibadan, Nigeria (YRI)</a:t>
            </a:r>
          </a:p>
          <a:p>
            <a:pPr lvl="1"/>
            <a:r>
              <a:rPr lang="en-US" dirty="0" smtClean="0"/>
              <a:t>Japanese in Tokyo, Japan (JPT)</a:t>
            </a:r>
          </a:p>
          <a:p>
            <a:pPr lvl="1"/>
            <a:r>
              <a:rPr lang="en-US" dirty="0" smtClean="0"/>
              <a:t>Han Chinese in Beijing China (CHB)</a:t>
            </a:r>
          </a:p>
          <a:p>
            <a:pPr lvl="1"/>
            <a:r>
              <a:rPr lang="en-US" dirty="0" smtClean="0"/>
              <a:t>Utah residents with Northern and Western European ancestry (CEU)</a:t>
            </a:r>
          </a:p>
          <a:p>
            <a:r>
              <a:rPr lang="en-US" b="1" dirty="0" smtClean="0"/>
              <a:t>Low Coverage: (179 individuals, 3.6X coverage)</a:t>
            </a:r>
          </a:p>
          <a:p>
            <a:pPr lvl="1"/>
            <a:r>
              <a:rPr lang="en-US" b="1" dirty="0" smtClean="0"/>
              <a:t>14.4 million </a:t>
            </a:r>
            <a:r>
              <a:rPr lang="en-US" b="1" dirty="0" err="1" smtClean="0"/>
              <a:t>SNPs</a:t>
            </a:r>
            <a:r>
              <a:rPr lang="en-US" b="1" dirty="0" smtClean="0"/>
              <a:t>; 1.3 million short </a:t>
            </a:r>
            <a:r>
              <a:rPr lang="en-US" b="1" dirty="0" err="1" smtClean="0"/>
              <a:t>indels</a:t>
            </a:r>
            <a:r>
              <a:rPr lang="en-US" b="1" dirty="0" smtClean="0"/>
              <a:t>; ~20,000 large </a:t>
            </a:r>
            <a:r>
              <a:rPr lang="en-US" b="1" dirty="0" err="1" smtClean="0"/>
              <a:t>SVs</a:t>
            </a:r>
            <a:endParaRPr lang="en-US" b="1" dirty="0" smtClean="0"/>
          </a:p>
          <a:p>
            <a:r>
              <a:rPr lang="en-US" dirty="0" smtClean="0"/>
              <a:t>High Coverage: (Two trios; 42X coverage)</a:t>
            </a:r>
          </a:p>
          <a:p>
            <a:pPr lvl="1"/>
            <a:r>
              <a:rPr lang="en-US" dirty="0" smtClean="0"/>
              <a:t>5.9 million </a:t>
            </a:r>
            <a:r>
              <a:rPr lang="en-US" dirty="0" err="1" smtClean="0"/>
              <a:t>SNPs</a:t>
            </a:r>
            <a:r>
              <a:rPr lang="en-US" dirty="0" smtClean="0"/>
              <a:t>; 650,000 short </a:t>
            </a:r>
            <a:r>
              <a:rPr lang="en-US" dirty="0" err="1" smtClean="0"/>
              <a:t>indels</a:t>
            </a:r>
            <a:r>
              <a:rPr lang="en-US" dirty="0" smtClean="0"/>
              <a:t>; ~14000 large </a:t>
            </a:r>
            <a:r>
              <a:rPr lang="en-US" dirty="0" err="1" smtClean="0"/>
              <a:t>SVs</a:t>
            </a:r>
            <a:endParaRPr lang="en-US" dirty="0" smtClean="0"/>
          </a:p>
          <a:p>
            <a:r>
              <a:rPr lang="en-US" dirty="0" err="1" smtClean="0"/>
              <a:t>Exon</a:t>
            </a:r>
            <a:r>
              <a:rPr lang="en-US" dirty="0" smtClean="0"/>
              <a:t> sequencing: (1000 genes in 697 individuals; 56X coverage) </a:t>
            </a:r>
          </a:p>
          <a:p>
            <a:pPr lvl="1"/>
            <a:r>
              <a:rPr lang="en-US" dirty="0" smtClean="0"/>
              <a:t>12,000 </a:t>
            </a:r>
            <a:r>
              <a:rPr lang="en-US" dirty="0" err="1" smtClean="0"/>
              <a:t>SNPs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269685" y="3856038"/>
            <a:ext cx="1294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Nature 2010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106" y="4398545"/>
            <a:ext cx="3655694" cy="1143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69685" y="5541545"/>
            <a:ext cx="1446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Nature 2011</a:t>
            </a:r>
            <a:endParaRPr lang="en-US" sz="1400" dirty="0"/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98889" y="1600200"/>
            <a:ext cx="1830624" cy="23500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SNP</a:t>
            </a:r>
            <a:r>
              <a:rPr lang="en-US" cap="none" dirty="0" err="1" smtClean="0"/>
              <a:t>s</a:t>
            </a:r>
            <a:r>
              <a:rPr lang="en-US" cap="none" dirty="0" smtClean="0"/>
              <a:t> FROM 1000 GENOMES PROJECT</a:t>
            </a:r>
            <a:endParaRPr lang="en-US" cap="none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SNPs</a:t>
            </a:r>
            <a:r>
              <a:rPr lang="en-US" dirty="0" smtClean="0"/>
              <a:t> in coding genes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1677997"/>
            <a:ext cx="4040188" cy="395128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An individual differs from the reference genome at an average of 10,000-11,000 non-synonymous sites </a:t>
            </a:r>
          </a:p>
          <a:p>
            <a:r>
              <a:rPr lang="en-US" dirty="0" smtClean="0"/>
              <a:t>Enrichment of functional variants over synonymous </a:t>
            </a:r>
            <a:r>
              <a:rPr lang="en-US" dirty="0" err="1" smtClean="0"/>
              <a:t>SNPs</a:t>
            </a:r>
            <a:r>
              <a:rPr lang="en-US" dirty="0" smtClean="0"/>
              <a:t> in low allele frequency bins</a:t>
            </a:r>
          </a:p>
          <a:p>
            <a:r>
              <a:rPr lang="en-US" b="1" dirty="0" smtClean="0"/>
              <a:t>Are most common non-synonymous </a:t>
            </a:r>
            <a:r>
              <a:rPr lang="en-US" b="1" dirty="0" err="1" smtClean="0"/>
              <a:t>SNPs</a:t>
            </a:r>
            <a:r>
              <a:rPr lang="en-US" b="1" dirty="0" smtClean="0"/>
              <a:t> functional or non-functional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b="66979"/>
          <a:stretch>
            <a:fillRect/>
          </a:stretch>
        </p:blipFill>
        <p:spPr>
          <a:xfrm>
            <a:off x="4542702" y="2174875"/>
            <a:ext cx="4054116" cy="19568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30032" y="4403582"/>
            <a:ext cx="2101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Nature 2010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895916" y="4038981"/>
            <a:ext cx="18355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Derived allele frequency</a:t>
            </a:r>
            <a:endParaRPr lang="en-US" sz="1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28wayPhyl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849" y="1385443"/>
            <a:ext cx="2447449" cy="5221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Selection pressure at coding sites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199" y="1417638"/>
            <a:ext cx="4038600" cy="4525963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dN</a:t>
            </a:r>
            <a:r>
              <a:rPr lang="en-US" sz="2000" dirty="0" smtClean="0"/>
              <a:t>=number of non-synonymous substitutions per </a:t>
            </a:r>
            <a:r>
              <a:rPr lang="en-US" sz="2000" dirty="0" err="1" smtClean="0"/>
              <a:t>codon</a:t>
            </a:r>
            <a:r>
              <a:rPr lang="en-US" sz="2000" dirty="0" smtClean="0"/>
              <a:t> in alignments of </a:t>
            </a:r>
            <a:r>
              <a:rPr lang="en-US" sz="2000" dirty="0" err="1" smtClean="0"/>
              <a:t>orthologs</a:t>
            </a:r>
            <a:endParaRPr lang="en-US" sz="2000" dirty="0" smtClean="0"/>
          </a:p>
          <a:p>
            <a:r>
              <a:rPr lang="en-US" sz="2000" dirty="0" err="1" smtClean="0"/>
              <a:t>dS</a:t>
            </a:r>
            <a:r>
              <a:rPr lang="en-US" sz="2000" dirty="0" smtClean="0"/>
              <a:t>=number of synonymous substitutions per </a:t>
            </a:r>
            <a:r>
              <a:rPr lang="en-US" sz="2000" dirty="0" err="1" smtClean="0"/>
              <a:t>codon</a:t>
            </a:r>
            <a:r>
              <a:rPr lang="en-US" sz="2000" dirty="0" smtClean="0"/>
              <a:t> in alignments of </a:t>
            </a:r>
            <a:r>
              <a:rPr lang="en-US" sz="2000" dirty="0" err="1" smtClean="0"/>
              <a:t>orthologs</a:t>
            </a:r>
            <a:endParaRPr lang="en-US" sz="2000" dirty="0" smtClean="0"/>
          </a:p>
          <a:p>
            <a:pPr marL="342900" lvl="1" indent="-342900">
              <a:buFont typeface="Arial"/>
              <a:buChar char="•"/>
            </a:pPr>
            <a:r>
              <a:rPr lang="en-US" sz="2000" dirty="0" err="1" smtClean="0"/>
              <a:t>dN/dS</a:t>
            </a:r>
            <a:r>
              <a:rPr lang="en-US" sz="2000" dirty="0" smtClean="0"/>
              <a:t> &lt; 1 (negative selection)</a:t>
            </a:r>
          </a:p>
          <a:p>
            <a:pPr marL="342900" lvl="1" indent="-342900">
              <a:buFont typeface="Arial"/>
              <a:buChar char="•"/>
            </a:pPr>
            <a:r>
              <a:rPr lang="en-US" sz="2000" dirty="0" err="1" smtClean="0"/>
              <a:t>dN/dS</a:t>
            </a:r>
            <a:r>
              <a:rPr lang="en-US" sz="2000" dirty="0" smtClean="0"/>
              <a:t> = 1 (neutral selection)</a:t>
            </a:r>
          </a:p>
          <a:p>
            <a:pPr marL="342900" lvl="1" indent="-342900">
              <a:buFont typeface="Arial"/>
              <a:buChar char="•"/>
            </a:pPr>
            <a:r>
              <a:rPr lang="en-US" sz="2000" dirty="0" err="1" smtClean="0"/>
              <a:t>dN/dS</a:t>
            </a:r>
            <a:r>
              <a:rPr lang="en-US" sz="2000" dirty="0" smtClean="0"/>
              <a:t> &gt; 1 (positive selection)</a:t>
            </a:r>
          </a:p>
          <a:p>
            <a:pPr marL="342900" lvl="1" indent="-342900">
              <a:buFont typeface="Arial"/>
              <a:buChar char="•"/>
            </a:pPr>
            <a:r>
              <a:rPr lang="en-US" sz="2000" dirty="0" smtClean="0"/>
              <a:t>Computed using </a:t>
            </a:r>
            <a:r>
              <a:rPr lang="en-US" sz="2000" dirty="0" err="1" smtClean="0"/>
              <a:t>phylogenetic</a:t>
            </a:r>
            <a:r>
              <a:rPr lang="en-US" sz="2000" dirty="0" smtClean="0"/>
              <a:t> tree and maximum likelihood approach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15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795136" y="1581658"/>
            <a:ext cx="231758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795136" y="1928305"/>
            <a:ext cx="231758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780676" y="2618423"/>
            <a:ext cx="231758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90086" y="3493961"/>
            <a:ext cx="231758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983506" y="4184079"/>
            <a:ext cx="231758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705965" y="3845752"/>
            <a:ext cx="231758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951080" y="4718786"/>
            <a:ext cx="231758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904148" y="4894929"/>
            <a:ext cx="231758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67627" y="5048917"/>
            <a:ext cx="231758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672390" y="5228675"/>
            <a:ext cx="231758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122579" y="5922389"/>
            <a:ext cx="231758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623086" y="5393959"/>
            <a:ext cx="231758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57200" y="5420381"/>
            <a:ext cx="3491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Yang, MBE, 2007</a:t>
            </a:r>
          </a:p>
          <a:p>
            <a:pPr algn="ctr"/>
            <a:r>
              <a:rPr lang="en-US" sz="1400" dirty="0" smtClean="0"/>
              <a:t>PAML 4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scatterplot_omega_allelefreq.pdf"/>
          <p:cNvPicPr>
            <a:picLocks noGrp="1" noChangeAspect="1"/>
          </p:cNvPicPr>
          <p:nvPr>
            <p:ph sz="half" idx="2"/>
          </p:nvPr>
        </p:nvPicPr>
        <mc:AlternateContent>
          <mc:Choice xmlns:ma="http://schemas.microsoft.com/office/mac/drawingml/2008/main" Requires="ma">
            <p:blipFill>
              <a:blip r:embed="rId3"/>
              <a:srcRect t="-6034" b="-6034"/>
              <a:stretch>
                <a:fillRect/>
              </a:stretch>
            </p:blipFill>
          </mc:Choice>
          <mc:Fallback>
            <p:blipFill>
              <a:blip r:embed="rId4"/>
              <a:srcRect t="-6034" b="-6034"/>
              <a:stretch>
                <a:fillRect/>
              </a:stretch>
            </p:blipFill>
          </mc:Fallback>
        </mc:AlternateContent>
        <p:spPr>
          <a:xfrm>
            <a:off x="4648200" y="1442593"/>
            <a:ext cx="4038600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Selection pressure at coding sites </a:t>
            </a:r>
            <a:r>
              <a:rPr lang="en-US" dirty="0" err="1" smtClean="0"/>
              <a:t>vs</a:t>
            </a:r>
            <a:r>
              <a:rPr lang="en-US" dirty="0" smtClean="0"/>
              <a:t> SNP allele frequencies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16</a:t>
            </a:fld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135751" y="5701476"/>
            <a:ext cx="333731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28457" y="5765348"/>
            <a:ext cx="310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Decreasing negative selection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dN/dS</a:t>
            </a:r>
            <a:r>
              <a:rPr lang="en-US" dirty="0" smtClean="0"/>
              <a:t> for sites that show </a:t>
            </a:r>
            <a:r>
              <a:rPr lang="en-US" dirty="0" err="1" smtClean="0"/>
              <a:t>SNPs</a:t>
            </a:r>
            <a:r>
              <a:rPr lang="en-US" dirty="0" smtClean="0"/>
              <a:t> higher than </a:t>
            </a:r>
            <a:r>
              <a:rPr lang="en-US" dirty="0" err="1" smtClean="0"/>
              <a:t>dN/dS</a:t>
            </a:r>
            <a:r>
              <a:rPr lang="en-US" dirty="0" smtClean="0"/>
              <a:t> for all sites</a:t>
            </a:r>
          </a:p>
          <a:p>
            <a:r>
              <a:rPr lang="en-US" dirty="0" smtClean="0"/>
              <a:t>Higher allele frequency </a:t>
            </a:r>
            <a:r>
              <a:rPr lang="en-US" dirty="0" err="1" smtClean="0"/>
              <a:t>SNPs</a:t>
            </a:r>
            <a:r>
              <a:rPr lang="en-US" dirty="0" smtClean="0"/>
              <a:t> occur at sites under weaker selection pressure</a:t>
            </a:r>
          </a:p>
          <a:p>
            <a:r>
              <a:rPr lang="en-US" dirty="0" smtClean="0"/>
              <a:t>Assuming neutrality implies non-functionality</a:t>
            </a:r>
          </a:p>
          <a:p>
            <a:r>
              <a:rPr lang="en-US" dirty="0" smtClean="0"/>
              <a:t>Most high-allele frequency variants are non-functional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28457" y="1483294"/>
            <a:ext cx="3105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Correlation </a:t>
            </a:r>
            <a:r>
              <a:rPr lang="en-US" dirty="0" err="1" smtClean="0"/>
              <a:t>coeff</a:t>
            </a:r>
            <a:r>
              <a:rPr lang="en-US" dirty="0" smtClean="0"/>
              <a:t>=0.28</a:t>
            </a:r>
          </a:p>
          <a:p>
            <a:r>
              <a:rPr lang="en-US" dirty="0" err="1" smtClean="0"/>
              <a:t>Pvalue</a:t>
            </a:r>
            <a:r>
              <a:rPr lang="en-US" dirty="0" smtClean="0"/>
              <a:t>&lt;2.2 e-16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3152"/>
            <a:ext cx="2468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Khurana et al (to be submitted)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553200" y="5414084"/>
            <a:ext cx="78888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dN/dS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3802316" y="3270902"/>
            <a:ext cx="182798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ALTERNATE_ALLELE_FREQ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Sites  under positive selection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288627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224 sites under likely positive selection (</a:t>
            </a:r>
            <a:r>
              <a:rPr lang="en-US" sz="2800" dirty="0" err="1" smtClean="0"/>
              <a:t>dN/dS</a:t>
            </a:r>
            <a:r>
              <a:rPr lang="en-US" sz="2800" dirty="0" smtClean="0"/>
              <a:t> &gt;1)</a:t>
            </a:r>
          </a:p>
          <a:p>
            <a:r>
              <a:rPr lang="en-US" sz="2800" dirty="0" smtClean="0"/>
              <a:t>Likely functional impact</a:t>
            </a:r>
          </a:p>
          <a:p>
            <a:r>
              <a:rPr lang="en-US" sz="2800" dirty="0" smtClean="0"/>
              <a:t>Site in DARC gene. SNP causes G-&gt;D (Duffy blood group)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Site in GYPB gene. SNP causes T-&gt;M (S </a:t>
            </a:r>
            <a:r>
              <a:rPr lang="en-US" sz="2800" dirty="0" err="1" smtClean="0"/>
              <a:t>s</a:t>
            </a:r>
            <a:r>
              <a:rPr lang="en-US" sz="2800" dirty="0" smtClean="0"/>
              <a:t> blood group)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080374" y="4868567"/>
          <a:ext cx="6541344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5037"/>
                <a:gridCol w="901500"/>
                <a:gridCol w="1308269"/>
                <a:gridCol w="1308269"/>
                <a:gridCol w="130826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Position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dN/dS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CEU_allele_freq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YRI_allele_freq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JPTCHB_allele_freq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chr4:145140046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5.019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0.042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84274" y="6209602"/>
            <a:ext cx="18968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Transfusion, 2003</a:t>
            </a:r>
            <a:endParaRPr lang="en-US" sz="140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232774" y="3309635"/>
          <a:ext cx="6541344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5037"/>
                <a:gridCol w="901500"/>
                <a:gridCol w="1308269"/>
                <a:gridCol w="1308269"/>
                <a:gridCol w="130826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Position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dN/dS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CEU_allele_freq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YRI_allele_freq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JPTCHB_allele_freq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chr1:157441978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3.578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Indel</a:t>
            </a:r>
            <a:r>
              <a:rPr lang="en-US" cap="none" dirty="0" err="1" smtClean="0"/>
              <a:t>s</a:t>
            </a:r>
            <a:r>
              <a:rPr lang="en-US" cap="none" dirty="0" smtClean="0"/>
              <a:t> FROM 1000 GENOMES PROJECT</a:t>
            </a:r>
            <a:endParaRPr lang="en-US" cap="non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Indels</a:t>
            </a:r>
            <a:r>
              <a:rPr lang="en-US" dirty="0" smtClean="0"/>
              <a:t> associated with diseases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 healthy individual contains on average 190-210 in-frame </a:t>
            </a:r>
            <a:r>
              <a:rPr lang="en-US" dirty="0" err="1" smtClean="0"/>
              <a:t>indels</a:t>
            </a:r>
            <a:r>
              <a:rPr lang="en-US" dirty="0" smtClean="0"/>
              <a:t> and 220-250 out-of-frame </a:t>
            </a:r>
            <a:r>
              <a:rPr lang="en-US" dirty="0" err="1" smtClean="0"/>
              <a:t>indels</a:t>
            </a:r>
            <a:endParaRPr lang="en-US" dirty="0" smtClean="0"/>
          </a:p>
          <a:p>
            <a:r>
              <a:rPr lang="en-US" dirty="0" smtClean="0"/>
              <a:t>17,465 small deletions and 7,226 small insertions associated with diseases in HGMD</a:t>
            </a:r>
          </a:p>
          <a:p>
            <a:r>
              <a:rPr lang="en-US" dirty="0" smtClean="0"/>
              <a:t>Although many resources exist to identify disease-causing </a:t>
            </a:r>
            <a:r>
              <a:rPr lang="en-US" dirty="0" err="1" smtClean="0"/>
              <a:t>SNPs</a:t>
            </a:r>
            <a:r>
              <a:rPr lang="en-US" dirty="0" smtClean="0"/>
              <a:t> (</a:t>
            </a:r>
            <a:r>
              <a:rPr lang="en-US" dirty="0" err="1" smtClean="0"/>
              <a:t>PolyPhen</a:t>
            </a:r>
            <a:r>
              <a:rPr lang="en-US" dirty="0" smtClean="0"/>
              <a:t>, SIFT etc) no such resource exists for </a:t>
            </a:r>
            <a:r>
              <a:rPr lang="en-US" dirty="0" err="1" smtClean="0"/>
              <a:t>indels</a:t>
            </a:r>
            <a:endParaRPr lang="en-US" dirty="0" smtClean="0"/>
          </a:p>
          <a:p>
            <a:r>
              <a:rPr lang="en-US" dirty="0" smtClean="0"/>
              <a:t>Although most deleterious </a:t>
            </a:r>
            <a:r>
              <a:rPr lang="en-US" dirty="0" err="1" smtClean="0"/>
              <a:t>indels</a:t>
            </a:r>
            <a:r>
              <a:rPr lang="en-US" dirty="0" smtClean="0"/>
              <a:t> are out-of-frame, many in-frame </a:t>
            </a:r>
            <a:r>
              <a:rPr lang="en-US" dirty="0" err="1" smtClean="0"/>
              <a:t>indels</a:t>
            </a:r>
            <a:r>
              <a:rPr lang="en-US" dirty="0" smtClean="0"/>
              <a:t> also associated with diseases, </a:t>
            </a:r>
            <a:r>
              <a:rPr lang="en-US" dirty="0" err="1" smtClean="0"/>
              <a:t>eg</a:t>
            </a:r>
            <a:r>
              <a:rPr lang="en-US" dirty="0" smtClean="0"/>
              <a:t> Huntington’s disease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0202" y="5877625"/>
            <a:ext cx="2101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Nature 2010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7498" y="687180"/>
            <a:ext cx="1545702" cy="1984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8" descr="F1.medium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2511" y="3537585"/>
            <a:ext cx="1378438" cy="175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949" y="3809344"/>
            <a:ext cx="1314450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7498" y="3818869"/>
            <a:ext cx="1933575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rcRect l="15120" t="14400" r="66960" b="38400"/>
          <a:stretch>
            <a:fillRect/>
          </a:stretch>
        </p:blipFill>
        <p:spPr>
          <a:xfrm>
            <a:off x="1102557" y="223514"/>
            <a:ext cx="1351616" cy="26700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54173" y="1679304"/>
            <a:ext cx="2106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Computational Biophysics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79981" y="1679304"/>
            <a:ext cx="2106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Genomic variation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606573" y="4970067"/>
            <a:ext cx="1954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non-coding RNA prediction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07498" y="4970067"/>
            <a:ext cx="2147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Genome annotation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In-frame disease-causing deletions </a:t>
            </a:r>
            <a:r>
              <a:rPr lang="en-US" dirty="0" err="1" smtClean="0"/>
              <a:t>vs</a:t>
            </a:r>
            <a:r>
              <a:rPr lang="en-US" dirty="0" smtClean="0"/>
              <a:t> deletions in healthy individuals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16761"/>
            <a:ext cx="4038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Evolutionary conservation of small deletions</a:t>
            </a:r>
          </a:p>
          <a:p>
            <a:r>
              <a:rPr lang="en-US" sz="2000" dirty="0" smtClean="0"/>
              <a:t>Alignments of </a:t>
            </a:r>
            <a:r>
              <a:rPr lang="en-US" sz="2000" dirty="0" err="1" smtClean="0"/>
              <a:t>orthologs</a:t>
            </a:r>
            <a:r>
              <a:rPr lang="en-US" sz="2000" dirty="0" smtClean="0"/>
              <a:t> in 27 species</a:t>
            </a:r>
          </a:p>
          <a:p>
            <a:pPr>
              <a:buNone/>
            </a:pPr>
            <a:r>
              <a:rPr lang="en-US" sz="1800" dirty="0" smtClean="0">
                <a:latin typeface="Courier"/>
              </a:rPr>
              <a:t>ATGCAATACC (ref. human)</a:t>
            </a:r>
          </a:p>
          <a:p>
            <a:pPr>
              <a:buNone/>
            </a:pPr>
            <a:r>
              <a:rPr lang="en-US" sz="1800" dirty="0" smtClean="0">
                <a:latin typeface="Courier"/>
              </a:rPr>
              <a:t>ATG---TACC (human 1)</a:t>
            </a:r>
          </a:p>
          <a:p>
            <a:pPr>
              <a:buNone/>
            </a:pPr>
            <a:r>
              <a:rPr lang="en-US" sz="1800" dirty="0" smtClean="0">
                <a:latin typeface="Courier"/>
              </a:rPr>
              <a:t>ATG---TACC (chimp)</a:t>
            </a:r>
          </a:p>
          <a:p>
            <a:pPr>
              <a:buNone/>
            </a:pPr>
            <a:r>
              <a:rPr lang="en-US" sz="1800" dirty="0" smtClean="0">
                <a:latin typeface="Courier"/>
              </a:rPr>
              <a:t>ATGCAATACC (mouse)</a:t>
            </a:r>
          </a:p>
          <a:p>
            <a:pPr>
              <a:buNone/>
            </a:pPr>
            <a:r>
              <a:rPr lang="en-US" sz="1800" dirty="0" smtClean="0">
                <a:latin typeface="Courier"/>
              </a:rPr>
              <a:t>ATGCAATACC (dog)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97730-3C85-704D-A968-D1AF31CC306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 descr="28wayPhyl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389" y="1403985"/>
            <a:ext cx="2447449" cy="5221224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33330" y="4641434"/>
          <a:ext cx="1820014" cy="768799"/>
        </p:xfrm>
        <a:graphic>
          <a:graphicData uri="http://schemas.openxmlformats.org/presentationml/2006/ole">
            <p:oleObj spid="_x0000_s52226" name="Equation" r:id="rId5" imgW="1473200" imgH="622300" progId="Equation.3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33330" y="5410233"/>
            <a:ext cx="2138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N</a:t>
            </a:r>
            <a:r>
              <a:rPr lang="en-US" sz="1600" i="1" baseline="-25000" dirty="0" err="1" smtClean="0"/>
              <a:t>i(gap</a:t>
            </a:r>
            <a:r>
              <a:rPr lang="en-US" sz="1600" i="1" baseline="-25000" dirty="0" smtClean="0"/>
              <a:t>)</a:t>
            </a:r>
            <a:r>
              <a:rPr lang="en-US" sz="1600" i="1" dirty="0" smtClean="0"/>
              <a:t> = number of gaps</a:t>
            </a:r>
            <a:endParaRPr lang="en-US" sz="1600" i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609599" y="5722712"/>
            <a:ext cx="2551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N</a:t>
            </a:r>
            <a:r>
              <a:rPr lang="en-US" sz="1600" i="1" baseline="-25000" dirty="0" err="1" smtClean="0"/>
              <a:t>i(total</a:t>
            </a:r>
            <a:r>
              <a:rPr lang="en-US" sz="1600" i="1" baseline="-25000" dirty="0" smtClean="0"/>
              <a:t>)</a:t>
            </a:r>
            <a:r>
              <a:rPr lang="en-US" sz="1600" i="1" dirty="0" smtClean="0"/>
              <a:t> = length of deletion</a:t>
            </a:r>
            <a:endParaRPr lang="en-US" sz="1600" i="1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605520" y="6057279"/>
            <a:ext cx="2551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n</a:t>
            </a:r>
            <a:r>
              <a:rPr lang="en-US" sz="1600" i="1" dirty="0" smtClean="0"/>
              <a:t>=number of </a:t>
            </a:r>
            <a:r>
              <a:rPr lang="en-US" sz="1600" i="1" dirty="0" err="1" smtClean="0"/>
              <a:t>orthologs</a:t>
            </a:r>
            <a:endParaRPr lang="en-US" sz="1600" i="1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92288" y="5032375"/>
            <a:ext cx="5486400" cy="5667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Small deletions that cause diseases are significantly more evolutionary conserved (</a:t>
            </a:r>
            <a:r>
              <a:rPr lang="en-US" dirty="0" err="1" smtClean="0"/>
              <a:t>pvalue</a:t>
            </a:r>
            <a:r>
              <a:rPr lang="en-US" dirty="0" smtClean="0"/>
              <a:t>&lt;2.2e-16)</a:t>
            </a:r>
            <a:endParaRPr lang="en-US" dirty="0"/>
          </a:p>
        </p:txBody>
      </p:sp>
      <p:pic>
        <p:nvPicPr>
          <p:cNvPr id="9" name="Picture Placeholder 8" descr="pdf.pn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-1515" t="10588" r="-1515" b="4706"/>
          <a:stretch>
            <a:fillRect/>
          </a:stretch>
        </p:blipFill>
        <p:spPr>
          <a:xfrm>
            <a:off x="1792288" y="1048502"/>
            <a:ext cx="5486400" cy="348540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21</a:t>
            </a:fld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827444" y="4533903"/>
            <a:ext cx="343001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06933" y="4535491"/>
            <a:ext cx="3725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Decreasing evolutionary conservation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678679" y="5699636"/>
            <a:ext cx="2468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Khurana et al (to be submitted)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Gap scores </a:t>
            </a:r>
            <a:r>
              <a:rPr lang="en-US" dirty="0" err="1" smtClean="0"/>
              <a:t>vs</a:t>
            </a:r>
            <a:r>
              <a:rPr lang="en-US" dirty="0" smtClean="0"/>
              <a:t> allele frequencies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3" name="Picture 12" descr="ceu_freq_gapscor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t="10000"/>
              <a:stretch>
                <a:fillRect/>
              </a:stretch>
            </p:blipFill>
          </mc:Choice>
          <mc:Fallback>
            <p:blipFill>
              <a:blip r:embed="rId4"/>
              <a:srcRect t="10000"/>
              <a:stretch>
                <a:fillRect/>
              </a:stretch>
            </p:blipFill>
          </mc:Fallback>
        </mc:AlternateContent>
        <p:spPr>
          <a:xfrm>
            <a:off x="457201" y="1262100"/>
            <a:ext cx="3169917" cy="2852928"/>
          </a:xfrm>
          <a:prstGeom prst="rect">
            <a:avLst/>
          </a:prstGeom>
        </p:spPr>
      </p:pic>
      <p:pic>
        <p:nvPicPr>
          <p:cNvPr id="14" name="Picture 13" descr="yri_freq_gapscor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t="8571"/>
              <a:stretch>
                <a:fillRect/>
              </a:stretch>
            </p:blipFill>
          </mc:Choice>
          <mc:Fallback>
            <p:blipFill>
              <a:blip r:embed="rId6"/>
              <a:srcRect t="8571"/>
              <a:stretch>
                <a:fillRect/>
              </a:stretch>
            </p:blipFill>
          </mc:Fallback>
        </mc:AlternateContent>
        <p:spPr>
          <a:xfrm>
            <a:off x="4678680" y="1234671"/>
            <a:ext cx="3150378" cy="2880360"/>
          </a:xfrm>
          <a:prstGeom prst="rect">
            <a:avLst/>
          </a:prstGeom>
        </p:spPr>
      </p:pic>
      <p:pic>
        <p:nvPicPr>
          <p:cNvPr id="15" name="Picture 14" descr="jptchb_freq_gapscor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rcRect t="7143"/>
              <a:stretch>
                <a:fillRect/>
              </a:stretch>
            </p:blipFill>
          </mc:Choice>
          <mc:Fallback>
            <p:blipFill>
              <a:blip r:embed="rId8"/>
              <a:srcRect t="7143"/>
              <a:stretch>
                <a:fillRect/>
              </a:stretch>
            </p:blipFill>
          </mc:Fallback>
        </mc:AlternateContent>
        <p:spPr>
          <a:xfrm>
            <a:off x="518158" y="3971098"/>
            <a:ext cx="3108960" cy="28869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37494" y="1234671"/>
            <a:ext cx="61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CEU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145310" y="1250006"/>
            <a:ext cx="61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YRI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095078" y="3915472"/>
            <a:ext cx="105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JPTCHB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819367" y="4848576"/>
            <a:ext cx="5098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Deletions at evolutionary conserved sites occur at low allele frequencies</a:t>
            </a:r>
            <a:endParaRPr lang="en-US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908459" y="4201365"/>
            <a:ext cx="2920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Decreasing evolutionary conservation</a:t>
            </a:r>
            <a:endParaRPr lang="en-US" sz="14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149685" y="4133573"/>
            <a:ext cx="243814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678680" y="5853524"/>
            <a:ext cx="2468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Khurana et al (to be submitted)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5579820" y="1604003"/>
            <a:ext cx="15675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Corr</a:t>
            </a:r>
            <a:r>
              <a:rPr lang="en-US" sz="1600" dirty="0" smtClean="0"/>
              <a:t> </a:t>
            </a:r>
            <a:r>
              <a:rPr lang="en-US" sz="1600" dirty="0" err="1" smtClean="0"/>
              <a:t>coeff</a:t>
            </a:r>
            <a:r>
              <a:rPr lang="en-US" sz="1600" dirty="0" smtClean="0"/>
              <a:t> =0.31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1459605" y="1557648"/>
            <a:ext cx="15675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Corr</a:t>
            </a:r>
            <a:r>
              <a:rPr lang="en-US" sz="1600" dirty="0" smtClean="0"/>
              <a:t> </a:t>
            </a:r>
            <a:r>
              <a:rPr lang="en-US" sz="1600" dirty="0" err="1" smtClean="0"/>
              <a:t>coeff</a:t>
            </a:r>
            <a:r>
              <a:rPr lang="en-US" sz="1600" dirty="0" smtClean="0"/>
              <a:t> =0.16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1765541" y="4201365"/>
            <a:ext cx="15675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Corr</a:t>
            </a:r>
            <a:r>
              <a:rPr lang="en-US" sz="1600" dirty="0" smtClean="0"/>
              <a:t> </a:t>
            </a:r>
            <a:r>
              <a:rPr lang="en-US" sz="1600" dirty="0" err="1" smtClean="0"/>
              <a:t>coeff</a:t>
            </a:r>
            <a:r>
              <a:rPr lang="en-US" sz="1600" dirty="0" smtClean="0"/>
              <a:t> =0.30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5848669" y="3832033"/>
            <a:ext cx="10298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GAP_SCORE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3746696" y="2362344"/>
            <a:ext cx="182798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ALTERNATE_ALLELE_FREQ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variation from 1000 genomes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Structural variation discovery and genotyping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~20,000 deletions and ~6000 other </a:t>
            </a:r>
            <a:r>
              <a:rPr lang="en-US" dirty="0" err="1" smtClean="0"/>
              <a:t>SVs</a:t>
            </a:r>
            <a:r>
              <a:rPr lang="en-US" dirty="0" smtClean="0"/>
              <a:t> discovered</a:t>
            </a:r>
          </a:p>
          <a:p>
            <a:r>
              <a:rPr lang="en-US" dirty="0" smtClean="0"/>
              <a:t>~14000 deletions genotyped</a:t>
            </a:r>
          </a:p>
          <a:p>
            <a:r>
              <a:rPr lang="en-US" dirty="0" smtClean="0"/>
              <a:t>Various approaches used for SV discovery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899"/>
          <a:stretch>
            <a:fillRect/>
          </a:stretch>
        </p:blipFill>
        <p:spPr>
          <a:xfrm>
            <a:off x="809473" y="3777714"/>
            <a:ext cx="6726032" cy="21945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91750" y="5818386"/>
            <a:ext cx="2122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Mills et al, Nature, 2011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Population genetic properties of </a:t>
            </a:r>
            <a:r>
              <a:rPr lang="en-US" dirty="0" err="1" smtClean="0"/>
              <a:t>SVs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b="50233"/>
          <a:stretch>
            <a:fillRect/>
          </a:stretch>
        </p:blipFill>
        <p:spPr>
          <a:xfrm>
            <a:off x="988733" y="1566617"/>
            <a:ext cx="6761001" cy="24845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t="50233" r="47556"/>
          <a:stretch>
            <a:fillRect/>
          </a:stretch>
        </p:blipFill>
        <p:spPr>
          <a:xfrm>
            <a:off x="988733" y="4074743"/>
            <a:ext cx="3545763" cy="24844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79772" y="4708580"/>
            <a:ext cx="3879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SVs</a:t>
            </a:r>
            <a:r>
              <a:rPr lang="en-US" b="1" dirty="0" smtClean="0"/>
              <a:t> private to populations occur at low allele frequencies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58238" y="5525327"/>
            <a:ext cx="254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Contribution for Mills et al, Nature, 2011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impact of </a:t>
            </a:r>
            <a:r>
              <a:rPr lang="en-US" dirty="0" err="1" smtClean="0"/>
              <a:t>SVs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792660" y="1835744"/>
            <a:ext cx="3086101" cy="2935966"/>
            <a:chOff x="621356" y="2994787"/>
            <a:chExt cx="3703638" cy="3611206"/>
          </a:xfrm>
        </p:grpSpPr>
        <p:sp>
          <p:nvSpPr>
            <p:cNvPr id="5" name="Oval 4"/>
            <p:cNvSpPr/>
            <p:nvPr/>
          </p:nvSpPr>
          <p:spPr>
            <a:xfrm>
              <a:off x="1470669" y="3855212"/>
              <a:ext cx="1893888" cy="1881188"/>
            </a:xfrm>
            <a:prstGeom prst="ellipse">
              <a:avLst/>
            </a:prstGeom>
            <a:solidFill>
              <a:srgbClr val="CCFFCC">
                <a:alpha val="60000"/>
              </a:srgbClr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773882" y="3174175"/>
              <a:ext cx="1858962" cy="1998662"/>
            </a:xfrm>
            <a:prstGeom prst="ellipse">
              <a:avLst/>
            </a:prstGeom>
            <a:solidFill>
              <a:srgbClr val="FFFF00">
                <a:alpha val="51000"/>
              </a:srgbClr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889644" y="3328162"/>
              <a:ext cx="1939925" cy="184467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621356" y="2997962"/>
              <a:ext cx="849311" cy="454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 smtClean="0">
                  <a:latin typeface="Calibri" pitchFamily="-111" charset="0"/>
                </a:rPr>
                <a:t>YRI</a:t>
              </a:r>
            </a:p>
          </p:txBody>
        </p:sp>
        <p:sp>
          <p:nvSpPr>
            <p:cNvPr id="9" name="TextBox 9"/>
            <p:cNvSpPr txBox="1">
              <a:spLocks noChangeArrowheads="1"/>
            </p:cNvSpPr>
            <p:nvPr/>
          </p:nvSpPr>
          <p:spPr bwMode="auto">
            <a:xfrm>
              <a:off x="3583632" y="2994787"/>
              <a:ext cx="741362" cy="794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Calibri" pitchFamily="-111" charset="0"/>
                </a:rPr>
                <a:t>CEU</a:t>
              </a:r>
              <a:endParaRPr lang="en-US" dirty="0" smtClean="0">
                <a:latin typeface="Calibri" pitchFamily="-111" charset="0"/>
              </a:endParaRPr>
            </a:p>
            <a:p>
              <a:pPr algn="ctr"/>
              <a:endParaRPr lang="en-US" dirty="0">
                <a:latin typeface="Calibri" pitchFamily="-111" charset="0"/>
              </a:endParaRPr>
            </a:p>
          </p:txBody>
        </p:sp>
        <p:sp>
          <p:nvSpPr>
            <p:cNvPr id="10" name="TextBox 10"/>
            <p:cNvSpPr txBox="1">
              <a:spLocks noChangeArrowheads="1"/>
            </p:cNvSpPr>
            <p:nvPr/>
          </p:nvSpPr>
          <p:spPr bwMode="auto">
            <a:xfrm>
              <a:off x="1470669" y="5811013"/>
              <a:ext cx="1808163" cy="794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Calibri" pitchFamily="-111" charset="0"/>
                </a:rPr>
                <a:t>CHB+JPT</a:t>
              </a:r>
              <a:endParaRPr lang="en-US" dirty="0" smtClean="0">
                <a:latin typeface="Calibri" pitchFamily="-111" charset="0"/>
              </a:endParaRPr>
            </a:p>
            <a:p>
              <a:pPr algn="ctr"/>
              <a:endParaRPr lang="en-US" dirty="0">
                <a:latin typeface="Calibri" pitchFamily="-111" charset="0"/>
              </a:endParaRPr>
            </a:p>
          </p:txBody>
        </p:sp>
        <p:sp>
          <p:nvSpPr>
            <p:cNvPr id="11" name="TextBox 11"/>
            <p:cNvSpPr txBox="1">
              <a:spLocks noChangeArrowheads="1"/>
            </p:cNvSpPr>
            <p:nvPr/>
          </p:nvSpPr>
          <p:spPr bwMode="auto">
            <a:xfrm>
              <a:off x="2038994" y="4115563"/>
              <a:ext cx="639763" cy="454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pitchFamily="-111" charset="0"/>
                </a:rPr>
                <a:t>170</a:t>
              </a:r>
            </a:p>
          </p:txBody>
        </p:sp>
        <p:sp>
          <p:nvSpPr>
            <p:cNvPr id="12" name="TextBox 12"/>
            <p:cNvSpPr txBox="1">
              <a:spLocks noChangeArrowheads="1"/>
            </p:cNvSpPr>
            <p:nvPr/>
          </p:nvSpPr>
          <p:spPr bwMode="auto">
            <a:xfrm>
              <a:off x="2077094" y="3486912"/>
              <a:ext cx="1084263" cy="454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pitchFamily="-111" charset="0"/>
                </a:rPr>
                <a:t>52</a:t>
              </a:r>
            </a:p>
          </p:txBody>
        </p:sp>
        <p:sp>
          <p:nvSpPr>
            <p:cNvPr id="13" name="TextBox 13"/>
            <p:cNvSpPr txBox="1">
              <a:spLocks noChangeArrowheads="1"/>
            </p:cNvSpPr>
            <p:nvPr/>
          </p:nvSpPr>
          <p:spPr bwMode="auto">
            <a:xfrm>
              <a:off x="2758131" y="4606101"/>
              <a:ext cx="606425" cy="454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pitchFamily="-111" charset="0"/>
                </a:rPr>
                <a:t>30</a:t>
              </a:r>
            </a:p>
          </p:txBody>
        </p:sp>
        <p:sp>
          <p:nvSpPr>
            <p:cNvPr id="14" name="TextBox 14"/>
            <p:cNvSpPr txBox="1">
              <a:spLocks noChangeArrowheads="1"/>
            </p:cNvSpPr>
            <p:nvPr/>
          </p:nvSpPr>
          <p:spPr bwMode="auto">
            <a:xfrm>
              <a:off x="1470668" y="4669600"/>
              <a:ext cx="606425" cy="454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pitchFamily="-111" charset="0"/>
                </a:rPr>
                <a:t>12</a:t>
              </a:r>
            </a:p>
          </p:txBody>
        </p:sp>
        <p:sp>
          <p:nvSpPr>
            <p:cNvPr id="15" name="TextBox 16"/>
            <p:cNvSpPr txBox="1">
              <a:spLocks noChangeArrowheads="1"/>
            </p:cNvSpPr>
            <p:nvPr/>
          </p:nvSpPr>
          <p:spPr bwMode="auto">
            <a:xfrm>
              <a:off x="3031182" y="3621850"/>
              <a:ext cx="676275" cy="454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pitchFamily="-111" charset="0"/>
                </a:rPr>
                <a:t>14</a:t>
              </a:r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1132532" y="3621850"/>
              <a:ext cx="676275" cy="454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pitchFamily="-111" charset="0"/>
                </a:rPr>
                <a:t>65</a:t>
              </a:r>
            </a:p>
          </p:txBody>
        </p:sp>
        <p:sp>
          <p:nvSpPr>
            <p:cNvPr id="17" name="TextBox 17"/>
            <p:cNvSpPr txBox="1">
              <a:spLocks noChangeArrowheads="1"/>
            </p:cNvSpPr>
            <p:nvPr/>
          </p:nvSpPr>
          <p:spPr bwMode="auto">
            <a:xfrm>
              <a:off x="2151708" y="5172838"/>
              <a:ext cx="606425" cy="454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pitchFamily="-111" charset="0"/>
                </a:rPr>
                <a:t>14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218604" y="4587044"/>
            <a:ext cx="2285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Whole gene deletions</a:t>
            </a:r>
            <a:endParaRPr lang="en-US" b="1" dirty="0"/>
          </a:p>
        </p:txBody>
      </p:sp>
      <p:sp>
        <p:nvSpPr>
          <p:cNvPr id="23" name="Content Placeholder 16"/>
          <p:cNvSpPr>
            <a:spLocks noGrp="1"/>
          </p:cNvSpPr>
          <p:nvPr>
            <p:ph sz="quarter" idx="4294967295"/>
          </p:nvPr>
        </p:nvSpPr>
        <p:spPr>
          <a:xfrm>
            <a:off x="4283483" y="1630888"/>
            <a:ext cx="4041775" cy="3951288"/>
          </a:xfrm>
          <a:prstGeom prst="rect">
            <a:avLst/>
          </a:prstGeom>
        </p:spPr>
        <p:txBody>
          <a:bodyPr/>
          <a:lstStyle/>
          <a:p>
            <a:r>
              <a:rPr lang="en-US" sz="2000" dirty="0" smtClean="0"/>
              <a:t>Genes in high allele frequency </a:t>
            </a:r>
            <a:r>
              <a:rPr lang="en-US" sz="2000" dirty="0" err="1" smtClean="0"/>
              <a:t>SVs</a:t>
            </a:r>
            <a:r>
              <a:rPr lang="en-US" sz="2000" dirty="0" smtClean="0"/>
              <a:t> often located in segmental duplications</a:t>
            </a:r>
          </a:p>
          <a:p>
            <a:r>
              <a:rPr lang="en-US" sz="2000" dirty="0" smtClean="0"/>
              <a:t>Significant enrichment for cell defense and sensory perception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SEGMENTAL DUPLICATIONS AND DUPLICATED PSEUDOGENES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47210" y="1425714"/>
            <a:ext cx="466725" cy="209550"/>
          </a:xfrm>
          <a:prstGeom prst="rect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4342" name="TextBox 9"/>
          <p:cNvSpPr txBox="1">
            <a:spLocks noChangeArrowheads="1"/>
          </p:cNvSpPr>
          <p:nvPr/>
        </p:nvSpPr>
        <p:spPr bwMode="auto">
          <a:xfrm>
            <a:off x="3236656" y="1351546"/>
            <a:ext cx="14041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  <a:ea typeface="Arial" charset="0"/>
                <a:cs typeface="Arial" charset="0"/>
              </a:rPr>
              <a:t>Old duplications </a:t>
            </a:r>
            <a:endParaRPr lang="en-US" sz="1400" dirty="0">
              <a:latin typeface="Calibri" charset="0"/>
              <a:ea typeface="Arial" charset="0"/>
              <a:cs typeface="Arial" charset="0"/>
            </a:endParaRPr>
          </a:p>
        </p:txBody>
      </p:sp>
      <p:pic>
        <p:nvPicPr>
          <p:cNvPr id="24" name="Picture 23" descr="nature01403-f6.2.jpg"/>
          <p:cNvPicPr>
            <a:picLocks/>
          </p:cNvPicPr>
          <p:nvPr/>
        </p:nvPicPr>
        <p:blipFill>
          <a:blip r:embed="rId4"/>
          <a:srcRect b="6404"/>
          <a:stretch>
            <a:fillRect/>
          </a:stretch>
        </p:blipFill>
        <p:spPr>
          <a:xfrm>
            <a:off x="585216" y="3864483"/>
            <a:ext cx="481584" cy="603504"/>
          </a:xfrm>
          <a:prstGeom prst="rect">
            <a:avLst/>
          </a:prstGeom>
        </p:spPr>
      </p:pic>
      <p:sp>
        <p:nvSpPr>
          <p:cNvPr id="26" name="Rectangle 19"/>
          <p:cNvSpPr>
            <a:spLocks noChangeArrowheads="1"/>
          </p:cNvSpPr>
          <p:nvPr/>
        </p:nvSpPr>
        <p:spPr bwMode="auto">
          <a:xfrm rot="16200000">
            <a:off x="-35236" y="4052120"/>
            <a:ext cx="804672" cy="276999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 Narrow" charset="0"/>
              </a:rPr>
              <a:t>Human ref.</a:t>
            </a:r>
            <a:endParaRPr lang="en-US" sz="1200" dirty="0">
              <a:solidFill>
                <a:schemeClr val="bg1"/>
              </a:solidFill>
              <a:latin typeface="Arial Narrow" charset="0"/>
            </a:endParaRPr>
          </a:p>
        </p:txBody>
      </p:sp>
      <p:pic>
        <p:nvPicPr>
          <p:cNvPr id="27" name="Picture 26" descr="11-chimp1-225.jp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82168" y="3203424"/>
            <a:ext cx="484632" cy="60350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634037" y="1425714"/>
            <a:ext cx="466725" cy="20955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1" name="TextBox 9"/>
          <p:cNvSpPr txBox="1">
            <a:spLocks noChangeArrowheads="1"/>
          </p:cNvSpPr>
          <p:nvPr/>
        </p:nvSpPr>
        <p:spPr bwMode="auto">
          <a:xfrm>
            <a:off x="6100762" y="1363180"/>
            <a:ext cx="26609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  <a:ea typeface="Arial" charset="0"/>
                <a:cs typeface="Arial" charset="0"/>
              </a:rPr>
              <a:t>Insertions </a:t>
            </a:r>
            <a:r>
              <a:rPr lang="en-US" sz="1400" dirty="0" err="1" smtClean="0">
                <a:latin typeface="Calibri" charset="0"/>
                <a:ea typeface="Arial" charset="0"/>
                <a:cs typeface="Arial" charset="0"/>
              </a:rPr>
              <a:t>w.r.t</a:t>
            </a:r>
            <a:r>
              <a:rPr lang="en-US" sz="1400" dirty="0" smtClean="0">
                <a:latin typeface="Calibri" charset="0"/>
                <a:ea typeface="Arial" charset="0"/>
                <a:cs typeface="Arial" charset="0"/>
              </a:rPr>
              <a:t> reference genome</a:t>
            </a:r>
            <a:endParaRPr lang="en-US" sz="1400" dirty="0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634037" y="1970487"/>
            <a:ext cx="466725" cy="209550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3" name="TextBox 9"/>
          <p:cNvSpPr txBox="1">
            <a:spLocks noChangeArrowheads="1"/>
          </p:cNvSpPr>
          <p:nvPr/>
        </p:nvSpPr>
        <p:spPr bwMode="auto">
          <a:xfrm>
            <a:off x="6100762" y="1931190"/>
            <a:ext cx="12638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  <a:ea typeface="Arial" charset="0"/>
                <a:cs typeface="Arial" charset="0"/>
              </a:rPr>
              <a:t>Deletions</a:t>
            </a:r>
            <a:endParaRPr lang="en-US" sz="1400" dirty="0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69931" y="1931190"/>
            <a:ext cx="466725" cy="2095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9" name="TextBox 9"/>
          <p:cNvSpPr txBox="1">
            <a:spLocks noChangeArrowheads="1"/>
          </p:cNvSpPr>
          <p:nvPr/>
        </p:nvSpPr>
        <p:spPr bwMode="auto">
          <a:xfrm>
            <a:off x="3241745" y="1771153"/>
            <a:ext cx="197597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  <a:ea typeface="Arial" charset="0"/>
                <a:cs typeface="Arial" charset="0"/>
              </a:rPr>
              <a:t>Segmental duplications; New duplications; during primate evolution </a:t>
            </a:r>
            <a:endParaRPr lang="en-US" sz="1400" dirty="0">
              <a:latin typeface="Calibri" charset="0"/>
              <a:ea typeface="Arial" charset="0"/>
              <a:cs typeface="Arial" charset="0"/>
            </a:endParaRPr>
          </a:p>
        </p:txBody>
      </p:sp>
      <p:pic>
        <p:nvPicPr>
          <p:cNvPr id="34" name="Picture 33" descr="1mousegenome.jpg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88081" y="2625558"/>
            <a:ext cx="484632" cy="54864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44217" y="6523041"/>
            <a:ext cx="27030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Bailey et al, Science, 2002, 297 (1003) </a:t>
            </a:r>
            <a:endParaRPr lang="en-US" sz="1000" dirty="0"/>
          </a:p>
        </p:txBody>
      </p:sp>
      <p:sp>
        <p:nvSpPr>
          <p:cNvPr id="48" name="Rectangle 47"/>
          <p:cNvSpPr/>
          <p:nvPr/>
        </p:nvSpPr>
        <p:spPr>
          <a:xfrm>
            <a:off x="5634037" y="2467145"/>
            <a:ext cx="466725" cy="209550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9" name="TextBox 9"/>
          <p:cNvSpPr txBox="1">
            <a:spLocks noChangeArrowheads="1"/>
          </p:cNvSpPr>
          <p:nvPr/>
        </p:nvSpPr>
        <p:spPr bwMode="auto">
          <a:xfrm>
            <a:off x="6100762" y="2383706"/>
            <a:ext cx="12638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  <a:ea typeface="Arial" charset="0"/>
                <a:cs typeface="Arial" charset="0"/>
              </a:rPr>
              <a:t>Inversion</a:t>
            </a:r>
            <a:endParaRPr lang="en-US" sz="1400" dirty="0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25" name="Picture 34" descr="watson.jpeg"/>
          <p:cNvPicPr>
            <a:picLocks noChangeAspect="1"/>
          </p:cNvPicPr>
          <p:nvPr/>
        </p:nvPicPr>
        <p:blipFill>
          <a:blip r:embed="rId7"/>
          <a:srcRect r="40645" b="8472"/>
          <a:stretch>
            <a:fillRect/>
          </a:stretch>
        </p:blipFill>
        <p:spPr bwMode="auto">
          <a:xfrm>
            <a:off x="572975" y="4467987"/>
            <a:ext cx="484632" cy="4846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rcRect l="51300" t="1895" r="36000" b="68211"/>
          <a:stretch>
            <a:fillRect/>
          </a:stretch>
        </p:blipFill>
        <p:spPr>
          <a:xfrm>
            <a:off x="585216" y="4952619"/>
            <a:ext cx="474322" cy="530352"/>
          </a:xfrm>
          <a:prstGeom prst="rect">
            <a:avLst/>
          </a:prstGeom>
        </p:spPr>
      </p:pic>
      <p:sp>
        <p:nvSpPr>
          <p:cNvPr id="40" name="Title 6"/>
          <p:cNvSpPr>
            <a:spLocks noGrp="1"/>
          </p:cNvSpPr>
          <p:nvPr>
            <p:ph type="title"/>
          </p:nvPr>
        </p:nvSpPr>
        <p:spPr>
          <a:xfrm>
            <a:off x="228599" y="225486"/>
            <a:ext cx="873634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0" dirty="0" smtClean="0"/>
              <a:t>Large genomic variants: structural variation</a:t>
            </a:r>
            <a:endParaRPr lang="en-US" sz="4400" b="0" dirty="0"/>
          </a:p>
        </p:txBody>
      </p:sp>
      <p:grpSp>
        <p:nvGrpSpPr>
          <p:cNvPr id="2" name="Group 50"/>
          <p:cNvGrpSpPr/>
          <p:nvPr/>
        </p:nvGrpSpPr>
        <p:grpSpPr>
          <a:xfrm>
            <a:off x="1119520" y="2788740"/>
            <a:ext cx="7848600" cy="3081528"/>
            <a:chOff x="1057608" y="2486025"/>
            <a:chExt cx="7848600" cy="3354388"/>
          </a:xfrm>
        </p:grpSpPr>
        <p:sp>
          <p:nvSpPr>
            <p:cNvPr id="52" name="Rectangle 51"/>
            <p:cNvSpPr>
              <a:spLocks noChangeAspect="1"/>
            </p:cNvSpPr>
            <p:nvPr/>
          </p:nvSpPr>
          <p:spPr>
            <a:xfrm>
              <a:off x="1057608" y="4391025"/>
              <a:ext cx="612775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057608" y="3724275"/>
              <a:ext cx="1676400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057608" y="2486025"/>
              <a:ext cx="1104900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486608" y="2486025"/>
              <a:ext cx="1219200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56" name="Rectangle 55"/>
            <p:cNvSpPr>
              <a:spLocks noChangeAspect="1"/>
            </p:cNvSpPr>
            <p:nvPr/>
          </p:nvSpPr>
          <p:spPr>
            <a:xfrm>
              <a:off x="1057608" y="5000625"/>
              <a:ext cx="2782888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288046" y="3722688"/>
              <a:ext cx="2417762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58" name="Rectangle 57"/>
            <p:cNvSpPr>
              <a:spLocks noChangeAspect="1"/>
            </p:cNvSpPr>
            <p:nvPr/>
          </p:nvSpPr>
          <p:spPr>
            <a:xfrm>
              <a:off x="2160921" y="4391025"/>
              <a:ext cx="573087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59" name="Rectangle 58"/>
            <p:cNvSpPr>
              <a:spLocks noChangeAspect="1"/>
            </p:cNvSpPr>
            <p:nvPr/>
          </p:nvSpPr>
          <p:spPr>
            <a:xfrm>
              <a:off x="1057608" y="5629275"/>
              <a:ext cx="4649788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961521" y="2486025"/>
              <a:ext cx="573087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61" name="Rectangle 60"/>
            <p:cNvSpPr>
              <a:spLocks noChangeAspect="1"/>
            </p:cNvSpPr>
            <p:nvPr/>
          </p:nvSpPr>
          <p:spPr>
            <a:xfrm>
              <a:off x="3288046" y="4391025"/>
              <a:ext cx="552450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62" name="Rectangle 61"/>
            <p:cNvSpPr>
              <a:spLocks noChangeAspect="1"/>
            </p:cNvSpPr>
            <p:nvPr/>
          </p:nvSpPr>
          <p:spPr>
            <a:xfrm>
              <a:off x="4486608" y="4391025"/>
              <a:ext cx="1219200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63" name="Rectangle 62"/>
            <p:cNvSpPr>
              <a:spLocks noChangeAspect="1"/>
            </p:cNvSpPr>
            <p:nvPr/>
          </p:nvSpPr>
          <p:spPr>
            <a:xfrm>
              <a:off x="4486608" y="5000625"/>
              <a:ext cx="1220788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670383" y="2486025"/>
              <a:ext cx="490538" cy="2095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670383" y="3722688"/>
              <a:ext cx="490538" cy="2095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840496" y="3724275"/>
              <a:ext cx="646112" cy="2095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67" name="Rectangle 66"/>
            <p:cNvSpPr>
              <a:spLocks noChangeAspect="1"/>
            </p:cNvSpPr>
            <p:nvPr/>
          </p:nvSpPr>
          <p:spPr>
            <a:xfrm>
              <a:off x="1670383" y="5000625"/>
              <a:ext cx="490538" cy="2095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68" name="Rectangle 67"/>
            <p:cNvSpPr>
              <a:spLocks noChangeAspect="1"/>
            </p:cNvSpPr>
            <p:nvPr/>
          </p:nvSpPr>
          <p:spPr>
            <a:xfrm>
              <a:off x="2734008" y="5000625"/>
              <a:ext cx="554038" cy="2095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69" name="Rectangle 68"/>
            <p:cNvSpPr>
              <a:spLocks noChangeAspect="1"/>
            </p:cNvSpPr>
            <p:nvPr/>
          </p:nvSpPr>
          <p:spPr>
            <a:xfrm>
              <a:off x="1670383" y="5629275"/>
              <a:ext cx="490538" cy="2095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70" name="Rectangle 69"/>
            <p:cNvSpPr>
              <a:spLocks noChangeAspect="1"/>
            </p:cNvSpPr>
            <p:nvPr/>
          </p:nvSpPr>
          <p:spPr>
            <a:xfrm>
              <a:off x="2734008" y="5629275"/>
              <a:ext cx="550863" cy="2095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71" name="Rectangle 70"/>
            <p:cNvSpPr>
              <a:spLocks noChangeAspect="1"/>
            </p:cNvSpPr>
            <p:nvPr/>
          </p:nvSpPr>
          <p:spPr>
            <a:xfrm>
              <a:off x="3842083" y="5629275"/>
              <a:ext cx="644525" cy="2095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059696" y="2486025"/>
              <a:ext cx="646112" cy="209550"/>
            </a:xfrm>
            <a:prstGeom prst="rect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73" name="Rectangle 72"/>
            <p:cNvSpPr>
              <a:spLocks noChangeAspect="1"/>
            </p:cNvSpPr>
            <p:nvPr/>
          </p:nvSpPr>
          <p:spPr>
            <a:xfrm>
              <a:off x="5059696" y="5000625"/>
              <a:ext cx="646112" cy="209550"/>
            </a:xfrm>
            <a:prstGeom prst="rect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6315408" y="3722688"/>
              <a:ext cx="646113" cy="209550"/>
            </a:xfrm>
            <a:prstGeom prst="rect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534608" y="3722688"/>
              <a:ext cx="609600" cy="209550"/>
            </a:xfrm>
            <a:prstGeom prst="rect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76" name="Rectangle 75"/>
            <p:cNvSpPr>
              <a:spLocks noChangeAspect="1"/>
            </p:cNvSpPr>
            <p:nvPr/>
          </p:nvSpPr>
          <p:spPr>
            <a:xfrm>
              <a:off x="5059696" y="4391025"/>
              <a:ext cx="646112" cy="209550"/>
            </a:xfrm>
            <a:prstGeom prst="rect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77" name="Rectangle 76"/>
            <p:cNvSpPr>
              <a:spLocks noChangeAspect="1"/>
            </p:cNvSpPr>
            <p:nvPr/>
          </p:nvSpPr>
          <p:spPr>
            <a:xfrm>
              <a:off x="6315408" y="4391025"/>
              <a:ext cx="646113" cy="209550"/>
            </a:xfrm>
            <a:prstGeom prst="rect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059696" y="3722688"/>
              <a:ext cx="646112" cy="209550"/>
            </a:xfrm>
            <a:prstGeom prst="rect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79" name="Rectangle 78"/>
            <p:cNvSpPr>
              <a:spLocks noChangeAspect="1"/>
            </p:cNvSpPr>
            <p:nvPr/>
          </p:nvSpPr>
          <p:spPr>
            <a:xfrm>
              <a:off x="6315408" y="5000625"/>
              <a:ext cx="646113" cy="209550"/>
            </a:xfrm>
            <a:prstGeom prst="rect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80" name="Rectangle 79"/>
            <p:cNvSpPr>
              <a:spLocks noChangeAspect="1"/>
            </p:cNvSpPr>
            <p:nvPr/>
          </p:nvSpPr>
          <p:spPr>
            <a:xfrm>
              <a:off x="7534608" y="5000625"/>
              <a:ext cx="609600" cy="209550"/>
            </a:xfrm>
            <a:prstGeom prst="rect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81" name="Rectangle 80"/>
            <p:cNvSpPr>
              <a:spLocks noChangeAspect="1"/>
            </p:cNvSpPr>
            <p:nvPr/>
          </p:nvSpPr>
          <p:spPr>
            <a:xfrm>
              <a:off x="5059696" y="5629275"/>
              <a:ext cx="646112" cy="209550"/>
            </a:xfrm>
            <a:prstGeom prst="rect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82" name="Rectangle 81"/>
            <p:cNvSpPr>
              <a:spLocks noChangeAspect="1"/>
            </p:cNvSpPr>
            <p:nvPr/>
          </p:nvSpPr>
          <p:spPr>
            <a:xfrm>
              <a:off x="6315408" y="5629275"/>
              <a:ext cx="646113" cy="209550"/>
            </a:xfrm>
            <a:prstGeom prst="rect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cxnSp>
          <p:nvCxnSpPr>
            <p:cNvPr id="83" name="Straight Connector 82"/>
            <p:cNvCxnSpPr/>
            <p:nvPr/>
          </p:nvCxnSpPr>
          <p:spPr>
            <a:xfrm rot="16200000" flipH="1">
              <a:off x="609933" y="4778376"/>
              <a:ext cx="2116137" cy="47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1102852" y="4780757"/>
              <a:ext cx="2116137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1674352" y="4779169"/>
              <a:ext cx="2116137" cy="317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2228390" y="4779169"/>
              <a:ext cx="2116137" cy="317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001627" y="4780757"/>
              <a:ext cx="211613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648533" y="4779963"/>
              <a:ext cx="2116137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256546" y="4779963"/>
              <a:ext cx="2117725" cy="317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5895515" y="4772819"/>
              <a:ext cx="2116137" cy="1587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 flipH="1">
              <a:off x="6477333" y="4779963"/>
              <a:ext cx="2116137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rot="5400000">
              <a:off x="7504446" y="4360863"/>
              <a:ext cx="1279525" cy="317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ectangle 92"/>
            <p:cNvSpPr>
              <a:spLocks noChangeAspect="1"/>
            </p:cNvSpPr>
            <p:nvPr/>
          </p:nvSpPr>
          <p:spPr>
            <a:xfrm>
              <a:off x="1670383" y="4391025"/>
              <a:ext cx="490538" cy="2095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730833" y="3722688"/>
              <a:ext cx="554038" cy="2095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95" name="Rectangle 94"/>
            <p:cNvSpPr>
              <a:spLocks noChangeAspect="1"/>
            </p:cNvSpPr>
            <p:nvPr/>
          </p:nvSpPr>
          <p:spPr>
            <a:xfrm>
              <a:off x="2730833" y="4391025"/>
              <a:ext cx="554038" cy="2095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96" name="Rectangle 95"/>
            <p:cNvSpPr>
              <a:spLocks noChangeAspect="1"/>
            </p:cNvSpPr>
            <p:nvPr/>
          </p:nvSpPr>
          <p:spPr>
            <a:xfrm>
              <a:off x="8144208" y="4391025"/>
              <a:ext cx="762000" cy="209550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6961521" y="3724275"/>
              <a:ext cx="573087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8144208" y="3722688"/>
              <a:ext cx="762000" cy="209550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99" name="Rectangle 98"/>
            <p:cNvSpPr>
              <a:spLocks noChangeAspect="1"/>
            </p:cNvSpPr>
            <p:nvPr/>
          </p:nvSpPr>
          <p:spPr>
            <a:xfrm>
              <a:off x="6961521" y="4391025"/>
              <a:ext cx="573087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00" name="Rectangle 99"/>
            <p:cNvSpPr>
              <a:spLocks noChangeAspect="1"/>
            </p:cNvSpPr>
            <p:nvPr/>
          </p:nvSpPr>
          <p:spPr>
            <a:xfrm>
              <a:off x="5707396" y="4391025"/>
              <a:ext cx="609600" cy="20955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01" name="Rectangle 100"/>
            <p:cNvSpPr>
              <a:spLocks noChangeAspect="1"/>
            </p:cNvSpPr>
            <p:nvPr/>
          </p:nvSpPr>
          <p:spPr>
            <a:xfrm>
              <a:off x="6961521" y="5000625"/>
              <a:ext cx="573087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02" name="Rectangle 101"/>
            <p:cNvSpPr>
              <a:spLocks noChangeAspect="1"/>
            </p:cNvSpPr>
            <p:nvPr/>
          </p:nvSpPr>
          <p:spPr>
            <a:xfrm>
              <a:off x="8144208" y="5000625"/>
              <a:ext cx="762000" cy="209550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03" name="Rectangle 102"/>
            <p:cNvSpPr>
              <a:spLocks noChangeAspect="1"/>
            </p:cNvSpPr>
            <p:nvPr/>
          </p:nvSpPr>
          <p:spPr>
            <a:xfrm>
              <a:off x="6961521" y="5629275"/>
              <a:ext cx="573087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04" name="Rectangle 103"/>
            <p:cNvSpPr>
              <a:spLocks noChangeAspect="1"/>
            </p:cNvSpPr>
            <p:nvPr/>
          </p:nvSpPr>
          <p:spPr>
            <a:xfrm>
              <a:off x="8144208" y="5629275"/>
              <a:ext cx="762000" cy="209550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05" name="Rectangle 104"/>
            <p:cNvSpPr>
              <a:spLocks noChangeAspect="1"/>
            </p:cNvSpPr>
            <p:nvPr/>
          </p:nvSpPr>
          <p:spPr>
            <a:xfrm>
              <a:off x="5707396" y="5629275"/>
              <a:ext cx="609600" cy="20955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1057608" y="3116263"/>
              <a:ext cx="1673225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6315408" y="2486025"/>
              <a:ext cx="649288" cy="209550"/>
            </a:xfrm>
            <a:prstGeom prst="rect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2734008" y="3116263"/>
              <a:ext cx="554038" cy="2095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1670383" y="3116263"/>
              <a:ext cx="490538" cy="2095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3289633" y="3116263"/>
              <a:ext cx="2417763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5059696" y="3116263"/>
              <a:ext cx="646112" cy="209550"/>
            </a:xfrm>
            <a:prstGeom prst="rect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6313821" y="3116263"/>
              <a:ext cx="646112" cy="209550"/>
            </a:xfrm>
            <a:prstGeom prst="rect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6961521" y="3116263"/>
              <a:ext cx="573087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8144208" y="3116263"/>
              <a:ext cx="762000" cy="209550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cxnSp>
          <p:nvCxnSpPr>
            <p:cNvPr id="115" name="Straight Connector 114"/>
            <p:cNvCxnSpPr/>
            <p:nvPr/>
          </p:nvCxnSpPr>
          <p:spPr>
            <a:xfrm>
              <a:off x="8145796" y="5210175"/>
              <a:ext cx="758825" cy="4191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rot="10800000" flipV="1">
              <a:off x="8142621" y="5211763"/>
              <a:ext cx="762000" cy="417512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rot="16200000" flipH="1">
              <a:off x="8169608" y="4456113"/>
              <a:ext cx="146685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rot="5400000">
              <a:off x="-461" y="4780757"/>
              <a:ext cx="2117725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Rectangle 118"/>
            <p:cNvSpPr>
              <a:spLocks noChangeAspect="1"/>
            </p:cNvSpPr>
            <p:nvPr/>
          </p:nvSpPr>
          <p:spPr>
            <a:xfrm>
              <a:off x="5707396" y="3116263"/>
              <a:ext cx="609600" cy="20955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cxnSp>
          <p:nvCxnSpPr>
            <p:cNvPr id="120" name="Straight Connector 119"/>
            <p:cNvCxnSpPr/>
            <p:nvPr/>
          </p:nvCxnSpPr>
          <p:spPr>
            <a:xfrm rot="5400000">
              <a:off x="2783221" y="4779963"/>
              <a:ext cx="2116137" cy="158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5400000">
              <a:off x="3423777" y="4774407"/>
              <a:ext cx="2116137" cy="127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rot="16200000" flipH="1">
              <a:off x="4292139" y="2899569"/>
              <a:ext cx="390525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Rectangle 122"/>
            <p:cNvSpPr/>
            <p:nvPr/>
          </p:nvSpPr>
          <p:spPr>
            <a:xfrm>
              <a:off x="3840496" y="3114675"/>
              <a:ext cx="646112" cy="2095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3310271" y="2505075"/>
              <a:ext cx="512762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cxnSp>
          <p:nvCxnSpPr>
            <p:cNvPr id="125" name="Straight Connector 124"/>
            <p:cNvCxnSpPr>
              <a:stCxn id="54" idx="1"/>
            </p:cNvCxnSpPr>
            <p:nvPr/>
          </p:nvCxnSpPr>
          <p:spPr>
            <a:xfrm rot="10800000" flipH="1" flipV="1">
              <a:off x="1057608" y="2684463"/>
              <a:ext cx="1588" cy="41116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rot="10800000" flipH="1" flipV="1">
              <a:off x="5704221" y="2714625"/>
              <a:ext cx="1587" cy="4111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rot="10800000" flipH="1" flipV="1">
              <a:off x="2160921" y="2714625"/>
              <a:ext cx="1587" cy="4111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rot="10800000" flipH="1" flipV="1">
              <a:off x="3313446" y="2684463"/>
              <a:ext cx="1587" cy="41116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rot="10800000" flipH="1" flipV="1">
              <a:off x="3816683" y="2714625"/>
              <a:ext cx="1588" cy="4111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rot="10800000" flipH="1" flipV="1">
              <a:off x="6313821" y="2684463"/>
              <a:ext cx="1587" cy="41116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rot="10800000" flipH="1" flipV="1">
              <a:off x="7533021" y="2714625"/>
              <a:ext cx="1587" cy="4111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rot="10800000" flipH="1" flipV="1">
              <a:off x="1665621" y="2684463"/>
              <a:ext cx="1587" cy="41116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rot="16200000" flipH="1">
              <a:off x="4849352" y="2909094"/>
              <a:ext cx="390525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rot="16200000" flipH="1">
              <a:off x="6751177" y="2909094"/>
              <a:ext cx="390525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rot="10800000" flipH="1" flipV="1">
              <a:off x="1057608" y="3294063"/>
              <a:ext cx="1588" cy="41116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rot="10800000" flipH="1" flipV="1">
              <a:off x="1665621" y="3294063"/>
              <a:ext cx="1587" cy="41116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rot="10800000" flipH="1" flipV="1">
              <a:off x="2160921" y="3324225"/>
              <a:ext cx="1587" cy="4111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rot="10800000" flipH="1" flipV="1">
              <a:off x="2734008" y="3294063"/>
              <a:ext cx="1588" cy="41116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rot="10800000" flipH="1" flipV="1">
              <a:off x="3276933" y="3294063"/>
              <a:ext cx="1588" cy="41116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rot="10800000" flipH="1" flipV="1">
              <a:off x="3861133" y="3324225"/>
              <a:ext cx="1588" cy="4111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rot="10800000" flipH="1" flipV="1">
              <a:off x="4485021" y="3324225"/>
              <a:ext cx="1587" cy="4111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rot="10800000" flipH="1" flipV="1">
              <a:off x="5059696" y="3324225"/>
              <a:ext cx="1587" cy="4111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rot="10800000" flipH="1" flipV="1">
              <a:off x="5704221" y="3324225"/>
              <a:ext cx="1587" cy="4111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rot="10800000" flipH="1" flipV="1">
              <a:off x="6313821" y="3324225"/>
              <a:ext cx="1587" cy="4111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0800000" flipH="1" flipV="1">
              <a:off x="6951996" y="3324225"/>
              <a:ext cx="1587" cy="4111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rot="10800000" flipH="1" flipV="1">
              <a:off x="7533021" y="3324225"/>
              <a:ext cx="1587" cy="4111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rot="10800000" flipH="1" flipV="1">
              <a:off x="8142621" y="3324225"/>
              <a:ext cx="1587" cy="4111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rot="10800000" flipH="1" flipV="1">
              <a:off x="8904621" y="3324225"/>
              <a:ext cx="1587" cy="4111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9" name="Picture 1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080" y="5482971"/>
            <a:ext cx="457060" cy="5486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Segmental duplications (</a:t>
            </a:r>
            <a:r>
              <a:rPr lang="en-US" dirty="0" err="1" smtClean="0"/>
              <a:t>SDs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" name="Picture 5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3608" b="-3608"/>
          <a:stretch>
            <a:fillRect/>
          </a:stretch>
        </p:blipFill>
        <p:spPr bwMode="auto">
          <a:xfrm>
            <a:off x="4156053" y="1213676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4"/>
          <p:cNvSpPr txBox="1">
            <a:spLocks noGrp="1" noChangeArrowheads="1"/>
          </p:cNvSpPr>
          <p:nvPr>
            <p:ph sz="half" idx="2"/>
          </p:nvPr>
        </p:nvSpPr>
        <p:spPr bwMode="auto">
          <a:xfrm>
            <a:off x="117453" y="1675068"/>
            <a:ext cx="4038600" cy="291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70000"/>
              </a:lnSpc>
            </a:pPr>
            <a:r>
              <a:rPr lang="en-US" sz="2400" dirty="0" smtClean="0">
                <a:ea typeface="ＭＳ Ｐゴシック" pitchFamily="-107" charset="-128"/>
                <a:cs typeface="ＭＳ Ｐゴシック" pitchFamily="-107" charset="-128"/>
              </a:rPr>
              <a:t>Regions of the genome with </a:t>
            </a:r>
            <a:r>
              <a:rPr lang="en-US" sz="2400" dirty="0" smtClean="0">
                <a:ea typeface="ＭＳ Ｐゴシック" pitchFamily="-107" charset="-128"/>
                <a:cs typeface="ＭＳ Ｐゴシック" pitchFamily="-107" charset="-128"/>
                <a:sym typeface="Symbol" pitchFamily="-107" charset="2"/>
              </a:rPr>
              <a:t>&gt; 90% sequence identity and &gt; 1kb in length</a:t>
            </a:r>
            <a:endParaRPr lang="en-US" sz="2400" dirty="0" smtClean="0">
              <a:ea typeface="ＭＳ Ｐゴシック" pitchFamily="-107" charset="-128"/>
              <a:cs typeface="ＭＳ Ｐゴシック" pitchFamily="-107" charset="-128"/>
            </a:endParaRPr>
          </a:p>
          <a:p>
            <a:pPr>
              <a:lnSpc>
                <a:spcPct val="70000"/>
              </a:lnSpc>
            </a:pPr>
            <a:r>
              <a:rPr lang="en-US" sz="2400" dirty="0" smtClean="0">
                <a:ea typeface="ＭＳ Ｐゴシック" pitchFamily="-107" charset="-128"/>
                <a:cs typeface="ＭＳ Ｐゴシック" pitchFamily="-107" charset="-128"/>
              </a:rPr>
              <a:t>Duplicated roughly during primate evolution (~40 million years)</a:t>
            </a:r>
          </a:p>
          <a:p>
            <a:pPr>
              <a:lnSpc>
                <a:spcPct val="70000"/>
              </a:lnSpc>
            </a:pPr>
            <a:r>
              <a:rPr lang="en-US" sz="2400" dirty="0" smtClean="0">
                <a:ea typeface="ＭＳ Ｐゴシック" pitchFamily="-107" charset="-128"/>
                <a:cs typeface="ＭＳ Ｐゴシック" pitchFamily="-107" charset="-128"/>
                <a:sym typeface="Symbol" pitchFamily="-107" charset="2"/>
              </a:rPr>
              <a:t>Comprise ~5-6% of the human genome</a:t>
            </a:r>
          </a:p>
          <a:p>
            <a:pPr>
              <a:lnSpc>
                <a:spcPct val="70000"/>
              </a:lnSpc>
            </a:pPr>
            <a:r>
              <a:rPr lang="en-US" sz="2400" dirty="0" smtClean="0">
                <a:ea typeface="ＭＳ Ｐゴシック" pitchFamily="-107" charset="-128"/>
                <a:cs typeface="ＭＳ Ｐゴシック" pitchFamily="-107" charset="-128"/>
                <a:sym typeface="Symbol" pitchFamily="-107" charset="2"/>
              </a:rPr>
              <a:t>Enriched with genes (~17.8%)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ABE03-A957-6344-9FB0-9762C7DC041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14640" y="5462640"/>
            <a:ext cx="2938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Complex architecture of </a:t>
            </a:r>
            <a:r>
              <a:rPr lang="en-US" dirty="0" err="1" smtClean="0"/>
              <a:t>SDs</a:t>
            </a:r>
            <a:endParaRPr lang="en-US" dirty="0" smtClean="0"/>
          </a:p>
          <a:p>
            <a:r>
              <a:rPr lang="en-US" sz="1200" dirty="0" smtClean="0"/>
              <a:t>Bailey et al, Science, 2002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4997382"/>
            <a:ext cx="1826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Eichler</a:t>
            </a:r>
            <a:r>
              <a:rPr lang="en-US" sz="1200" dirty="0" smtClean="0"/>
              <a:t>, Nat Rev Gen, 2002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Genomic variants</a:t>
            </a:r>
          </a:p>
          <a:p>
            <a:pPr lvl="1"/>
            <a:r>
              <a:rPr lang="en-US" dirty="0" smtClean="0"/>
              <a:t>Single nucleotide polymorphisms (</a:t>
            </a:r>
            <a:r>
              <a:rPr lang="en-US" dirty="0" err="1" smtClean="0"/>
              <a:t>SNPs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Small insertions and deletions (</a:t>
            </a:r>
            <a:r>
              <a:rPr lang="en-US" dirty="0" err="1" smtClean="0"/>
              <a:t>Indels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Structural variants: Large deletions</a:t>
            </a:r>
          </a:p>
          <a:p>
            <a:pPr lvl="1"/>
            <a:r>
              <a:rPr lang="en-US" dirty="0" smtClean="0"/>
              <a:t>Segmental duplications</a:t>
            </a:r>
          </a:p>
          <a:p>
            <a:r>
              <a:rPr lang="en-US" dirty="0" smtClean="0"/>
              <a:t>Summary</a:t>
            </a:r>
          </a:p>
          <a:p>
            <a:r>
              <a:rPr lang="en-US" dirty="0" smtClean="0"/>
              <a:t>Future Research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47210" y="1277268"/>
            <a:ext cx="466725" cy="209550"/>
          </a:xfrm>
          <a:prstGeom prst="rect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4342" name="TextBox 9"/>
          <p:cNvSpPr txBox="1">
            <a:spLocks noChangeArrowheads="1"/>
          </p:cNvSpPr>
          <p:nvPr/>
        </p:nvSpPr>
        <p:spPr bwMode="auto">
          <a:xfrm>
            <a:off x="3236656" y="1203100"/>
            <a:ext cx="14041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  <a:ea typeface="Arial" charset="0"/>
                <a:cs typeface="Arial" charset="0"/>
              </a:rPr>
              <a:t>Old duplications </a:t>
            </a:r>
            <a:endParaRPr lang="en-US" sz="1400" dirty="0">
              <a:latin typeface="Calibri" charset="0"/>
              <a:ea typeface="Arial" charset="0"/>
              <a:cs typeface="Arial" charset="0"/>
            </a:endParaRPr>
          </a:p>
        </p:txBody>
      </p:sp>
      <p:pic>
        <p:nvPicPr>
          <p:cNvPr id="24" name="Picture 23" descr="nature01403-f6.2.jpg"/>
          <p:cNvPicPr>
            <a:picLocks/>
          </p:cNvPicPr>
          <p:nvPr/>
        </p:nvPicPr>
        <p:blipFill>
          <a:blip r:embed="rId4"/>
          <a:srcRect b="6404"/>
          <a:stretch>
            <a:fillRect/>
          </a:stretch>
        </p:blipFill>
        <p:spPr>
          <a:xfrm>
            <a:off x="585216" y="3734689"/>
            <a:ext cx="481584" cy="603504"/>
          </a:xfrm>
          <a:prstGeom prst="rect">
            <a:avLst/>
          </a:prstGeom>
        </p:spPr>
      </p:pic>
      <p:sp>
        <p:nvSpPr>
          <p:cNvPr id="26" name="Rectangle 19"/>
          <p:cNvSpPr>
            <a:spLocks noChangeArrowheads="1"/>
          </p:cNvSpPr>
          <p:nvPr/>
        </p:nvSpPr>
        <p:spPr bwMode="auto">
          <a:xfrm rot="16200000">
            <a:off x="-35236" y="3922326"/>
            <a:ext cx="804672" cy="276999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 Narrow" charset="0"/>
              </a:rPr>
              <a:t>Human ref.</a:t>
            </a:r>
            <a:endParaRPr lang="en-US" sz="1200" dirty="0">
              <a:solidFill>
                <a:schemeClr val="bg1"/>
              </a:solidFill>
              <a:latin typeface="Arial Narrow" charset="0"/>
            </a:endParaRPr>
          </a:p>
        </p:txBody>
      </p:sp>
      <p:pic>
        <p:nvPicPr>
          <p:cNvPr id="27" name="Picture 26" descr="11-chimp1-225.jp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82168" y="3073630"/>
            <a:ext cx="484632" cy="60350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769931" y="1790991"/>
            <a:ext cx="466725" cy="2095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9" name="TextBox 9"/>
          <p:cNvSpPr txBox="1">
            <a:spLocks noChangeArrowheads="1"/>
          </p:cNvSpPr>
          <p:nvPr/>
        </p:nvSpPr>
        <p:spPr bwMode="auto">
          <a:xfrm>
            <a:off x="3241745" y="1630954"/>
            <a:ext cx="197597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  <a:ea typeface="Arial" charset="0"/>
                <a:cs typeface="Arial" charset="0"/>
              </a:rPr>
              <a:t>Segmental duplications; New duplications; during primate evolution </a:t>
            </a:r>
            <a:endParaRPr lang="en-US" sz="1400" dirty="0">
              <a:latin typeface="Calibri" charset="0"/>
              <a:ea typeface="Arial" charset="0"/>
              <a:cs typeface="Arial" charset="0"/>
            </a:endParaRPr>
          </a:p>
        </p:txBody>
      </p:sp>
      <p:pic>
        <p:nvPicPr>
          <p:cNvPr id="34" name="Picture 33" descr="1mousegenome.jpg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88081" y="2495764"/>
            <a:ext cx="484632" cy="548640"/>
          </a:xfrm>
          <a:prstGeom prst="rect">
            <a:avLst/>
          </a:prstGeom>
        </p:spPr>
      </p:pic>
      <p:cxnSp>
        <p:nvCxnSpPr>
          <p:cNvPr id="43" name="Straight Connector 42"/>
          <p:cNvCxnSpPr/>
          <p:nvPr/>
        </p:nvCxnSpPr>
        <p:spPr>
          <a:xfrm rot="10800000">
            <a:off x="973158" y="1771650"/>
            <a:ext cx="667578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9"/>
          <p:cNvSpPr txBox="1">
            <a:spLocks noChangeArrowheads="1"/>
          </p:cNvSpPr>
          <p:nvPr/>
        </p:nvSpPr>
        <p:spPr bwMode="auto">
          <a:xfrm>
            <a:off x="744217" y="1790991"/>
            <a:ext cx="14435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err="1" smtClean="0">
                <a:latin typeface="Calibri" charset="0"/>
                <a:ea typeface="Arial" charset="0"/>
                <a:cs typeface="Arial" charset="0"/>
              </a:rPr>
              <a:t>Syntenic</a:t>
            </a:r>
            <a:r>
              <a:rPr lang="en-US" sz="1400" dirty="0" smtClean="0">
                <a:latin typeface="Calibri" charset="0"/>
                <a:ea typeface="Arial" charset="0"/>
                <a:cs typeface="Arial" charset="0"/>
              </a:rPr>
              <a:t> regions </a:t>
            </a:r>
            <a:endParaRPr lang="en-US" sz="1400" dirty="0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44217" y="6003480"/>
            <a:ext cx="27030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Bailey et al, Science, 2002, 297 (1003) </a:t>
            </a:r>
            <a:endParaRPr lang="en-US" sz="1000" dirty="0"/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25" name="Picture 34" descr="watson.jpeg"/>
          <p:cNvPicPr>
            <a:picLocks noChangeAspect="1"/>
          </p:cNvPicPr>
          <p:nvPr/>
        </p:nvPicPr>
        <p:blipFill>
          <a:blip r:embed="rId7"/>
          <a:srcRect r="40645" b="8472"/>
          <a:stretch>
            <a:fillRect/>
          </a:stretch>
        </p:blipFill>
        <p:spPr bwMode="auto">
          <a:xfrm>
            <a:off x="572975" y="4338193"/>
            <a:ext cx="484632" cy="4846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rcRect l="51300" t="1895" r="36000" b="68211"/>
          <a:stretch>
            <a:fillRect/>
          </a:stretch>
        </p:blipFill>
        <p:spPr>
          <a:xfrm>
            <a:off x="585216" y="4822825"/>
            <a:ext cx="474322" cy="530352"/>
          </a:xfrm>
          <a:prstGeom prst="rect">
            <a:avLst/>
          </a:prstGeom>
        </p:spPr>
      </p:pic>
      <p:sp>
        <p:nvSpPr>
          <p:cNvPr id="40" name="Title 6"/>
          <p:cNvSpPr>
            <a:spLocks noGrp="1"/>
          </p:cNvSpPr>
          <p:nvPr>
            <p:ph type="title"/>
          </p:nvPr>
        </p:nvSpPr>
        <p:spPr>
          <a:xfrm>
            <a:off x="457200" y="-17037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b="0" dirty="0" smtClean="0"/>
              <a:t>Large genomic variants</a:t>
            </a:r>
            <a:endParaRPr lang="en-US" sz="4400" b="0" dirty="0"/>
          </a:p>
        </p:txBody>
      </p:sp>
      <p:sp>
        <p:nvSpPr>
          <p:cNvPr id="240" name="Rectangle 239"/>
          <p:cNvSpPr>
            <a:spLocks noChangeAspect="1"/>
          </p:cNvSpPr>
          <p:nvPr/>
        </p:nvSpPr>
        <p:spPr>
          <a:xfrm>
            <a:off x="1119520" y="4408985"/>
            <a:ext cx="612775" cy="1925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41" name="Rectangle 240"/>
          <p:cNvSpPr/>
          <p:nvPr/>
        </p:nvSpPr>
        <p:spPr>
          <a:xfrm>
            <a:off x="1119520" y="3796472"/>
            <a:ext cx="1676400" cy="1925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42" name="Rectangle 241"/>
          <p:cNvSpPr/>
          <p:nvPr/>
        </p:nvSpPr>
        <p:spPr>
          <a:xfrm>
            <a:off x="1119520" y="2658946"/>
            <a:ext cx="1104900" cy="1925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43" name="Rectangle 242"/>
          <p:cNvSpPr/>
          <p:nvPr/>
        </p:nvSpPr>
        <p:spPr>
          <a:xfrm>
            <a:off x="4548520" y="2658946"/>
            <a:ext cx="1219200" cy="1925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44" name="Rectangle 243"/>
          <p:cNvSpPr>
            <a:spLocks noChangeAspect="1"/>
          </p:cNvSpPr>
          <p:nvPr/>
        </p:nvSpPr>
        <p:spPr>
          <a:xfrm>
            <a:off x="1119520" y="4968998"/>
            <a:ext cx="2782888" cy="1925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45" name="Rectangle 244"/>
          <p:cNvSpPr/>
          <p:nvPr/>
        </p:nvSpPr>
        <p:spPr>
          <a:xfrm>
            <a:off x="3349958" y="3795014"/>
            <a:ext cx="2417762" cy="1925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46" name="Rectangle 245"/>
          <p:cNvSpPr>
            <a:spLocks noChangeAspect="1"/>
          </p:cNvSpPr>
          <p:nvPr/>
        </p:nvSpPr>
        <p:spPr>
          <a:xfrm>
            <a:off x="2222833" y="4408985"/>
            <a:ext cx="573087" cy="1925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47" name="Rectangle 246"/>
          <p:cNvSpPr>
            <a:spLocks noChangeAspect="1"/>
          </p:cNvSpPr>
          <p:nvPr/>
        </p:nvSpPr>
        <p:spPr>
          <a:xfrm>
            <a:off x="1119520" y="5546511"/>
            <a:ext cx="4649788" cy="1925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49" name="Rectangle 248"/>
          <p:cNvSpPr>
            <a:spLocks noChangeAspect="1"/>
          </p:cNvSpPr>
          <p:nvPr/>
        </p:nvSpPr>
        <p:spPr>
          <a:xfrm>
            <a:off x="3349958" y="4408985"/>
            <a:ext cx="552450" cy="1925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50" name="Rectangle 249"/>
          <p:cNvSpPr>
            <a:spLocks noChangeAspect="1"/>
          </p:cNvSpPr>
          <p:nvPr/>
        </p:nvSpPr>
        <p:spPr>
          <a:xfrm>
            <a:off x="4548520" y="4408985"/>
            <a:ext cx="1219200" cy="1925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51" name="Rectangle 250"/>
          <p:cNvSpPr>
            <a:spLocks noChangeAspect="1"/>
          </p:cNvSpPr>
          <p:nvPr/>
        </p:nvSpPr>
        <p:spPr>
          <a:xfrm>
            <a:off x="4548520" y="4968998"/>
            <a:ext cx="1220788" cy="1925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52" name="Rectangle 251"/>
          <p:cNvSpPr/>
          <p:nvPr/>
        </p:nvSpPr>
        <p:spPr>
          <a:xfrm>
            <a:off x="1732295" y="2658946"/>
            <a:ext cx="490538" cy="19250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53" name="Rectangle 252"/>
          <p:cNvSpPr/>
          <p:nvPr/>
        </p:nvSpPr>
        <p:spPr>
          <a:xfrm>
            <a:off x="1732295" y="3795014"/>
            <a:ext cx="490538" cy="19250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54" name="Rectangle 253"/>
          <p:cNvSpPr/>
          <p:nvPr/>
        </p:nvSpPr>
        <p:spPr>
          <a:xfrm>
            <a:off x="3902408" y="3796472"/>
            <a:ext cx="646112" cy="19250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55" name="Rectangle 254"/>
          <p:cNvSpPr>
            <a:spLocks noChangeAspect="1"/>
          </p:cNvSpPr>
          <p:nvPr/>
        </p:nvSpPr>
        <p:spPr>
          <a:xfrm>
            <a:off x="1732295" y="4968998"/>
            <a:ext cx="490538" cy="19250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56" name="Rectangle 255"/>
          <p:cNvSpPr>
            <a:spLocks noChangeAspect="1"/>
          </p:cNvSpPr>
          <p:nvPr/>
        </p:nvSpPr>
        <p:spPr>
          <a:xfrm>
            <a:off x="2795920" y="4968998"/>
            <a:ext cx="554038" cy="19250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57" name="Rectangle 256"/>
          <p:cNvSpPr>
            <a:spLocks noChangeAspect="1"/>
          </p:cNvSpPr>
          <p:nvPr/>
        </p:nvSpPr>
        <p:spPr>
          <a:xfrm>
            <a:off x="1732295" y="5546511"/>
            <a:ext cx="490538" cy="19250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58" name="Rectangle 257"/>
          <p:cNvSpPr>
            <a:spLocks noChangeAspect="1"/>
          </p:cNvSpPr>
          <p:nvPr/>
        </p:nvSpPr>
        <p:spPr>
          <a:xfrm>
            <a:off x="2795920" y="5546511"/>
            <a:ext cx="550863" cy="19250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59" name="Rectangle 258"/>
          <p:cNvSpPr>
            <a:spLocks noChangeAspect="1"/>
          </p:cNvSpPr>
          <p:nvPr/>
        </p:nvSpPr>
        <p:spPr>
          <a:xfrm>
            <a:off x="3903995" y="5546511"/>
            <a:ext cx="644525" cy="19250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271" name="Straight Connector 270"/>
          <p:cNvCxnSpPr/>
          <p:nvPr/>
        </p:nvCxnSpPr>
        <p:spPr>
          <a:xfrm rot="16200000" flipH="1">
            <a:off x="757913" y="4764634"/>
            <a:ext cx="1944002" cy="476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 rot="16200000" flipH="1">
            <a:off x="1250832" y="4767015"/>
            <a:ext cx="194400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 rot="16200000" flipH="1">
            <a:off x="1822332" y="4765427"/>
            <a:ext cx="1944002" cy="31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 rot="5400000">
            <a:off x="2376370" y="4765427"/>
            <a:ext cx="1944002" cy="317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1" name="Rectangle 280"/>
          <p:cNvSpPr>
            <a:spLocks noChangeAspect="1"/>
          </p:cNvSpPr>
          <p:nvPr/>
        </p:nvSpPr>
        <p:spPr>
          <a:xfrm>
            <a:off x="1732295" y="4408985"/>
            <a:ext cx="490538" cy="19250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82" name="Rectangle 281"/>
          <p:cNvSpPr/>
          <p:nvPr/>
        </p:nvSpPr>
        <p:spPr>
          <a:xfrm>
            <a:off x="2792745" y="3795014"/>
            <a:ext cx="554038" cy="19250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83" name="Rectangle 282"/>
          <p:cNvSpPr>
            <a:spLocks noChangeAspect="1"/>
          </p:cNvSpPr>
          <p:nvPr/>
        </p:nvSpPr>
        <p:spPr>
          <a:xfrm>
            <a:off x="2792745" y="4408985"/>
            <a:ext cx="554038" cy="19250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94" name="Rectangle 293"/>
          <p:cNvSpPr/>
          <p:nvPr/>
        </p:nvSpPr>
        <p:spPr>
          <a:xfrm>
            <a:off x="1119520" y="3237918"/>
            <a:ext cx="1673225" cy="1925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96" name="Rectangle 295"/>
          <p:cNvSpPr/>
          <p:nvPr/>
        </p:nvSpPr>
        <p:spPr>
          <a:xfrm>
            <a:off x="2795920" y="3237918"/>
            <a:ext cx="554038" cy="19250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97" name="Rectangle 296"/>
          <p:cNvSpPr/>
          <p:nvPr/>
        </p:nvSpPr>
        <p:spPr>
          <a:xfrm>
            <a:off x="1732295" y="3237918"/>
            <a:ext cx="490538" cy="19250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98" name="Rectangle 297"/>
          <p:cNvSpPr/>
          <p:nvPr/>
        </p:nvSpPr>
        <p:spPr>
          <a:xfrm>
            <a:off x="3351545" y="3237918"/>
            <a:ext cx="2417763" cy="1925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306" name="Straight Connector 305"/>
          <p:cNvCxnSpPr/>
          <p:nvPr/>
        </p:nvCxnSpPr>
        <p:spPr>
          <a:xfrm rot="5400000">
            <a:off x="147583" y="4766950"/>
            <a:ext cx="194546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 rot="5400000">
            <a:off x="2931201" y="4766221"/>
            <a:ext cx="1944002" cy="158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/>
          <p:cNvCxnSpPr/>
          <p:nvPr/>
        </p:nvCxnSpPr>
        <p:spPr>
          <a:xfrm rot="5400000">
            <a:off x="3571757" y="4760665"/>
            <a:ext cx="1944002" cy="127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 rot="16200000" flipH="1">
            <a:off x="4369934" y="3038786"/>
            <a:ext cx="358758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1" name="Rectangle 310"/>
          <p:cNvSpPr/>
          <p:nvPr/>
        </p:nvSpPr>
        <p:spPr>
          <a:xfrm>
            <a:off x="3902408" y="3236459"/>
            <a:ext cx="646112" cy="19250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12" name="Rectangle 311"/>
          <p:cNvSpPr/>
          <p:nvPr/>
        </p:nvSpPr>
        <p:spPr>
          <a:xfrm>
            <a:off x="3372183" y="2676446"/>
            <a:ext cx="512762" cy="1925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313" name="Straight Connector 312"/>
          <p:cNvCxnSpPr>
            <a:stCxn id="242" idx="1"/>
          </p:cNvCxnSpPr>
          <p:nvPr/>
        </p:nvCxnSpPr>
        <p:spPr>
          <a:xfrm rot="10800000" flipH="1" flipV="1">
            <a:off x="1119520" y="2841242"/>
            <a:ext cx="1588" cy="37771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/>
          <p:cNvCxnSpPr/>
          <p:nvPr/>
        </p:nvCxnSpPr>
        <p:spPr>
          <a:xfrm rot="10800000" flipH="1" flipV="1">
            <a:off x="2222833" y="2868951"/>
            <a:ext cx="1587" cy="37771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/>
          <p:cNvCxnSpPr/>
          <p:nvPr/>
        </p:nvCxnSpPr>
        <p:spPr>
          <a:xfrm rot="10800000" flipH="1" flipV="1">
            <a:off x="3375358" y="2841242"/>
            <a:ext cx="1587" cy="37771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/>
          <p:nvPr/>
        </p:nvCxnSpPr>
        <p:spPr>
          <a:xfrm rot="10800000" flipH="1" flipV="1">
            <a:off x="3878595" y="2868951"/>
            <a:ext cx="1588" cy="37771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/>
          <p:nvPr/>
        </p:nvCxnSpPr>
        <p:spPr>
          <a:xfrm rot="10800000" flipH="1" flipV="1">
            <a:off x="1727533" y="2841242"/>
            <a:ext cx="1587" cy="37771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/>
          <p:nvPr/>
        </p:nvCxnSpPr>
        <p:spPr>
          <a:xfrm rot="10800000" flipH="1" flipV="1">
            <a:off x="1119520" y="3401255"/>
            <a:ext cx="1588" cy="37771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/>
          <p:nvPr/>
        </p:nvCxnSpPr>
        <p:spPr>
          <a:xfrm rot="10800000" flipH="1" flipV="1">
            <a:off x="1727533" y="3401255"/>
            <a:ext cx="1587" cy="37771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/>
          <p:nvPr/>
        </p:nvCxnSpPr>
        <p:spPr>
          <a:xfrm rot="10800000" flipH="1" flipV="1">
            <a:off x="2222833" y="3428963"/>
            <a:ext cx="1587" cy="37771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/>
          <p:nvPr/>
        </p:nvCxnSpPr>
        <p:spPr>
          <a:xfrm rot="10800000" flipH="1" flipV="1">
            <a:off x="2795920" y="3401255"/>
            <a:ext cx="1588" cy="37771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/>
          <p:nvPr/>
        </p:nvCxnSpPr>
        <p:spPr>
          <a:xfrm rot="10800000" flipH="1" flipV="1">
            <a:off x="3338845" y="3401255"/>
            <a:ext cx="1588" cy="37771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/>
          <p:cNvCxnSpPr/>
          <p:nvPr/>
        </p:nvCxnSpPr>
        <p:spPr>
          <a:xfrm rot="10800000" flipH="1" flipV="1">
            <a:off x="3923045" y="3428963"/>
            <a:ext cx="1588" cy="37771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/>
          <p:cNvCxnSpPr/>
          <p:nvPr/>
        </p:nvCxnSpPr>
        <p:spPr>
          <a:xfrm rot="10800000" flipH="1" flipV="1">
            <a:off x="4546933" y="3428963"/>
            <a:ext cx="1587" cy="37771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8" name="Picture 337"/>
          <p:cNvPicPr>
            <a:picLocks noChangeAspect="1"/>
          </p:cNvPicPr>
          <p:nvPr/>
        </p:nvPicPr>
        <p:blipFill>
          <a:blip r:embed="rId9"/>
          <a:srcRect b="48000"/>
          <a:stretch>
            <a:fillRect/>
          </a:stretch>
        </p:blipFill>
        <p:spPr>
          <a:xfrm>
            <a:off x="1557038" y="3743325"/>
            <a:ext cx="825430" cy="264193"/>
          </a:xfrm>
          <a:prstGeom prst="rect">
            <a:avLst/>
          </a:prstGeom>
        </p:spPr>
      </p:pic>
      <p:pic>
        <p:nvPicPr>
          <p:cNvPr id="339" name="Picture 338"/>
          <p:cNvPicPr>
            <a:picLocks noChangeAspect="1"/>
          </p:cNvPicPr>
          <p:nvPr/>
        </p:nvPicPr>
        <p:blipFill>
          <a:blip r:embed="rId10"/>
          <a:srcRect b="47368"/>
          <a:stretch>
            <a:fillRect/>
          </a:stretch>
        </p:blipFill>
        <p:spPr>
          <a:xfrm>
            <a:off x="3687617" y="3724783"/>
            <a:ext cx="1102030" cy="294585"/>
          </a:xfrm>
          <a:prstGeom prst="rect">
            <a:avLst/>
          </a:prstGeom>
        </p:spPr>
      </p:pic>
      <p:pic>
        <p:nvPicPr>
          <p:cNvPr id="340" name="Picture 3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9063" y="3695557"/>
            <a:ext cx="583922" cy="291961"/>
          </a:xfrm>
          <a:prstGeom prst="rect">
            <a:avLst/>
          </a:prstGeom>
        </p:spPr>
      </p:pic>
      <p:pic>
        <p:nvPicPr>
          <p:cNvPr id="341" name="Picture 340"/>
          <p:cNvPicPr>
            <a:picLocks noChangeAspect="1"/>
          </p:cNvPicPr>
          <p:nvPr/>
        </p:nvPicPr>
        <p:blipFill>
          <a:blip r:embed="rId9"/>
          <a:srcRect b="48000"/>
          <a:stretch>
            <a:fillRect/>
          </a:stretch>
        </p:blipFill>
        <p:spPr>
          <a:xfrm>
            <a:off x="6352645" y="3181214"/>
            <a:ext cx="825430" cy="264193"/>
          </a:xfrm>
          <a:prstGeom prst="rect">
            <a:avLst/>
          </a:prstGeom>
        </p:spPr>
      </p:pic>
      <p:pic>
        <p:nvPicPr>
          <p:cNvPr id="342" name="Picture 341"/>
          <p:cNvPicPr>
            <a:picLocks noChangeAspect="1"/>
          </p:cNvPicPr>
          <p:nvPr/>
        </p:nvPicPr>
        <p:blipFill>
          <a:blip r:embed="rId10"/>
          <a:srcRect b="47368"/>
          <a:stretch>
            <a:fillRect/>
          </a:stretch>
        </p:blipFill>
        <p:spPr>
          <a:xfrm>
            <a:off x="6219466" y="3987518"/>
            <a:ext cx="1102030" cy="294585"/>
          </a:xfrm>
          <a:prstGeom prst="rect">
            <a:avLst/>
          </a:prstGeom>
        </p:spPr>
      </p:pic>
      <p:sp>
        <p:nvSpPr>
          <p:cNvPr id="343" name="TextBox 342"/>
          <p:cNvSpPr txBox="1"/>
          <p:nvPr/>
        </p:nvSpPr>
        <p:spPr>
          <a:xfrm>
            <a:off x="7033528" y="3159422"/>
            <a:ext cx="1324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Parent gene</a:t>
            </a:r>
            <a:endParaRPr lang="en-US" sz="1400" dirty="0"/>
          </a:p>
        </p:txBody>
      </p:sp>
      <p:sp>
        <p:nvSpPr>
          <p:cNvPr id="344" name="TextBox 343"/>
          <p:cNvSpPr txBox="1"/>
          <p:nvPr/>
        </p:nvSpPr>
        <p:spPr>
          <a:xfrm>
            <a:off x="7124184" y="3987518"/>
            <a:ext cx="1233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Pseudogene</a:t>
            </a:r>
            <a:endParaRPr lang="en-US" sz="1400" dirty="0"/>
          </a:p>
        </p:txBody>
      </p:sp>
      <p:pic>
        <p:nvPicPr>
          <p:cNvPr id="345" name="Picture 3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68146" y="3578802"/>
            <a:ext cx="583922" cy="291961"/>
          </a:xfrm>
          <a:prstGeom prst="rect">
            <a:avLst/>
          </a:prstGeom>
        </p:spPr>
      </p:pic>
      <p:sp>
        <p:nvSpPr>
          <p:cNvPr id="346" name="TextBox 345"/>
          <p:cNvSpPr txBox="1"/>
          <p:nvPr/>
        </p:nvSpPr>
        <p:spPr>
          <a:xfrm>
            <a:off x="6848128" y="3589436"/>
            <a:ext cx="1398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Paralog</a:t>
            </a:r>
            <a:endParaRPr lang="en-US" sz="1400" dirty="0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8080" y="5353177"/>
            <a:ext cx="457060" cy="5486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Duplicated </a:t>
            </a:r>
            <a:r>
              <a:rPr lang="en-US" dirty="0" err="1" smtClean="0"/>
              <a:t>Pseudogenes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7" charset="-128"/>
                <a:cs typeface="ＭＳ Ｐゴシック" pitchFamily="-107" charset="-128"/>
              </a:rPr>
              <a:t>Disablements in genes lead to loss of original protein coding function and formation of </a:t>
            </a:r>
            <a:r>
              <a:rPr lang="en-US" dirty="0" err="1" smtClean="0">
                <a:ea typeface="ＭＳ Ｐゴシック" pitchFamily="-107" charset="-128"/>
                <a:cs typeface="ＭＳ Ｐゴシック" pitchFamily="-107" charset="-128"/>
              </a:rPr>
              <a:t>pseudogenes</a:t>
            </a:r>
            <a:endParaRPr lang="en-US" dirty="0" smtClean="0">
              <a:ea typeface="ＭＳ Ｐゴシック" pitchFamily="-107" charset="-128"/>
              <a:cs typeface="ＭＳ Ｐゴシック" pitchFamily="-107" charset="-128"/>
            </a:endParaRPr>
          </a:p>
          <a:p>
            <a:pPr lvl="1"/>
            <a:r>
              <a:rPr lang="en-US" dirty="0" smtClean="0"/>
              <a:t>Frame-shift mutation</a:t>
            </a:r>
          </a:p>
          <a:p>
            <a:pPr lvl="1"/>
            <a:r>
              <a:rPr lang="en-US" dirty="0" smtClean="0"/>
              <a:t>Premature stop </a:t>
            </a:r>
            <a:r>
              <a:rPr lang="en-US" dirty="0" err="1" smtClean="0"/>
              <a:t>codon</a:t>
            </a:r>
            <a:endParaRPr lang="en-US" dirty="0" smtClean="0"/>
          </a:p>
          <a:p>
            <a:pPr lvl="1"/>
            <a:r>
              <a:rPr lang="en-US" dirty="0" smtClean="0"/>
              <a:t>Loss of promoter sequence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31453"/>
          <a:stretch>
            <a:fillRect/>
          </a:stretch>
        </p:blipFill>
        <p:spPr>
          <a:xfrm>
            <a:off x="4623824" y="2193290"/>
            <a:ext cx="4297380" cy="24231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0944" y="4869884"/>
            <a:ext cx="3295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Gerstein and </a:t>
            </a:r>
            <a:r>
              <a:rPr lang="en-US" sz="1400" dirty="0" err="1" smtClean="0"/>
              <a:t>Zheng</a:t>
            </a:r>
            <a:r>
              <a:rPr lang="en-US" sz="1400" dirty="0" smtClean="0"/>
              <a:t>, 2006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880679" y="76200"/>
            <a:ext cx="7444058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>
                <a:ea typeface="ＭＳ Ｐゴシック" pitchFamily="-107" charset="-128"/>
                <a:cs typeface="ＭＳ Ｐゴシック" pitchFamily="-107" charset="-128"/>
              </a:rPr>
              <a:t>Finding </a:t>
            </a:r>
            <a:r>
              <a:rPr lang="en-US" sz="3600" dirty="0" err="1" smtClean="0">
                <a:ea typeface="ＭＳ Ｐゴシック" pitchFamily="-107" charset="-128"/>
                <a:cs typeface="ＭＳ Ｐゴシック" pitchFamily="-107" charset="-128"/>
              </a:rPr>
              <a:t>pseudogenes</a:t>
            </a:r>
            <a:r>
              <a:rPr lang="en-US" sz="3600" dirty="0" smtClean="0">
                <a:ea typeface="ＭＳ Ｐゴシック" pitchFamily="-107" charset="-128"/>
                <a:cs typeface="ＭＳ Ｐゴシック" pitchFamily="-107" charset="-128"/>
              </a:rPr>
              <a:t> in the reference genome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121053" y="1219200"/>
            <a:ext cx="7058754" cy="4548763"/>
            <a:chOff x="1121053" y="1219200"/>
            <a:chExt cx="7058754" cy="4548763"/>
          </a:xfrm>
        </p:grpSpPr>
        <p:sp>
          <p:nvSpPr>
            <p:cNvPr id="4" name="Process 3"/>
            <p:cNvSpPr/>
            <p:nvPr/>
          </p:nvSpPr>
          <p:spPr>
            <a:xfrm>
              <a:off x="2478089" y="1219200"/>
              <a:ext cx="3886199" cy="457200"/>
            </a:xfrm>
            <a:prstGeom prst="flowChartProcess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ea typeface="ＭＳ Ｐゴシック" pitchFamily="-107" charset="-128"/>
                  <a:cs typeface="ＭＳ Ｐゴシック" pitchFamily="-107" charset="-128"/>
                </a:rPr>
                <a:t>Amino acid sequence of query proteins</a:t>
              </a:r>
            </a:p>
          </p:txBody>
        </p:sp>
        <p:sp>
          <p:nvSpPr>
            <p:cNvPr id="5" name="Process 4"/>
            <p:cNvSpPr/>
            <p:nvPr/>
          </p:nvSpPr>
          <p:spPr>
            <a:xfrm>
              <a:off x="3581400" y="2209800"/>
              <a:ext cx="1752600" cy="457200"/>
            </a:xfrm>
            <a:prstGeom prst="flowChartProcess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ea typeface="ＭＳ Ｐゴシック" pitchFamily="-107" charset="-128"/>
                  <a:cs typeface="ＭＳ Ｐゴシック" pitchFamily="-107" charset="-128"/>
                </a:rPr>
                <a:t>Six-frame blast</a:t>
              </a:r>
            </a:p>
          </p:txBody>
        </p:sp>
        <p:sp>
          <p:nvSpPr>
            <p:cNvPr id="6" name="Process 5"/>
            <p:cNvSpPr/>
            <p:nvPr/>
          </p:nvSpPr>
          <p:spPr>
            <a:xfrm>
              <a:off x="1578773" y="4189225"/>
              <a:ext cx="5665775" cy="457200"/>
            </a:xfrm>
            <a:prstGeom prst="flowChartProcess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ea typeface="ＭＳ Ｐゴシック" pitchFamily="-107" charset="-128"/>
                  <a:cs typeface="ＭＳ Ｐゴシック" pitchFamily="-107" charset="-128"/>
                </a:rPr>
                <a:t>FASTA realignment-annotate stop </a:t>
              </a:r>
              <a:r>
                <a:rPr lang="en-US" dirty="0" err="1" smtClean="0">
                  <a:solidFill>
                    <a:schemeClr val="tx1"/>
                  </a:solidFill>
                  <a:ea typeface="ＭＳ Ｐゴシック" pitchFamily="-107" charset="-128"/>
                  <a:cs typeface="ＭＳ Ｐゴシック" pitchFamily="-107" charset="-128"/>
                </a:rPr>
                <a:t>codons</a:t>
              </a:r>
              <a:r>
                <a:rPr lang="en-US" dirty="0" smtClean="0">
                  <a:solidFill>
                    <a:schemeClr val="tx1"/>
                  </a:solidFill>
                  <a:ea typeface="ＭＳ Ｐゴシック" pitchFamily="-107" charset="-128"/>
                  <a:cs typeface="ＭＳ Ｐゴシック" pitchFamily="-107" charset="-128"/>
                </a:rPr>
                <a:t> and </a:t>
              </a:r>
              <a:r>
                <a:rPr lang="en-US" dirty="0" err="1" smtClean="0">
                  <a:solidFill>
                    <a:schemeClr val="tx1"/>
                  </a:solidFill>
                  <a:ea typeface="ＭＳ Ｐゴシック" pitchFamily="-107" charset="-128"/>
                  <a:cs typeface="ＭＳ Ｐゴシック" pitchFamily="-107" charset="-128"/>
                </a:rPr>
                <a:t>frameshifts</a:t>
              </a:r>
              <a:endParaRPr lang="en-US" dirty="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7" name="Process 6"/>
            <p:cNvSpPr/>
            <p:nvPr/>
          </p:nvSpPr>
          <p:spPr>
            <a:xfrm>
              <a:off x="2667000" y="3162300"/>
              <a:ext cx="3581400" cy="457200"/>
            </a:xfrm>
            <a:prstGeom prst="flowChartProcess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ea typeface="ＭＳ Ｐゴシック" pitchFamily="-107" charset="-128"/>
                  <a:cs typeface="ＭＳ Ｐゴシック" pitchFamily="-107" charset="-128"/>
                </a:rPr>
                <a:t>Remove hits overlapping exons</a:t>
              </a:r>
            </a:p>
          </p:txBody>
        </p:sp>
        <p:sp>
          <p:nvSpPr>
            <p:cNvPr id="9" name="Process 8"/>
            <p:cNvSpPr/>
            <p:nvPr/>
          </p:nvSpPr>
          <p:spPr>
            <a:xfrm>
              <a:off x="1121053" y="5219323"/>
              <a:ext cx="2667000" cy="457200"/>
            </a:xfrm>
            <a:prstGeom prst="flowChartProcess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ea typeface="ＭＳ Ｐゴシック" pitchFamily="-107" charset="-128"/>
                  <a:cs typeface="ＭＳ Ｐゴシック" pitchFamily="-107" charset="-128"/>
                </a:rPr>
                <a:t>Duplicated</a:t>
              </a:r>
              <a:r>
                <a:rPr lang="en-US" dirty="0" smtClean="0">
                  <a:solidFill>
                    <a:schemeClr val="tx1"/>
                  </a:solidFill>
                  <a:ea typeface="ＭＳ Ｐゴシック" pitchFamily="-107" charset="-128"/>
                  <a:cs typeface="ＭＳ Ｐゴシック" pitchFamily="-107" charset="-128"/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  <a:ea typeface="ＭＳ Ｐゴシック" pitchFamily="-107" charset="-128"/>
                  <a:cs typeface="ＭＳ Ｐゴシック" pitchFamily="-107" charset="-128"/>
                </a:rPr>
                <a:t>pseudogenes</a:t>
              </a:r>
              <a:endParaRPr lang="en-US" dirty="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0" name="Process 9"/>
            <p:cNvSpPr/>
            <p:nvPr/>
          </p:nvSpPr>
          <p:spPr>
            <a:xfrm>
              <a:off x="5044569" y="5219323"/>
              <a:ext cx="3135238" cy="548640"/>
            </a:xfrm>
            <a:prstGeom prst="flowChartProcess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ea typeface="ＭＳ Ｐゴシック" pitchFamily="-107" charset="-128"/>
                  <a:cs typeface="ＭＳ Ｐゴシック" pitchFamily="-107" charset="-128"/>
                </a:rPr>
                <a:t>Processed</a:t>
              </a:r>
              <a:r>
                <a:rPr lang="en-US" dirty="0" smtClean="0">
                  <a:solidFill>
                    <a:schemeClr val="tx1"/>
                  </a:solidFill>
                  <a:ea typeface="ＭＳ Ｐゴシック" pitchFamily="-107" charset="-128"/>
                  <a:cs typeface="ＭＳ Ｐゴシック" pitchFamily="-107" charset="-128"/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  <a:ea typeface="ＭＳ Ｐゴシック" pitchFamily="-107" charset="-128"/>
                  <a:cs typeface="ＭＳ Ｐゴシック" pitchFamily="-107" charset="-128"/>
                </a:rPr>
                <a:t>pseudogenes</a:t>
              </a:r>
              <a:r>
                <a:rPr lang="en-US" dirty="0">
                  <a:solidFill>
                    <a:schemeClr val="tx1"/>
                  </a:solidFill>
                  <a:ea typeface="ＭＳ Ｐゴシック" pitchFamily="-107" charset="-128"/>
                  <a:cs typeface="ＭＳ Ｐゴシック" pitchFamily="-107" charset="-128"/>
                </a:rPr>
                <a:t>-lack </a:t>
              </a:r>
              <a:r>
                <a:rPr lang="en-US" dirty="0" err="1">
                  <a:solidFill>
                    <a:schemeClr val="tx1"/>
                  </a:solidFill>
                  <a:ea typeface="ＭＳ Ｐゴシック" pitchFamily="-107" charset="-128"/>
                  <a:cs typeface="ＭＳ Ｐゴシック" pitchFamily="-107" charset="-128"/>
                </a:rPr>
                <a:t>introns</a:t>
              </a:r>
              <a:r>
                <a:rPr lang="en-US" dirty="0">
                  <a:solidFill>
                    <a:schemeClr val="tx1"/>
                  </a:solidFill>
                  <a:ea typeface="ＭＳ Ｐゴシック" pitchFamily="-107" charset="-128"/>
                  <a:cs typeface="ＭＳ Ｐゴシック" pitchFamily="-107" charset="-128"/>
                </a:rPr>
                <a:t>,  possess </a:t>
              </a:r>
              <a:r>
                <a:rPr lang="en-US" dirty="0" err="1">
                  <a:solidFill>
                    <a:schemeClr val="tx1"/>
                  </a:solidFill>
                  <a:ea typeface="ＭＳ Ｐゴシック" pitchFamily="-107" charset="-128"/>
                  <a:cs typeface="ＭＳ Ｐゴシック" pitchFamily="-107" charset="-128"/>
                </a:rPr>
                <a:t>polyA</a:t>
              </a:r>
              <a:r>
                <a:rPr lang="en-US" dirty="0">
                  <a:solidFill>
                    <a:schemeClr val="tx1"/>
                  </a:solidFill>
                  <a:ea typeface="ＭＳ Ｐゴシック" pitchFamily="-107" charset="-128"/>
                  <a:cs typeface="ＭＳ Ｐゴシック" pitchFamily="-107" charset="-128"/>
                </a:rPr>
                <a:t> tail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5400000">
              <a:off x="4229101" y="1953324"/>
              <a:ext cx="381000" cy="317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616" name="TextBox 26"/>
          <p:cNvSpPr txBox="1">
            <a:spLocks noChangeArrowheads="1"/>
          </p:cNvSpPr>
          <p:nvPr/>
        </p:nvSpPr>
        <p:spPr bwMode="auto">
          <a:xfrm>
            <a:off x="152400" y="2082800"/>
            <a:ext cx="23622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 pitchFamily="-107" charset="0"/>
              </a:rPr>
              <a:t>Zhang et al, Bioinformatics, 2006</a:t>
            </a: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8AEE-B573-5F46-BA8F-E33A561B7452}" type="slidenum">
              <a:rPr lang="en-US"/>
              <a:pPr/>
              <a:t>32</a:t>
            </a:fld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4225925" y="2928978"/>
            <a:ext cx="381000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4222749" y="3890883"/>
            <a:ext cx="381000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0800000" flipV="1">
            <a:off x="3788054" y="4836935"/>
            <a:ext cx="623607" cy="254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421189" y="4828884"/>
            <a:ext cx="623380" cy="2549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Genomic variants also lead to loss-of- function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939458" y="4670893"/>
            <a:ext cx="1512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Genes Dev 2010</a:t>
            </a:r>
            <a:endParaRPr lang="en-US" sz="12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1375" y="1631643"/>
            <a:ext cx="4040188" cy="3951288"/>
          </a:xfrm>
        </p:spPr>
        <p:txBody>
          <a:bodyPr/>
          <a:lstStyle/>
          <a:p>
            <a:r>
              <a:rPr lang="en-US" dirty="0" smtClean="0"/>
              <a:t>From 1000 Genomes data, each person is found to carry loss-of-function variants in 250-300 coding genes</a:t>
            </a:r>
          </a:p>
          <a:p>
            <a:r>
              <a:rPr lang="en-US" dirty="0" smtClean="0"/>
              <a:t>Loss-of-function variants include </a:t>
            </a:r>
            <a:r>
              <a:rPr lang="en-US" dirty="0" err="1" smtClean="0"/>
              <a:t>SNPs</a:t>
            </a:r>
            <a:r>
              <a:rPr lang="en-US" dirty="0" smtClean="0"/>
              <a:t> introducing premature stop </a:t>
            </a:r>
            <a:r>
              <a:rPr lang="en-US" dirty="0" err="1" smtClean="0"/>
              <a:t>codon</a:t>
            </a:r>
            <a:r>
              <a:rPr lang="en-US" dirty="0" smtClean="0"/>
              <a:t> or splice-site disruption and </a:t>
            </a:r>
            <a:r>
              <a:rPr lang="en-US" dirty="0" err="1" smtClean="0"/>
              <a:t>frameshift</a:t>
            </a:r>
            <a:r>
              <a:rPr lang="en-US" dirty="0" smtClean="0"/>
              <a:t> </a:t>
            </a:r>
            <a:r>
              <a:rPr lang="en-US" dirty="0" err="1" smtClean="0"/>
              <a:t>indels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b="50688"/>
          <a:stretch>
            <a:fillRect/>
          </a:stretch>
        </p:blipFill>
        <p:spPr>
          <a:xfrm>
            <a:off x="4501563" y="2123884"/>
            <a:ext cx="3777585" cy="2542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Association of </a:t>
            </a:r>
            <a:r>
              <a:rPr lang="en-US" dirty="0" err="1" smtClean="0"/>
              <a:t>pseudogenes</a:t>
            </a:r>
            <a:r>
              <a:rPr lang="en-US" dirty="0" smtClean="0"/>
              <a:t> with segmental duplications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Both segmental duplications (</a:t>
            </a:r>
            <a:r>
              <a:rPr lang="en-US" dirty="0" err="1" smtClean="0"/>
              <a:t>SDs</a:t>
            </a:r>
            <a:r>
              <a:rPr lang="en-US" dirty="0" smtClean="0"/>
              <a:t>) and duplicated </a:t>
            </a:r>
            <a:r>
              <a:rPr lang="en-US" dirty="0" err="1" smtClean="0"/>
              <a:t>pseudogenes</a:t>
            </a:r>
            <a:r>
              <a:rPr lang="en-US" dirty="0" smtClean="0"/>
              <a:t> are formed by the same mechanisms: block duplications in the genome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SDs</a:t>
            </a:r>
            <a:r>
              <a:rPr lang="en-US" dirty="0" smtClean="0"/>
              <a:t> and </a:t>
            </a:r>
            <a:r>
              <a:rPr lang="en-US" dirty="0" err="1" smtClean="0"/>
              <a:t>pseudogenes</a:t>
            </a:r>
            <a:r>
              <a:rPr lang="en-US" dirty="0" smtClean="0"/>
              <a:t>: selection pressure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62617" y="1995541"/>
            <a:ext cx="1548193" cy="25362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b="48000"/>
          <a:stretch>
            <a:fillRect/>
          </a:stretch>
        </p:blipFill>
        <p:spPr>
          <a:xfrm>
            <a:off x="1266524" y="1970041"/>
            <a:ext cx="825430" cy="2641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61304" y="4163338"/>
            <a:ext cx="1548193" cy="25362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b="47368"/>
          <a:stretch>
            <a:fillRect/>
          </a:stretch>
        </p:blipFill>
        <p:spPr>
          <a:xfrm>
            <a:off x="1138946" y="4122380"/>
            <a:ext cx="1102030" cy="29458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rot="5400000">
            <a:off x="1310393" y="2755320"/>
            <a:ext cx="73665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961304" y="3389198"/>
            <a:ext cx="1548193" cy="25362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rcRect b="48000"/>
          <a:stretch>
            <a:fillRect/>
          </a:stretch>
        </p:blipFill>
        <p:spPr>
          <a:xfrm>
            <a:off x="1265211" y="3363698"/>
            <a:ext cx="825430" cy="26419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553200" y="1843227"/>
            <a:ext cx="1548193" cy="25362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rcRect b="48000"/>
          <a:stretch>
            <a:fillRect/>
          </a:stretch>
        </p:blipFill>
        <p:spPr>
          <a:xfrm>
            <a:off x="6900812" y="2693371"/>
            <a:ext cx="825430" cy="2641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rcRect b="47368"/>
          <a:stretch>
            <a:fillRect/>
          </a:stretch>
        </p:blipFill>
        <p:spPr>
          <a:xfrm>
            <a:off x="6765360" y="3624283"/>
            <a:ext cx="1102030" cy="29458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156341" y="2111164"/>
            <a:ext cx="231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Duplicating segment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156341" y="2957564"/>
            <a:ext cx="231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Parent gene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156341" y="3924325"/>
            <a:ext cx="231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Pseudogene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138946" y="2495522"/>
            <a:ext cx="231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Duplication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6632713" y="5177661"/>
            <a:ext cx="2054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Khurana et al, NAR, 2010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457200" y="4675769"/>
            <a:ext cx="4301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dN/dS</a:t>
            </a:r>
            <a:r>
              <a:rPr lang="en-US" b="1" dirty="0" smtClean="0"/>
              <a:t> test to measure selection pressure</a:t>
            </a:r>
          </a:p>
          <a:p>
            <a:r>
              <a:rPr lang="en-US" b="1" dirty="0" smtClean="0"/>
              <a:t>is not suitable for </a:t>
            </a:r>
            <a:r>
              <a:rPr lang="en-US" b="1" dirty="0" err="1" smtClean="0"/>
              <a:t>pseudogenes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SDs</a:t>
            </a:r>
            <a:r>
              <a:rPr lang="en-US" dirty="0" smtClean="0"/>
              <a:t> and </a:t>
            </a:r>
            <a:r>
              <a:rPr lang="en-US" dirty="0" err="1" smtClean="0"/>
              <a:t>pseudogenes</a:t>
            </a:r>
            <a:r>
              <a:rPr lang="en-US" dirty="0" smtClean="0"/>
              <a:t>: selection pressure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62617" y="1995541"/>
            <a:ext cx="1548193" cy="25362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b="48000"/>
          <a:stretch>
            <a:fillRect/>
          </a:stretch>
        </p:blipFill>
        <p:spPr>
          <a:xfrm>
            <a:off x="1266524" y="1970041"/>
            <a:ext cx="825430" cy="2641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61304" y="4163338"/>
            <a:ext cx="1548193" cy="25362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b="47368"/>
          <a:stretch>
            <a:fillRect/>
          </a:stretch>
        </p:blipFill>
        <p:spPr>
          <a:xfrm>
            <a:off x="1138946" y="4122380"/>
            <a:ext cx="1102030" cy="29458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rot="5400000">
            <a:off x="1310393" y="2755320"/>
            <a:ext cx="73665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961304" y="3389198"/>
            <a:ext cx="1548193" cy="25362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rcRect b="48000"/>
          <a:stretch>
            <a:fillRect/>
          </a:stretch>
        </p:blipFill>
        <p:spPr>
          <a:xfrm>
            <a:off x="1265211" y="3363698"/>
            <a:ext cx="825430" cy="26419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553200" y="1843227"/>
            <a:ext cx="1548193" cy="25362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rcRect b="48000"/>
          <a:stretch>
            <a:fillRect/>
          </a:stretch>
        </p:blipFill>
        <p:spPr>
          <a:xfrm>
            <a:off x="6900812" y="2693371"/>
            <a:ext cx="825430" cy="2641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rcRect b="47368"/>
          <a:stretch>
            <a:fillRect/>
          </a:stretch>
        </p:blipFill>
        <p:spPr>
          <a:xfrm>
            <a:off x="6765360" y="3624283"/>
            <a:ext cx="1102030" cy="29458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156341" y="2111164"/>
            <a:ext cx="231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Duplicating segment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156341" y="2957564"/>
            <a:ext cx="231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Parent gene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156341" y="3924325"/>
            <a:ext cx="231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Pseudogene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138946" y="2495522"/>
            <a:ext cx="231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Duplication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6632713" y="5177661"/>
            <a:ext cx="2054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Khurana et al, NAR, 2010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2664133" y="2925696"/>
            <a:ext cx="2318098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Comparison of nucleotide substitutions per site in </a:t>
            </a:r>
            <a:r>
              <a:rPr lang="en-US" dirty="0" err="1" smtClean="0"/>
              <a:t>pseudogene</a:t>
            </a:r>
            <a:r>
              <a:rPr lang="en-US" dirty="0" smtClean="0"/>
              <a:t> and larger SD block using Kimura’s two-parameter model 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rot="5400000">
            <a:off x="1494849" y="3886487"/>
            <a:ext cx="369332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49A2316-785D-FC47-BEB5-2916327AE259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62617" y="1726682"/>
            <a:ext cx="1548193" cy="25362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b="48000"/>
          <a:stretch>
            <a:fillRect/>
          </a:stretch>
        </p:blipFill>
        <p:spPr>
          <a:xfrm>
            <a:off x="1266524" y="1701182"/>
            <a:ext cx="825430" cy="2641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61304" y="3894479"/>
            <a:ext cx="1548193" cy="25362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b="47368"/>
          <a:stretch>
            <a:fillRect/>
          </a:stretch>
        </p:blipFill>
        <p:spPr>
          <a:xfrm>
            <a:off x="1138946" y="3853521"/>
            <a:ext cx="1102030" cy="29458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rot="5400000">
            <a:off x="1310393" y="2486461"/>
            <a:ext cx="73665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961304" y="3120339"/>
            <a:ext cx="1548193" cy="25362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rcRect b="48000"/>
          <a:stretch>
            <a:fillRect/>
          </a:stretch>
        </p:blipFill>
        <p:spPr>
          <a:xfrm>
            <a:off x="1265211" y="3094839"/>
            <a:ext cx="825430" cy="26419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553200" y="1574368"/>
            <a:ext cx="1548193" cy="25362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rcRect b="48000"/>
          <a:stretch>
            <a:fillRect/>
          </a:stretch>
        </p:blipFill>
        <p:spPr>
          <a:xfrm>
            <a:off x="6900812" y="2424512"/>
            <a:ext cx="825430" cy="2641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rcRect b="47368"/>
          <a:stretch>
            <a:fillRect/>
          </a:stretch>
        </p:blipFill>
        <p:spPr>
          <a:xfrm>
            <a:off x="6765360" y="3355424"/>
            <a:ext cx="1102030" cy="29458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156341" y="1842305"/>
            <a:ext cx="231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Duplicating segment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156341" y="2688705"/>
            <a:ext cx="231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Parent gene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156341" y="3655466"/>
            <a:ext cx="231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Pseudogene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138946" y="2226663"/>
            <a:ext cx="231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Duplication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rot="5400000">
            <a:off x="1494849" y="3599086"/>
            <a:ext cx="369332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664133" y="2656837"/>
            <a:ext cx="2318098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Comparison of nucleotide substitutions per site in </a:t>
            </a:r>
            <a:r>
              <a:rPr lang="en-US" dirty="0" err="1" smtClean="0"/>
              <a:t>pseudogene</a:t>
            </a:r>
            <a:r>
              <a:rPr lang="en-US" dirty="0" smtClean="0"/>
              <a:t> and larger SD block using Kimura’s two-parameter model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78286" y="5416946"/>
            <a:ext cx="108462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"/>
                <a:cs typeface="Helvetica"/>
              </a:rPr>
              <a:t>n</a:t>
            </a:r>
            <a:r>
              <a:rPr lang="en-US" sz="1400" b="1" dirty="0" smtClean="0">
                <a:latin typeface="Helvetica"/>
                <a:cs typeface="Helvetica"/>
              </a:rPr>
              <a:t>egative selection </a:t>
            </a:r>
            <a:endParaRPr lang="en-US" sz="1400" b="1" dirty="0">
              <a:latin typeface="Helvetica"/>
              <a:cs typeface="Helvetic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68575" y="5416946"/>
            <a:ext cx="108462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Helvetica"/>
                <a:cs typeface="Helvetica"/>
              </a:rPr>
              <a:t>positive selection</a:t>
            </a:r>
            <a:endParaRPr lang="en-US" sz="1400" b="1" dirty="0">
              <a:latin typeface="Helvetica"/>
              <a:cs typeface="Helvetic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35501" y="5413096"/>
            <a:ext cx="108462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"/>
                <a:cs typeface="Helvetica"/>
              </a:rPr>
              <a:t>n</a:t>
            </a:r>
            <a:r>
              <a:rPr lang="en-US" sz="1400" b="1" dirty="0" smtClean="0">
                <a:latin typeface="Helvetica"/>
                <a:cs typeface="Helvetica"/>
              </a:rPr>
              <a:t>eutral evolution </a:t>
            </a:r>
            <a:endParaRPr lang="en-US" sz="1400" b="1" dirty="0">
              <a:latin typeface="Helvetica"/>
              <a:cs typeface="Helvetica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388248" y="4722327"/>
            <a:ext cx="4621733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1195225" y="4916144"/>
            <a:ext cx="384457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3386380" y="4916146"/>
            <a:ext cx="384457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5816958" y="4916145"/>
            <a:ext cx="384457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575304" y="5105319"/>
            <a:ext cx="2023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(</a:t>
            </a:r>
            <a:r>
              <a:rPr lang="en-US" sz="1400" dirty="0" err="1" smtClean="0">
                <a:latin typeface="Helvetica"/>
                <a:cs typeface="Helvetica"/>
              </a:rPr>
              <a:t>ψgene</a:t>
            </a:r>
            <a:r>
              <a:rPr lang="en-US" sz="1400" dirty="0" smtClean="0">
                <a:latin typeface="Helvetica"/>
                <a:cs typeface="Helvetica"/>
              </a:rPr>
              <a:t>) ≈ </a:t>
            </a:r>
            <a:r>
              <a:rPr lang="en-US" sz="1400" dirty="0" smtClean="0"/>
              <a:t>N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(</a:t>
            </a:r>
            <a:r>
              <a:rPr lang="en-US" sz="1400" dirty="0" smtClean="0">
                <a:latin typeface="Helvetica"/>
                <a:cs typeface="Helvetica"/>
              </a:rPr>
              <a:t>SD) </a:t>
            </a:r>
            <a:endParaRPr lang="en-US" sz="1400" baseline="-25000" dirty="0"/>
          </a:p>
        </p:txBody>
      </p:sp>
      <p:sp>
        <p:nvSpPr>
          <p:cNvPr id="36" name="TextBox 35"/>
          <p:cNvSpPr txBox="1"/>
          <p:nvPr/>
        </p:nvSpPr>
        <p:spPr>
          <a:xfrm>
            <a:off x="5054165" y="5109169"/>
            <a:ext cx="1908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(</a:t>
            </a:r>
            <a:r>
              <a:rPr lang="en-US" sz="1400" dirty="0" err="1" smtClean="0">
                <a:latin typeface="Helvetica"/>
                <a:cs typeface="Helvetica"/>
              </a:rPr>
              <a:t>ψgene</a:t>
            </a:r>
            <a:r>
              <a:rPr lang="en-US" sz="1400" dirty="0" smtClean="0">
                <a:latin typeface="Helvetica"/>
                <a:cs typeface="Helvetica"/>
              </a:rPr>
              <a:t>) &gt; </a:t>
            </a:r>
            <a:r>
              <a:rPr lang="en-US" sz="1400" dirty="0" smtClean="0"/>
              <a:t>N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(</a:t>
            </a:r>
            <a:r>
              <a:rPr lang="en-US" sz="1400" dirty="0" smtClean="0">
                <a:latin typeface="Helvetica"/>
                <a:cs typeface="Helvetica"/>
              </a:rPr>
              <a:t>SD) </a:t>
            </a:r>
            <a:endParaRPr lang="en-US" sz="1400" baseline="-25000" dirty="0"/>
          </a:p>
        </p:txBody>
      </p:sp>
      <p:sp>
        <p:nvSpPr>
          <p:cNvPr id="37" name="TextBox 36"/>
          <p:cNvSpPr txBox="1"/>
          <p:nvPr/>
        </p:nvSpPr>
        <p:spPr>
          <a:xfrm>
            <a:off x="406417" y="5105319"/>
            <a:ext cx="1987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(</a:t>
            </a:r>
            <a:r>
              <a:rPr lang="en-US" sz="1400" dirty="0" err="1" smtClean="0">
                <a:latin typeface="Helvetica"/>
                <a:cs typeface="Helvetica"/>
              </a:rPr>
              <a:t>ψgene</a:t>
            </a:r>
            <a:r>
              <a:rPr lang="en-US" sz="1400" dirty="0" smtClean="0">
                <a:latin typeface="Helvetica"/>
                <a:cs typeface="Helvetica"/>
              </a:rPr>
              <a:t>)&lt; </a:t>
            </a:r>
            <a:r>
              <a:rPr lang="en-US" sz="1400" dirty="0" smtClean="0"/>
              <a:t>N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(</a:t>
            </a:r>
            <a:r>
              <a:rPr lang="en-US" sz="1400" dirty="0" smtClean="0">
                <a:latin typeface="Helvetica"/>
                <a:cs typeface="Helvetica"/>
              </a:rPr>
              <a:t>SD) </a:t>
            </a:r>
            <a:endParaRPr lang="en-US" sz="1400" baseline="-25000" dirty="0"/>
          </a:p>
        </p:txBody>
      </p:sp>
      <p:sp>
        <p:nvSpPr>
          <p:cNvPr id="38" name="TextBox 37"/>
          <p:cNvSpPr txBox="1"/>
          <p:nvPr/>
        </p:nvSpPr>
        <p:spPr>
          <a:xfrm>
            <a:off x="3272058" y="5850970"/>
            <a:ext cx="614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139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793214" y="5841699"/>
            <a:ext cx="430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24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1111538" y="5873166"/>
            <a:ext cx="30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41" name="Picture Placeholder 6" descr="slide2-3.001.tiff"/>
          <p:cNvPicPr>
            <a:picLocks noChangeAspect="1"/>
          </p:cNvPicPr>
          <p:nvPr/>
        </p:nvPicPr>
        <p:blipFill>
          <a:blip r:embed="rId4"/>
          <a:srcRect l="14063" r="6328" b="22501"/>
          <a:stretch>
            <a:fillRect/>
          </a:stretch>
        </p:blipFill>
        <p:spPr bwMode="auto">
          <a:xfrm>
            <a:off x="5195969" y="1266446"/>
            <a:ext cx="3774588" cy="275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SDs</a:t>
            </a:r>
            <a:r>
              <a:rPr lang="en-US" dirty="0" smtClean="0"/>
              <a:t> and </a:t>
            </a:r>
            <a:r>
              <a:rPr lang="en-US" dirty="0" err="1" smtClean="0"/>
              <a:t>pseudogenes</a:t>
            </a:r>
            <a:r>
              <a:rPr lang="en-US" dirty="0" smtClean="0"/>
              <a:t>: selection pressure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800590" y="4024798"/>
            <a:ext cx="213360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~17% </a:t>
            </a:r>
            <a:r>
              <a:rPr lang="en-US" b="1" dirty="0" err="1" smtClean="0"/>
              <a:t>pseudogenes</a:t>
            </a:r>
            <a:r>
              <a:rPr lang="en-US" b="1" dirty="0" smtClean="0"/>
              <a:t> under selection pressure; possible functional roles</a:t>
            </a:r>
            <a:endParaRPr lang="en-US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6900812" y="5225127"/>
            <a:ext cx="1781040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General transcription factor, </a:t>
            </a:r>
            <a:r>
              <a:rPr lang="en-US" sz="1200" dirty="0" err="1" smtClean="0"/>
              <a:t>cation</a:t>
            </a:r>
            <a:r>
              <a:rPr lang="en-US" sz="1200" dirty="0" smtClean="0"/>
              <a:t> channel, RING finger protein, </a:t>
            </a:r>
            <a:r>
              <a:rPr lang="en-US" sz="1200" dirty="0" err="1" smtClean="0"/>
              <a:t>cytochrome</a:t>
            </a:r>
            <a:r>
              <a:rPr lang="en-US" sz="1200" dirty="0" smtClean="0"/>
              <a:t> P450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Possible functional roles of </a:t>
            </a:r>
            <a:r>
              <a:rPr lang="en-US" dirty="0" err="1" smtClean="0"/>
              <a:t>pseudogenes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l="4844" t="44391"/>
          <a:stretch>
            <a:fillRect/>
          </a:stretch>
        </p:blipFill>
        <p:spPr>
          <a:xfrm>
            <a:off x="2109730" y="1994834"/>
            <a:ext cx="4586935" cy="11250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32822" y="3119872"/>
            <a:ext cx="11477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Nature 2010</a:t>
            </a:r>
            <a:endParaRPr lang="en-US" sz="105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819" y="4252927"/>
            <a:ext cx="3466784" cy="4663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82305" y="4719271"/>
            <a:ext cx="129822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Nature 2008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3551883" y="2621073"/>
            <a:ext cx="1876127" cy="25362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rcRect b="47368"/>
          <a:stretch>
            <a:fillRect/>
          </a:stretch>
        </p:blipFill>
        <p:spPr>
          <a:xfrm>
            <a:off x="4381600" y="2610507"/>
            <a:ext cx="1102030" cy="2945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SDs</a:t>
            </a:r>
            <a:r>
              <a:rPr lang="en-US" dirty="0" smtClean="0"/>
              <a:t> and </a:t>
            </a:r>
            <a:r>
              <a:rPr lang="en-US" dirty="0" err="1" smtClean="0"/>
              <a:t>pseudogenes</a:t>
            </a:r>
            <a:r>
              <a:rPr lang="en-US" dirty="0" smtClean="0"/>
              <a:t>: complex duplication architecture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rcRect b="48000"/>
          <a:stretch>
            <a:fillRect/>
          </a:stretch>
        </p:blipFill>
        <p:spPr>
          <a:xfrm>
            <a:off x="4054426" y="1578384"/>
            <a:ext cx="825430" cy="2641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rcRect b="48000"/>
          <a:stretch>
            <a:fillRect/>
          </a:stretch>
        </p:blipFill>
        <p:spPr>
          <a:xfrm>
            <a:off x="3556170" y="2610507"/>
            <a:ext cx="825430" cy="26419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732723" y="1929623"/>
            <a:ext cx="2096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Tandem duplication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rot="5400000">
            <a:off x="4261124" y="2159751"/>
            <a:ext cx="461844" cy="15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4236230" y="3341915"/>
            <a:ext cx="456015" cy="15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500550" y="3736357"/>
            <a:ext cx="1876127" cy="25362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rcRect b="47368"/>
          <a:stretch>
            <a:fillRect/>
          </a:stretch>
        </p:blipFill>
        <p:spPr>
          <a:xfrm>
            <a:off x="4330267" y="3697978"/>
            <a:ext cx="1102030" cy="29458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rcRect b="48000"/>
          <a:stretch>
            <a:fillRect/>
          </a:stretch>
        </p:blipFill>
        <p:spPr>
          <a:xfrm>
            <a:off x="3504837" y="3725791"/>
            <a:ext cx="825430" cy="264193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3504837" y="4160736"/>
            <a:ext cx="1876127" cy="25362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057" y="4094589"/>
            <a:ext cx="583922" cy="29196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667" y="4044074"/>
            <a:ext cx="684951" cy="342476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3500551" y="4587473"/>
            <a:ext cx="187612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841 duplicated-duplicated </a:t>
            </a:r>
            <a:r>
              <a:rPr lang="en-US" dirty="0" err="1" smtClean="0"/>
              <a:t>pseudogenes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4732723" y="3114702"/>
            <a:ext cx="231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Segmental duplication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6167608" y="5894684"/>
            <a:ext cx="2054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Khurana et al, NAR, 2010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Human Genome Project</a:t>
            </a:r>
            <a:endParaRPr lang="en-US" dirty="0"/>
          </a:p>
        </p:txBody>
      </p:sp>
      <p:pic>
        <p:nvPicPr>
          <p:cNvPr id="15" name="Content Placeholder 14" descr="nature01403-f6.2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8521" r="-8521"/>
          <a:stretch>
            <a:fillRect/>
          </a:stretch>
        </p:blipFill>
        <p:spPr>
          <a:xfrm>
            <a:off x="457201" y="1600200"/>
            <a:ext cx="3304537" cy="370332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4093-46F0-B04C-9052-75C851257CF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97246" y="5303520"/>
            <a:ext cx="2586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Nature, Feb 2001</a:t>
            </a:r>
            <a:endParaRPr lang="en-US" sz="1600" dirty="0"/>
          </a:p>
        </p:txBody>
      </p:sp>
      <p:pic>
        <p:nvPicPr>
          <p:cNvPr id="21" name="Content Placeholder 20" descr="covermed.gif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10083" r="-10083"/>
          <a:stretch>
            <a:fillRect/>
          </a:stretch>
        </p:blipFill>
        <p:spPr>
          <a:xfrm>
            <a:off x="4648201" y="1600200"/>
            <a:ext cx="3304537" cy="3703320"/>
          </a:xfrm>
        </p:spPr>
      </p:pic>
      <p:sp>
        <p:nvSpPr>
          <p:cNvPr id="22" name="TextBox 21"/>
          <p:cNvSpPr txBox="1"/>
          <p:nvPr/>
        </p:nvSpPr>
        <p:spPr>
          <a:xfrm>
            <a:off x="5019311" y="5303520"/>
            <a:ext cx="2586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Science, Feb 2001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804277" y="5642074"/>
            <a:ext cx="7418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Reference human genome sequence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Variants that intersect with coding genes are enriched for low allele frequencies</a:t>
            </a:r>
          </a:p>
          <a:p>
            <a:r>
              <a:rPr lang="en-US" dirty="0" smtClean="0"/>
              <a:t>High allele-frequency </a:t>
            </a:r>
            <a:r>
              <a:rPr lang="en-US" dirty="0" err="1" smtClean="0"/>
              <a:t>SNPs</a:t>
            </a:r>
            <a:r>
              <a:rPr lang="en-US" dirty="0" smtClean="0"/>
              <a:t> within genes are enriched for </a:t>
            </a:r>
            <a:r>
              <a:rPr lang="en-US" dirty="0" err="1" smtClean="0"/>
              <a:t>dN/dS</a:t>
            </a:r>
            <a:r>
              <a:rPr lang="en-US" dirty="0" smtClean="0"/>
              <a:t> values close to one indicating neutral selection:  most common non-synonymous </a:t>
            </a:r>
            <a:r>
              <a:rPr lang="en-US" dirty="0" err="1" smtClean="0"/>
              <a:t>SNPs</a:t>
            </a:r>
            <a:r>
              <a:rPr lang="en-US" dirty="0" smtClean="0"/>
              <a:t> in healthy individuals are non-functional</a:t>
            </a:r>
          </a:p>
          <a:p>
            <a:r>
              <a:rPr lang="en-US" dirty="0" smtClean="0"/>
              <a:t>Small deletions in healthy individuals are less  evolutionary conserved than those that cause diseases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Integration of </a:t>
            </a:r>
            <a:r>
              <a:rPr lang="en-US" dirty="0" err="1" smtClean="0"/>
              <a:t>SDs</a:t>
            </a:r>
            <a:r>
              <a:rPr lang="en-US" dirty="0" smtClean="0"/>
              <a:t> and </a:t>
            </a:r>
            <a:r>
              <a:rPr lang="en-US" dirty="0" err="1" smtClean="0"/>
              <a:t>pseudogenes</a:t>
            </a:r>
            <a:r>
              <a:rPr lang="en-US" dirty="0" smtClean="0"/>
              <a:t> reveals details of </a:t>
            </a:r>
            <a:r>
              <a:rPr lang="en-US" dirty="0" err="1" smtClean="0"/>
              <a:t>pseudogene</a:t>
            </a:r>
            <a:r>
              <a:rPr lang="en-US" dirty="0" smtClean="0"/>
              <a:t> formation</a:t>
            </a:r>
          </a:p>
          <a:p>
            <a:r>
              <a:rPr lang="en-US" dirty="0" err="1" smtClean="0"/>
              <a:t>Pseudogenes</a:t>
            </a:r>
            <a:r>
              <a:rPr lang="en-US" dirty="0" smtClean="0"/>
              <a:t> under negative and positive selection; possible functional roles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RESEARCH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3908" y="5587134"/>
            <a:ext cx="5558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More variant data will be available with main phase of 1000 Genomes project and other </a:t>
            </a:r>
            <a:r>
              <a:rPr lang="en-US" b="1" dirty="0" err="1" smtClean="0"/>
              <a:t>resequencing</a:t>
            </a:r>
            <a:r>
              <a:rPr lang="en-US" b="1" dirty="0" smtClean="0"/>
              <a:t> projects</a:t>
            </a:r>
            <a:endParaRPr lang="en-US" b="1" dirty="0"/>
          </a:p>
        </p:txBody>
      </p:sp>
      <p:pic>
        <p:nvPicPr>
          <p:cNvPr id="6" name="Picture 5" descr="future-fig4.tif"/>
          <p:cNvPicPr>
            <a:picLocks noChangeAspect="1"/>
          </p:cNvPicPr>
          <p:nvPr/>
        </p:nvPicPr>
        <p:blipFill>
          <a:blip r:embed="rId2"/>
          <a:srcRect l="12960" t="4800" r="15120" b="24000"/>
          <a:stretch>
            <a:fillRect/>
          </a:stretch>
        </p:blipFill>
        <p:spPr>
          <a:xfrm>
            <a:off x="1185050" y="329183"/>
            <a:ext cx="7068977" cy="5248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11" name="Picture 10" descr="future-fig4.tif"/>
          <p:cNvPicPr>
            <a:picLocks noChangeAspect="1"/>
          </p:cNvPicPr>
          <p:nvPr/>
        </p:nvPicPr>
        <p:blipFill>
          <a:blip r:embed="rId2"/>
          <a:srcRect l="12960" t="4800" r="15120" b="24000"/>
          <a:stretch>
            <a:fillRect/>
          </a:stretch>
        </p:blipFill>
        <p:spPr>
          <a:xfrm>
            <a:off x="1185050" y="329183"/>
            <a:ext cx="7068977" cy="524865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315424" y="3422300"/>
            <a:ext cx="2535985" cy="691625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P.1 Resource to identify damaging </a:t>
            </a:r>
            <a:r>
              <a:rPr lang="en-US" dirty="0" err="1" smtClean="0"/>
              <a:t>indels</a:t>
            </a:r>
            <a:r>
              <a:rPr lang="en-US" dirty="0" smtClean="0"/>
              <a:t> in coding genes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Many resources exist for </a:t>
            </a:r>
            <a:r>
              <a:rPr lang="en-US" dirty="0" err="1" smtClean="0"/>
              <a:t>SNPs</a:t>
            </a:r>
            <a:r>
              <a:rPr lang="en-US" dirty="0" smtClean="0"/>
              <a:t> (SIFT, </a:t>
            </a:r>
            <a:r>
              <a:rPr lang="en-US" dirty="0" err="1" smtClean="0"/>
              <a:t>Polyphen</a:t>
            </a:r>
            <a:r>
              <a:rPr lang="en-US" dirty="0" smtClean="0"/>
              <a:t>) but none for </a:t>
            </a:r>
            <a:r>
              <a:rPr lang="en-US" dirty="0" err="1" smtClean="0"/>
              <a:t>indels</a:t>
            </a:r>
            <a:endParaRPr lang="en-US" dirty="0" smtClean="0"/>
          </a:p>
          <a:p>
            <a:r>
              <a:rPr lang="en-US" dirty="0" smtClean="0"/>
              <a:t>Develop a model to predict damaging probability of candidate </a:t>
            </a:r>
            <a:r>
              <a:rPr lang="en-US" dirty="0" err="1" smtClean="0"/>
              <a:t>indels</a:t>
            </a:r>
            <a:r>
              <a:rPr lang="en-US" dirty="0" smtClean="0"/>
              <a:t> from GWAS studies</a:t>
            </a:r>
          </a:p>
          <a:p>
            <a:r>
              <a:rPr lang="en-US" dirty="0" smtClean="0"/>
              <a:t>True positives: disease causing </a:t>
            </a:r>
            <a:r>
              <a:rPr lang="en-US" dirty="0" err="1" smtClean="0"/>
              <a:t>indels</a:t>
            </a:r>
            <a:endParaRPr lang="en-US" dirty="0" smtClean="0"/>
          </a:p>
          <a:p>
            <a:r>
              <a:rPr lang="en-US" dirty="0" smtClean="0"/>
              <a:t>True negatives: </a:t>
            </a:r>
            <a:r>
              <a:rPr lang="en-US" dirty="0" err="1" smtClean="0"/>
              <a:t>indels</a:t>
            </a:r>
            <a:r>
              <a:rPr lang="en-US" dirty="0" smtClean="0"/>
              <a:t> in healthy individuals </a:t>
            </a:r>
          </a:p>
          <a:p>
            <a:r>
              <a:rPr lang="en-US" dirty="0" smtClean="0"/>
              <a:t>Set of features</a:t>
            </a:r>
          </a:p>
          <a:p>
            <a:pPr lvl="1"/>
            <a:r>
              <a:rPr lang="en-US" dirty="0" smtClean="0"/>
              <a:t>Evolutionary conservation</a:t>
            </a:r>
          </a:p>
          <a:p>
            <a:pPr lvl="1"/>
            <a:r>
              <a:rPr lang="en-US" dirty="0" err="1" smtClean="0"/>
              <a:t>Hydrophobicity</a:t>
            </a:r>
            <a:r>
              <a:rPr lang="en-US" dirty="0" smtClean="0"/>
              <a:t> of amino acids deleted/inserted</a:t>
            </a:r>
          </a:p>
          <a:p>
            <a:pPr lvl="1">
              <a:buNone/>
            </a:pPr>
            <a:r>
              <a:rPr lang="en-US" dirty="0" smtClean="0"/>
              <a:t>(lessons from SNP studies: Ng, Nat Protocol, 2009)</a:t>
            </a:r>
          </a:p>
          <a:p>
            <a:pPr lvl="1"/>
            <a:r>
              <a:rPr lang="en-US" dirty="0" smtClean="0"/>
              <a:t>Allele frequencies from 1000 Genomes data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11" name="Picture 10" descr="future-fig4.tif"/>
          <p:cNvPicPr>
            <a:picLocks noChangeAspect="1"/>
          </p:cNvPicPr>
          <p:nvPr/>
        </p:nvPicPr>
        <p:blipFill>
          <a:blip r:embed="rId3"/>
          <a:srcRect l="6480" r="5040" b="11520"/>
          <a:stretch>
            <a:fillRect/>
          </a:stretch>
        </p:blipFill>
        <p:spPr>
          <a:xfrm>
            <a:off x="592524" y="0"/>
            <a:ext cx="8090624" cy="606796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232951" y="4468496"/>
            <a:ext cx="2261955" cy="574783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94002" y="3118508"/>
            <a:ext cx="3785443" cy="22128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Our results show that disease genes are connected to a higher number of proteins in the protein-protein interaction network  than genes that show variation in healthy individuals.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l="-41722" t="-3288" r="-15451" b="-4932"/>
          <a:stretch>
            <a:fillRect/>
          </a:stretch>
        </p:blipFill>
        <p:spPr>
          <a:xfrm>
            <a:off x="3480191" y="401059"/>
            <a:ext cx="4250808" cy="27509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6368702" y="2734850"/>
            <a:ext cx="1761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PNAS, 2007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067932" y="1913188"/>
            <a:ext cx="552556" cy="8658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11" name="Picture 10" descr="future-fig4.tif"/>
          <p:cNvPicPr>
            <a:picLocks noChangeAspect="1"/>
          </p:cNvPicPr>
          <p:nvPr/>
        </p:nvPicPr>
        <p:blipFill>
          <a:blip r:embed="rId2"/>
          <a:srcRect l="5760" t="960" r="3600" b="11520"/>
          <a:stretch>
            <a:fillRect/>
          </a:stretch>
        </p:blipFill>
        <p:spPr>
          <a:xfrm>
            <a:off x="526688" y="65836"/>
            <a:ext cx="8288132" cy="600213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232951" y="3884423"/>
            <a:ext cx="2261955" cy="574783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75097" y="3118509"/>
            <a:ext cx="4653695" cy="21214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Effect on protein stability at whole-genome level using algorithms for fast high-throughput computation (e.g. </a:t>
            </a:r>
            <a:r>
              <a:rPr lang="en-US" dirty="0" err="1" smtClean="0"/>
              <a:t>FoldX</a:t>
            </a:r>
            <a:r>
              <a:rPr lang="en-US" dirty="0" smtClean="0"/>
              <a:t> , NAR, 2005)</a:t>
            </a:r>
          </a:p>
          <a:p>
            <a:pPr>
              <a:buFont typeface="Arial"/>
              <a:buChar char="•"/>
            </a:pPr>
            <a:r>
              <a:rPr lang="en-US" dirty="0" smtClean="0"/>
              <a:t>Effect on protein stability at single protein level using more rigorous algorithms (e.g. molecular dynamics simulations) </a:t>
            </a:r>
          </a:p>
        </p:txBody>
      </p:sp>
      <p:pic>
        <p:nvPicPr>
          <p:cNvPr id="7" name="Picture 6" descr="gpcr_snp.tiff"/>
          <p:cNvPicPr>
            <a:picLocks noChangeAspect="1"/>
          </p:cNvPicPr>
          <p:nvPr/>
        </p:nvPicPr>
        <p:blipFill>
          <a:blip r:embed="rId3"/>
          <a:srcRect l="-27583" r="-5707"/>
          <a:stretch>
            <a:fillRect/>
          </a:stretch>
        </p:blipFill>
        <p:spPr>
          <a:xfrm>
            <a:off x="3513951" y="335687"/>
            <a:ext cx="4250169" cy="27423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6553200" y="2632878"/>
            <a:ext cx="1212184" cy="4856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b="1" dirty="0" smtClean="0"/>
              <a:t>YALE    								   EMBL, Germany (</a:t>
            </a:r>
            <a:r>
              <a:rPr lang="en-US" b="1" dirty="0" err="1" smtClean="0"/>
              <a:t>SVs</a:t>
            </a:r>
            <a:r>
              <a:rPr lang="en-US" b="1" dirty="0" smtClean="0"/>
              <a:t>)</a:t>
            </a:r>
          </a:p>
          <a:p>
            <a:pPr>
              <a:buNone/>
            </a:pPr>
            <a:r>
              <a:rPr lang="en-US" dirty="0" smtClean="0"/>
              <a:t>Mark Gerstein, Prof                            Jan </a:t>
            </a:r>
            <a:r>
              <a:rPr lang="en-US" dirty="0" err="1" smtClean="0"/>
              <a:t>Korbel</a:t>
            </a:r>
            <a:r>
              <a:rPr lang="en-US" dirty="0" smtClean="0"/>
              <a:t>, Prof</a:t>
            </a:r>
          </a:p>
          <a:p>
            <a:pPr>
              <a:buNone/>
            </a:pPr>
            <a:r>
              <a:rPr lang="en-US" dirty="0" err="1" smtClean="0"/>
              <a:t>Alexej</a:t>
            </a:r>
            <a:r>
              <a:rPr lang="en-US" dirty="0" smtClean="0"/>
              <a:t> </a:t>
            </a:r>
            <a:r>
              <a:rPr lang="en-US" dirty="0" err="1" smtClean="0"/>
              <a:t>Abyzov</a:t>
            </a:r>
            <a:endParaRPr lang="en-US" dirty="0" smtClean="0"/>
          </a:p>
          <a:p>
            <a:pPr>
              <a:buNone/>
            </a:pPr>
            <a:r>
              <a:rPr lang="en-US" dirty="0" err="1" smtClean="0"/>
              <a:t>Suganthi</a:t>
            </a:r>
            <a:r>
              <a:rPr lang="en-US" dirty="0" smtClean="0"/>
              <a:t> </a:t>
            </a:r>
            <a:r>
              <a:rPr lang="en-US" dirty="0" err="1" smtClean="0"/>
              <a:t>Balasubramanian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Chao Cheng</a:t>
            </a:r>
          </a:p>
          <a:p>
            <a:pPr>
              <a:buNone/>
            </a:pPr>
            <a:r>
              <a:rPr lang="en-US" dirty="0" smtClean="0"/>
              <a:t>Yao Fu</a:t>
            </a:r>
          </a:p>
          <a:p>
            <a:pPr>
              <a:buNone/>
            </a:pPr>
            <a:r>
              <a:rPr lang="en-US" dirty="0" smtClean="0"/>
              <a:t>Hugo Lam (now at Stanford)</a:t>
            </a:r>
          </a:p>
          <a:p>
            <a:pPr>
              <a:buNone/>
            </a:pPr>
            <a:r>
              <a:rPr lang="en-US" dirty="0" smtClean="0"/>
              <a:t>Lukas </a:t>
            </a:r>
            <a:r>
              <a:rPr lang="en-US" dirty="0" err="1" smtClean="0"/>
              <a:t>Habegger</a:t>
            </a:r>
            <a:endParaRPr lang="en-US" dirty="0" smtClean="0"/>
          </a:p>
          <a:p>
            <a:pPr>
              <a:buNone/>
            </a:pPr>
            <a:r>
              <a:rPr lang="en-US" dirty="0" err="1" smtClean="0"/>
              <a:t>Xinmeng</a:t>
            </a:r>
            <a:r>
              <a:rPr lang="en-US" dirty="0" smtClean="0"/>
              <a:t> Jasmine Mu                        </a:t>
            </a:r>
            <a:r>
              <a:rPr lang="en-US" b="1" dirty="0" smtClean="0"/>
              <a:t> </a:t>
            </a:r>
          </a:p>
          <a:p>
            <a:pPr>
              <a:buNone/>
            </a:pPr>
            <a:r>
              <a:rPr lang="en-US" dirty="0" smtClean="0"/>
              <a:t>All members of Gerstein lab              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02910" y="2407962"/>
            <a:ext cx="283958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smtClean="0"/>
              <a:t>HARVARD (</a:t>
            </a:r>
            <a:r>
              <a:rPr lang="en-US" sz="2700" b="1" dirty="0" err="1" smtClean="0"/>
              <a:t>SVs</a:t>
            </a:r>
            <a:r>
              <a:rPr lang="en-US" sz="2700" b="1" dirty="0" smtClean="0"/>
              <a:t>)</a:t>
            </a:r>
          </a:p>
          <a:p>
            <a:r>
              <a:rPr lang="en-US" sz="2600" dirty="0" smtClean="0"/>
              <a:t>Ryan E. Mills</a:t>
            </a:r>
          </a:p>
          <a:p>
            <a:r>
              <a:rPr lang="en-US" sz="2600" dirty="0" smtClean="0"/>
              <a:t>Charles Lee, Prof</a:t>
            </a:r>
            <a:endParaRPr lang="en-US" sz="2600" dirty="0"/>
          </a:p>
        </p:txBody>
      </p:sp>
      <p:sp>
        <p:nvSpPr>
          <p:cNvPr id="10" name="TextBox 9"/>
          <p:cNvSpPr txBox="1"/>
          <p:nvPr/>
        </p:nvSpPr>
        <p:spPr>
          <a:xfrm>
            <a:off x="5302910" y="3746790"/>
            <a:ext cx="338389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smtClean="0"/>
              <a:t>SANGER INSTITUTE, UK  (</a:t>
            </a:r>
            <a:r>
              <a:rPr lang="en-US" sz="2700" b="1" dirty="0" err="1" smtClean="0"/>
              <a:t>Pseudogenes</a:t>
            </a:r>
            <a:r>
              <a:rPr lang="en-US" sz="2700" b="1" dirty="0" smtClean="0"/>
              <a:t>)</a:t>
            </a:r>
          </a:p>
          <a:p>
            <a:r>
              <a:rPr lang="en-US" sz="2600" dirty="0" smtClean="0"/>
              <a:t>Adam Frankish</a:t>
            </a:r>
          </a:p>
          <a:p>
            <a:r>
              <a:rPr lang="en-US" sz="2600" dirty="0" smtClean="0"/>
              <a:t>Jennifer Harrow</a:t>
            </a:r>
            <a:endParaRPr lang="en-US" sz="2600" dirty="0"/>
          </a:p>
        </p:txBody>
      </p:sp>
      <p:sp>
        <p:nvSpPr>
          <p:cNvPr id="11" name="TextBox 10"/>
          <p:cNvSpPr txBox="1"/>
          <p:nvPr/>
        </p:nvSpPr>
        <p:spPr>
          <a:xfrm>
            <a:off x="4272011" y="5664498"/>
            <a:ext cx="41565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smtClean="0"/>
              <a:t>1000 Genomes Consortium</a:t>
            </a:r>
            <a:endParaRPr lang="en-US" sz="2600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5668190"/>
            <a:ext cx="2606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Funding: NIH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SNP sites are enriched for higher </a:t>
            </a:r>
            <a:r>
              <a:rPr lang="en-US" dirty="0" err="1" smtClean="0"/>
              <a:t>dN/dS</a:t>
            </a:r>
            <a:r>
              <a:rPr lang="en-US" dirty="0" smtClean="0"/>
              <a:t> (</a:t>
            </a:r>
            <a:r>
              <a:rPr lang="en-US" dirty="0" err="1" smtClean="0"/>
              <a:t>KStest</a:t>
            </a:r>
            <a:r>
              <a:rPr lang="en-US" dirty="0" smtClean="0"/>
              <a:t>, </a:t>
            </a:r>
            <a:r>
              <a:rPr lang="en-US" dirty="0" err="1" smtClean="0"/>
              <a:t>Dstatistic</a:t>
            </a:r>
            <a:r>
              <a:rPr lang="en-US" dirty="0" smtClean="0"/>
              <a:t>=0.27; </a:t>
            </a:r>
            <a:r>
              <a:rPr lang="en-US" dirty="0" err="1" smtClean="0"/>
              <a:t>pvalue</a:t>
            </a:r>
            <a:r>
              <a:rPr lang="en-US" dirty="0" smtClean="0"/>
              <a:t> &lt; 2.2e-16)</a:t>
            </a:r>
            <a:endParaRPr lang="en-US" dirty="0"/>
          </a:p>
        </p:txBody>
      </p:sp>
      <p:pic>
        <p:nvPicPr>
          <p:cNvPr id="7" name="Picture Placeholder 6" descr="omega.pn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910" t="10590" r="7546" b="4706"/>
          <a:stretch>
            <a:fillRect/>
          </a:stretch>
        </p:blipFill>
        <p:spPr>
          <a:xfrm>
            <a:off x="2081137" y="868680"/>
            <a:ext cx="5084070" cy="3758184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E0073-1AA0-1542-87DF-154447D0EFB3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706" y="0"/>
            <a:ext cx="8229600" cy="1143000"/>
          </a:xfrm>
        </p:spPr>
        <p:txBody>
          <a:bodyPr/>
          <a:lstStyle/>
          <a:p>
            <a:r>
              <a:rPr lang="en-US" dirty="0" smtClean="0"/>
              <a:t>Declining sequencing costs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51300" t="32211" r="36900" b="36000"/>
          <a:stretch>
            <a:fillRect/>
          </a:stretch>
        </p:blipFill>
        <p:spPr>
          <a:xfrm>
            <a:off x="7339242" y="2033306"/>
            <a:ext cx="914617" cy="11704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67913" y="3128800"/>
            <a:ext cx="1235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Nature 2010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51300" t="1895" r="36000" b="68211"/>
          <a:stretch>
            <a:fillRect/>
          </a:stretch>
        </p:blipFill>
        <p:spPr>
          <a:xfrm>
            <a:off x="6238778" y="2049808"/>
            <a:ext cx="965002" cy="10789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11452" y="3126736"/>
            <a:ext cx="1235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Nature 2008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400428" y="5870986"/>
            <a:ext cx="1877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1000 Genomes Project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6660642" y="5649425"/>
            <a:ext cx="135720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/>
              <a:t>Credit: Jane </a:t>
            </a:r>
            <a:r>
              <a:rPr lang="en-US" sz="900" dirty="0" err="1" smtClean="0"/>
              <a:t>Ades</a:t>
            </a:r>
            <a:r>
              <a:rPr lang="en-US" sz="900" dirty="0" smtClean="0"/>
              <a:t>, NHGRI</a:t>
            </a:r>
            <a:endParaRPr lang="en-US" sz="900" dirty="0"/>
          </a:p>
        </p:txBody>
      </p:sp>
      <p:sp>
        <p:nvSpPr>
          <p:cNvPr id="16" name="TextBox 15"/>
          <p:cNvSpPr txBox="1"/>
          <p:nvPr/>
        </p:nvSpPr>
        <p:spPr>
          <a:xfrm>
            <a:off x="4799826" y="1417638"/>
            <a:ext cx="3870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   Genome </a:t>
            </a:r>
            <a:r>
              <a:rPr lang="en-US" sz="2400" b="1" dirty="0" err="1" smtClean="0"/>
              <a:t>Resequencing</a:t>
            </a:r>
            <a:endParaRPr lang="en-US" sz="2400" b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18" y="1879303"/>
            <a:ext cx="4011168" cy="300837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3436577"/>
            <a:ext cx="1611297" cy="22128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rcRect r="43200"/>
          <a:stretch>
            <a:fillRect/>
          </a:stretch>
        </p:blipFill>
        <p:spPr>
          <a:xfrm>
            <a:off x="5210416" y="2049808"/>
            <a:ext cx="874077" cy="10515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8146" y="3436577"/>
            <a:ext cx="761765" cy="914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27190" y="4350977"/>
            <a:ext cx="1235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Plos</a:t>
            </a:r>
            <a:r>
              <a:rPr lang="en-US" sz="1400" dirty="0" smtClean="0"/>
              <a:t> Bio 2007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 variants from </a:t>
            </a:r>
            <a:r>
              <a:rPr lang="en-US" dirty="0" err="1" smtClean="0"/>
              <a:t>resequencing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b="39303"/>
          <a:stretch>
            <a:fillRect/>
          </a:stretch>
        </p:blipFill>
        <p:spPr>
          <a:xfrm>
            <a:off x="2483919" y="1751521"/>
            <a:ext cx="3670181" cy="39959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54474" y="5848519"/>
            <a:ext cx="2586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Genes Dev, 2010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Genomic variants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7" descr="nature01403-f6.2.jpg"/>
          <p:cNvPicPr>
            <a:picLocks/>
          </p:cNvPicPr>
          <p:nvPr/>
        </p:nvPicPr>
        <p:blipFill>
          <a:blip r:embed="rId2"/>
          <a:srcRect b="6404"/>
          <a:stretch>
            <a:fillRect/>
          </a:stretch>
        </p:blipFill>
        <p:spPr>
          <a:xfrm>
            <a:off x="826008" y="1630253"/>
            <a:ext cx="481584" cy="6035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24673" y="1742892"/>
            <a:ext cx="72621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ATGAACTGCAA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T</a:t>
            </a:r>
            <a:r>
              <a:rPr lang="en-US" dirty="0" smtClean="0">
                <a:latin typeface="Helvetica"/>
                <a:cs typeface="Helvetica"/>
              </a:rPr>
              <a:t>TTCCAGAAGCATG</a:t>
            </a:r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CACC</a:t>
            </a:r>
            <a:r>
              <a:rPr lang="en-US" dirty="0" smtClean="0">
                <a:latin typeface="Helvetica"/>
                <a:cs typeface="Helvetica"/>
              </a:rPr>
              <a:t>CTTGGAAG </a:t>
            </a:r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- - - </a:t>
            </a:r>
            <a:r>
              <a:rPr lang="en-US" dirty="0" smtClean="0">
                <a:latin typeface="Helvetica"/>
                <a:cs typeface="Helvetica"/>
              </a:rPr>
              <a:t>TCTA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24673" y="2280589"/>
            <a:ext cx="72621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ATGAACTGCAA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A</a:t>
            </a:r>
            <a:r>
              <a:rPr lang="en-US" dirty="0" smtClean="0">
                <a:latin typeface="Helvetica"/>
                <a:cs typeface="Helvetica"/>
              </a:rPr>
              <a:t>TTCCAGAAGCATG </a:t>
            </a:r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- - - - </a:t>
            </a:r>
            <a:r>
              <a:rPr lang="en-US" dirty="0" smtClean="0">
                <a:latin typeface="Helvetica"/>
                <a:cs typeface="Helvetica"/>
              </a:rPr>
              <a:t>CTTGGAAG</a:t>
            </a:r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AGT</a:t>
            </a:r>
            <a:r>
              <a:rPr lang="en-US" dirty="0" smtClean="0">
                <a:latin typeface="Helvetica"/>
                <a:cs typeface="Helvetica"/>
              </a:rPr>
              <a:t>TCTA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17" name="Picture 34" descr="watson.jpeg"/>
          <p:cNvPicPr>
            <a:picLocks noChangeAspect="1"/>
          </p:cNvPicPr>
          <p:nvPr/>
        </p:nvPicPr>
        <p:blipFill>
          <a:blip r:embed="rId3"/>
          <a:srcRect r="40645" b="8472"/>
          <a:stretch>
            <a:fillRect/>
          </a:stretch>
        </p:blipFill>
        <p:spPr bwMode="auto">
          <a:xfrm>
            <a:off x="815291" y="2248631"/>
            <a:ext cx="484632" cy="4846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012852" y="2520127"/>
            <a:ext cx="574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SNP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66447" y="1459210"/>
            <a:ext cx="1418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Human Ref.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5191367" y="2538669"/>
            <a:ext cx="1121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Deletion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49500" y="2557211"/>
            <a:ext cx="1121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Insertion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86442" y="3096414"/>
            <a:ext cx="6409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Indels</a:t>
            </a:r>
            <a:r>
              <a:rPr lang="en-US" dirty="0" smtClean="0"/>
              <a:t>: Insertions and deletions from 1 to 50 </a:t>
            </a:r>
            <a:r>
              <a:rPr lang="en-US" dirty="0" err="1" smtClean="0"/>
              <a:t>bp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47210" y="1425714"/>
            <a:ext cx="466725" cy="209550"/>
          </a:xfrm>
          <a:prstGeom prst="rect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4342" name="TextBox 9"/>
          <p:cNvSpPr txBox="1">
            <a:spLocks noChangeArrowheads="1"/>
          </p:cNvSpPr>
          <p:nvPr/>
        </p:nvSpPr>
        <p:spPr bwMode="auto">
          <a:xfrm>
            <a:off x="3236656" y="1351546"/>
            <a:ext cx="14041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  <a:ea typeface="Arial" charset="0"/>
                <a:cs typeface="Arial" charset="0"/>
              </a:rPr>
              <a:t>Old duplications </a:t>
            </a:r>
            <a:endParaRPr lang="en-US" sz="1400" dirty="0">
              <a:latin typeface="Calibri" charset="0"/>
              <a:ea typeface="Arial" charset="0"/>
              <a:cs typeface="Arial" charset="0"/>
            </a:endParaRPr>
          </a:p>
        </p:txBody>
      </p:sp>
      <p:pic>
        <p:nvPicPr>
          <p:cNvPr id="24" name="Picture 23" descr="nature01403-f6.2.jpg"/>
          <p:cNvPicPr>
            <a:picLocks/>
          </p:cNvPicPr>
          <p:nvPr/>
        </p:nvPicPr>
        <p:blipFill>
          <a:blip r:embed="rId4"/>
          <a:srcRect b="6404"/>
          <a:stretch>
            <a:fillRect/>
          </a:stretch>
        </p:blipFill>
        <p:spPr>
          <a:xfrm>
            <a:off x="585216" y="3938651"/>
            <a:ext cx="481584" cy="603504"/>
          </a:xfrm>
          <a:prstGeom prst="rect">
            <a:avLst/>
          </a:prstGeom>
        </p:spPr>
      </p:pic>
      <p:sp>
        <p:nvSpPr>
          <p:cNvPr id="26" name="Rectangle 19"/>
          <p:cNvSpPr>
            <a:spLocks noChangeArrowheads="1"/>
          </p:cNvSpPr>
          <p:nvPr/>
        </p:nvSpPr>
        <p:spPr bwMode="auto">
          <a:xfrm rot="16200000">
            <a:off x="-35236" y="4126288"/>
            <a:ext cx="804672" cy="276999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 Narrow" charset="0"/>
              </a:rPr>
              <a:t>Human ref.</a:t>
            </a:r>
            <a:endParaRPr lang="en-US" sz="1200" dirty="0">
              <a:solidFill>
                <a:schemeClr val="bg1"/>
              </a:solidFill>
              <a:latin typeface="Arial Narrow" charset="0"/>
            </a:endParaRPr>
          </a:p>
        </p:txBody>
      </p:sp>
      <p:pic>
        <p:nvPicPr>
          <p:cNvPr id="27" name="Picture 26" descr="11-chimp1-225.jp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82168" y="3277592"/>
            <a:ext cx="484632" cy="60350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634037" y="1425714"/>
            <a:ext cx="466725" cy="20955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1" name="TextBox 9"/>
          <p:cNvSpPr txBox="1">
            <a:spLocks noChangeArrowheads="1"/>
          </p:cNvSpPr>
          <p:nvPr/>
        </p:nvSpPr>
        <p:spPr bwMode="auto">
          <a:xfrm>
            <a:off x="6100762" y="1363180"/>
            <a:ext cx="26609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  <a:ea typeface="Arial" charset="0"/>
                <a:cs typeface="Arial" charset="0"/>
              </a:rPr>
              <a:t>Insertions </a:t>
            </a:r>
            <a:r>
              <a:rPr lang="en-US" sz="1400" dirty="0" err="1" smtClean="0">
                <a:latin typeface="Calibri" charset="0"/>
                <a:ea typeface="Arial" charset="0"/>
                <a:cs typeface="Arial" charset="0"/>
              </a:rPr>
              <a:t>w.r.t</a:t>
            </a:r>
            <a:r>
              <a:rPr lang="en-US" sz="1400" dirty="0" smtClean="0">
                <a:latin typeface="Calibri" charset="0"/>
                <a:ea typeface="Arial" charset="0"/>
                <a:cs typeface="Arial" charset="0"/>
              </a:rPr>
              <a:t> reference genome</a:t>
            </a:r>
            <a:endParaRPr lang="en-US" sz="1400" dirty="0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634037" y="1970487"/>
            <a:ext cx="466725" cy="209550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3" name="TextBox 9"/>
          <p:cNvSpPr txBox="1">
            <a:spLocks noChangeArrowheads="1"/>
          </p:cNvSpPr>
          <p:nvPr/>
        </p:nvSpPr>
        <p:spPr bwMode="auto">
          <a:xfrm>
            <a:off x="6100762" y="1931190"/>
            <a:ext cx="12638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  <a:ea typeface="Arial" charset="0"/>
                <a:cs typeface="Arial" charset="0"/>
              </a:rPr>
              <a:t>Deletions</a:t>
            </a:r>
            <a:endParaRPr lang="en-US" sz="1400" dirty="0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69931" y="1931190"/>
            <a:ext cx="466725" cy="2095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9" name="TextBox 9"/>
          <p:cNvSpPr txBox="1">
            <a:spLocks noChangeArrowheads="1"/>
          </p:cNvSpPr>
          <p:nvPr/>
        </p:nvSpPr>
        <p:spPr bwMode="auto">
          <a:xfrm>
            <a:off x="3241745" y="1771153"/>
            <a:ext cx="197597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  <a:ea typeface="Arial" charset="0"/>
                <a:cs typeface="Arial" charset="0"/>
              </a:rPr>
              <a:t>Segmental duplications; New duplications; during primate evolution </a:t>
            </a:r>
            <a:endParaRPr lang="en-US" sz="1400" dirty="0">
              <a:latin typeface="Calibri" charset="0"/>
              <a:ea typeface="Arial" charset="0"/>
              <a:cs typeface="Arial" charset="0"/>
            </a:endParaRPr>
          </a:p>
        </p:txBody>
      </p:sp>
      <p:pic>
        <p:nvPicPr>
          <p:cNvPr id="34" name="Picture 33" descr="1mousegenome.jpg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88081" y="2699726"/>
            <a:ext cx="484632" cy="54864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44217" y="6523041"/>
            <a:ext cx="27030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Bailey et al, Science, 2002, 297 (1003) </a:t>
            </a:r>
            <a:endParaRPr lang="en-US" sz="1000" dirty="0"/>
          </a:p>
        </p:txBody>
      </p:sp>
      <p:sp>
        <p:nvSpPr>
          <p:cNvPr id="48" name="Rectangle 47"/>
          <p:cNvSpPr/>
          <p:nvPr/>
        </p:nvSpPr>
        <p:spPr>
          <a:xfrm>
            <a:off x="5634037" y="2467145"/>
            <a:ext cx="466725" cy="209550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9" name="TextBox 9"/>
          <p:cNvSpPr txBox="1">
            <a:spLocks noChangeArrowheads="1"/>
          </p:cNvSpPr>
          <p:nvPr/>
        </p:nvSpPr>
        <p:spPr bwMode="auto">
          <a:xfrm>
            <a:off x="6100762" y="2383706"/>
            <a:ext cx="12638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  <a:ea typeface="Arial" charset="0"/>
                <a:cs typeface="Arial" charset="0"/>
              </a:rPr>
              <a:t>Inversion</a:t>
            </a:r>
            <a:endParaRPr lang="en-US" sz="1400" dirty="0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5" name="Picture 34" descr="watson.jpeg"/>
          <p:cNvPicPr>
            <a:picLocks noChangeAspect="1"/>
          </p:cNvPicPr>
          <p:nvPr/>
        </p:nvPicPr>
        <p:blipFill>
          <a:blip r:embed="rId7"/>
          <a:srcRect r="40645" b="8472"/>
          <a:stretch>
            <a:fillRect/>
          </a:stretch>
        </p:blipFill>
        <p:spPr bwMode="auto">
          <a:xfrm>
            <a:off x="572975" y="4542155"/>
            <a:ext cx="484632" cy="4846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rcRect l="51300" t="1895" r="36000" b="68211"/>
          <a:stretch>
            <a:fillRect/>
          </a:stretch>
        </p:blipFill>
        <p:spPr>
          <a:xfrm>
            <a:off x="585216" y="5026787"/>
            <a:ext cx="474322" cy="530352"/>
          </a:xfrm>
          <a:prstGeom prst="rect">
            <a:avLst/>
          </a:prstGeom>
        </p:spPr>
      </p:pic>
      <p:sp>
        <p:nvSpPr>
          <p:cNvPr id="40" name="Title 6"/>
          <p:cNvSpPr>
            <a:spLocks noGrp="1"/>
          </p:cNvSpPr>
          <p:nvPr>
            <p:ph type="title"/>
          </p:nvPr>
        </p:nvSpPr>
        <p:spPr>
          <a:xfrm>
            <a:off x="228599" y="225486"/>
            <a:ext cx="873634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0" dirty="0" smtClean="0"/>
              <a:t>Large genomic variants: structural variation</a:t>
            </a:r>
            <a:endParaRPr lang="en-US" sz="4400" b="0" dirty="0"/>
          </a:p>
        </p:txBody>
      </p:sp>
      <p:grpSp>
        <p:nvGrpSpPr>
          <p:cNvPr id="51" name="Group 50"/>
          <p:cNvGrpSpPr/>
          <p:nvPr/>
        </p:nvGrpSpPr>
        <p:grpSpPr>
          <a:xfrm>
            <a:off x="1119520" y="2862908"/>
            <a:ext cx="7848600" cy="3081528"/>
            <a:chOff x="1057608" y="2486025"/>
            <a:chExt cx="7848600" cy="3354388"/>
          </a:xfrm>
        </p:grpSpPr>
        <p:sp>
          <p:nvSpPr>
            <p:cNvPr id="52" name="Rectangle 51"/>
            <p:cNvSpPr>
              <a:spLocks noChangeAspect="1"/>
            </p:cNvSpPr>
            <p:nvPr/>
          </p:nvSpPr>
          <p:spPr>
            <a:xfrm>
              <a:off x="1057608" y="4391025"/>
              <a:ext cx="612775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057608" y="3724275"/>
              <a:ext cx="1676400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057608" y="2486025"/>
              <a:ext cx="1104900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486608" y="2486025"/>
              <a:ext cx="1219200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56" name="Rectangle 55"/>
            <p:cNvSpPr>
              <a:spLocks noChangeAspect="1"/>
            </p:cNvSpPr>
            <p:nvPr/>
          </p:nvSpPr>
          <p:spPr>
            <a:xfrm>
              <a:off x="1057608" y="5000625"/>
              <a:ext cx="2782888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288046" y="3722688"/>
              <a:ext cx="2417762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58" name="Rectangle 57"/>
            <p:cNvSpPr>
              <a:spLocks noChangeAspect="1"/>
            </p:cNvSpPr>
            <p:nvPr/>
          </p:nvSpPr>
          <p:spPr>
            <a:xfrm>
              <a:off x="2160921" y="4391025"/>
              <a:ext cx="573087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59" name="Rectangle 58"/>
            <p:cNvSpPr>
              <a:spLocks noChangeAspect="1"/>
            </p:cNvSpPr>
            <p:nvPr/>
          </p:nvSpPr>
          <p:spPr>
            <a:xfrm>
              <a:off x="1057608" y="5629275"/>
              <a:ext cx="4649788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961521" y="2486025"/>
              <a:ext cx="573087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61" name="Rectangle 60"/>
            <p:cNvSpPr>
              <a:spLocks noChangeAspect="1"/>
            </p:cNvSpPr>
            <p:nvPr/>
          </p:nvSpPr>
          <p:spPr>
            <a:xfrm>
              <a:off x="3288046" y="4391025"/>
              <a:ext cx="552450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62" name="Rectangle 61"/>
            <p:cNvSpPr>
              <a:spLocks noChangeAspect="1"/>
            </p:cNvSpPr>
            <p:nvPr/>
          </p:nvSpPr>
          <p:spPr>
            <a:xfrm>
              <a:off x="4486608" y="4391025"/>
              <a:ext cx="1219200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63" name="Rectangle 62"/>
            <p:cNvSpPr>
              <a:spLocks noChangeAspect="1"/>
            </p:cNvSpPr>
            <p:nvPr/>
          </p:nvSpPr>
          <p:spPr>
            <a:xfrm>
              <a:off x="4486608" y="5000625"/>
              <a:ext cx="1220788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670383" y="2486025"/>
              <a:ext cx="490538" cy="2095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670383" y="3722688"/>
              <a:ext cx="490538" cy="2095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840496" y="3724275"/>
              <a:ext cx="646112" cy="2095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67" name="Rectangle 66"/>
            <p:cNvSpPr>
              <a:spLocks noChangeAspect="1"/>
            </p:cNvSpPr>
            <p:nvPr/>
          </p:nvSpPr>
          <p:spPr>
            <a:xfrm>
              <a:off x="1670383" y="5000625"/>
              <a:ext cx="490538" cy="2095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68" name="Rectangle 67"/>
            <p:cNvSpPr>
              <a:spLocks noChangeAspect="1"/>
            </p:cNvSpPr>
            <p:nvPr/>
          </p:nvSpPr>
          <p:spPr>
            <a:xfrm>
              <a:off x="2734008" y="5000625"/>
              <a:ext cx="554038" cy="2095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69" name="Rectangle 68"/>
            <p:cNvSpPr>
              <a:spLocks noChangeAspect="1"/>
            </p:cNvSpPr>
            <p:nvPr/>
          </p:nvSpPr>
          <p:spPr>
            <a:xfrm>
              <a:off x="1670383" y="5629275"/>
              <a:ext cx="490538" cy="2095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70" name="Rectangle 69"/>
            <p:cNvSpPr>
              <a:spLocks noChangeAspect="1"/>
            </p:cNvSpPr>
            <p:nvPr/>
          </p:nvSpPr>
          <p:spPr>
            <a:xfrm>
              <a:off x="2734008" y="5629275"/>
              <a:ext cx="550863" cy="2095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71" name="Rectangle 70"/>
            <p:cNvSpPr>
              <a:spLocks noChangeAspect="1"/>
            </p:cNvSpPr>
            <p:nvPr/>
          </p:nvSpPr>
          <p:spPr>
            <a:xfrm>
              <a:off x="3842083" y="5629275"/>
              <a:ext cx="644525" cy="2095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059696" y="2486025"/>
              <a:ext cx="646112" cy="209550"/>
            </a:xfrm>
            <a:prstGeom prst="rect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73" name="Rectangle 72"/>
            <p:cNvSpPr>
              <a:spLocks noChangeAspect="1"/>
            </p:cNvSpPr>
            <p:nvPr/>
          </p:nvSpPr>
          <p:spPr>
            <a:xfrm>
              <a:off x="5059696" y="5000625"/>
              <a:ext cx="646112" cy="209550"/>
            </a:xfrm>
            <a:prstGeom prst="rect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6315408" y="3722688"/>
              <a:ext cx="646113" cy="209550"/>
            </a:xfrm>
            <a:prstGeom prst="rect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534608" y="3722688"/>
              <a:ext cx="609600" cy="209550"/>
            </a:xfrm>
            <a:prstGeom prst="rect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76" name="Rectangle 75"/>
            <p:cNvSpPr>
              <a:spLocks noChangeAspect="1"/>
            </p:cNvSpPr>
            <p:nvPr/>
          </p:nvSpPr>
          <p:spPr>
            <a:xfrm>
              <a:off x="5059696" y="4391025"/>
              <a:ext cx="646112" cy="209550"/>
            </a:xfrm>
            <a:prstGeom prst="rect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77" name="Rectangle 76"/>
            <p:cNvSpPr>
              <a:spLocks noChangeAspect="1"/>
            </p:cNvSpPr>
            <p:nvPr/>
          </p:nvSpPr>
          <p:spPr>
            <a:xfrm>
              <a:off x="6315408" y="4391025"/>
              <a:ext cx="646113" cy="209550"/>
            </a:xfrm>
            <a:prstGeom prst="rect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059696" y="3722688"/>
              <a:ext cx="646112" cy="209550"/>
            </a:xfrm>
            <a:prstGeom prst="rect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79" name="Rectangle 78"/>
            <p:cNvSpPr>
              <a:spLocks noChangeAspect="1"/>
            </p:cNvSpPr>
            <p:nvPr/>
          </p:nvSpPr>
          <p:spPr>
            <a:xfrm>
              <a:off x="6315408" y="5000625"/>
              <a:ext cx="646113" cy="209550"/>
            </a:xfrm>
            <a:prstGeom prst="rect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80" name="Rectangle 79"/>
            <p:cNvSpPr>
              <a:spLocks noChangeAspect="1"/>
            </p:cNvSpPr>
            <p:nvPr/>
          </p:nvSpPr>
          <p:spPr>
            <a:xfrm>
              <a:off x="7534608" y="5000625"/>
              <a:ext cx="609600" cy="209550"/>
            </a:xfrm>
            <a:prstGeom prst="rect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81" name="Rectangle 80"/>
            <p:cNvSpPr>
              <a:spLocks noChangeAspect="1"/>
            </p:cNvSpPr>
            <p:nvPr/>
          </p:nvSpPr>
          <p:spPr>
            <a:xfrm>
              <a:off x="5059696" y="5629275"/>
              <a:ext cx="646112" cy="209550"/>
            </a:xfrm>
            <a:prstGeom prst="rect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82" name="Rectangle 81"/>
            <p:cNvSpPr>
              <a:spLocks noChangeAspect="1"/>
            </p:cNvSpPr>
            <p:nvPr/>
          </p:nvSpPr>
          <p:spPr>
            <a:xfrm>
              <a:off x="6315408" y="5629275"/>
              <a:ext cx="646113" cy="209550"/>
            </a:xfrm>
            <a:prstGeom prst="rect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cxnSp>
          <p:nvCxnSpPr>
            <p:cNvPr id="83" name="Straight Connector 82"/>
            <p:cNvCxnSpPr/>
            <p:nvPr/>
          </p:nvCxnSpPr>
          <p:spPr>
            <a:xfrm rot="16200000" flipH="1">
              <a:off x="609933" y="4778376"/>
              <a:ext cx="2116137" cy="47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1102852" y="4780757"/>
              <a:ext cx="2116137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1674352" y="4779169"/>
              <a:ext cx="2116137" cy="317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2228390" y="4779169"/>
              <a:ext cx="2116137" cy="317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001627" y="4780757"/>
              <a:ext cx="211613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648533" y="4779963"/>
              <a:ext cx="2116137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256546" y="4779963"/>
              <a:ext cx="2117725" cy="317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5895515" y="4772819"/>
              <a:ext cx="2116137" cy="1587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 flipH="1">
              <a:off x="6477333" y="4779963"/>
              <a:ext cx="2116137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rot="5400000">
              <a:off x="7504446" y="4360863"/>
              <a:ext cx="1279525" cy="317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ectangle 92"/>
            <p:cNvSpPr>
              <a:spLocks noChangeAspect="1"/>
            </p:cNvSpPr>
            <p:nvPr/>
          </p:nvSpPr>
          <p:spPr>
            <a:xfrm>
              <a:off x="1670383" y="4391025"/>
              <a:ext cx="490538" cy="2095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730833" y="3722688"/>
              <a:ext cx="554038" cy="2095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95" name="Rectangle 94"/>
            <p:cNvSpPr>
              <a:spLocks noChangeAspect="1"/>
            </p:cNvSpPr>
            <p:nvPr/>
          </p:nvSpPr>
          <p:spPr>
            <a:xfrm>
              <a:off x="2730833" y="4391025"/>
              <a:ext cx="554038" cy="2095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96" name="Rectangle 95"/>
            <p:cNvSpPr>
              <a:spLocks noChangeAspect="1"/>
            </p:cNvSpPr>
            <p:nvPr/>
          </p:nvSpPr>
          <p:spPr>
            <a:xfrm>
              <a:off x="8144208" y="4391025"/>
              <a:ext cx="762000" cy="209550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6961521" y="3724275"/>
              <a:ext cx="573087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8144208" y="3722688"/>
              <a:ext cx="762000" cy="209550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99" name="Rectangle 98"/>
            <p:cNvSpPr>
              <a:spLocks noChangeAspect="1"/>
            </p:cNvSpPr>
            <p:nvPr/>
          </p:nvSpPr>
          <p:spPr>
            <a:xfrm>
              <a:off x="6961521" y="4391025"/>
              <a:ext cx="573087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00" name="Rectangle 99"/>
            <p:cNvSpPr>
              <a:spLocks noChangeAspect="1"/>
            </p:cNvSpPr>
            <p:nvPr/>
          </p:nvSpPr>
          <p:spPr>
            <a:xfrm>
              <a:off x="5707396" y="4391025"/>
              <a:ext cx="609600" cy="20955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01" name="Rectangle 100"/>
            <p:cNvSpPr>
              <a:spLocks noChangeAspect="1"/>
            </p:cNvSpPr>
            <p:nvPr/>
          </p:nvSpPr>
          <p:spPr>
            <a:xfrm>
              <a:off x="6961521" y="5000625"/>
              <a:ext cx="573087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02" name="Rectangle 101"/>
            <p:cNvSpPr>
              <a:spLocks noChangeAspect="1"/>
            </p:cNvSpPr>
            <p:nvPr/>
          </p:nvSpPr>
          <p:spPr>
            <a:xfrm>
              <a:off x="8144208" y="5000625"/>
              <a:ext cx="762000" cy="209550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03" name="Rectangle 102"/>
            <p:cNvSpPr>
              <a:spLocks noChangeAspect="1"/>
            </p:cNvSpPr>
            <p:nvPr/>
          </p:nvSpPr>
          <p:spPr>
            <a:xfrm>
              <a:off x="6961521" y="5629275"/>
              <a:ext cx="573087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04" name="Rectangle 103"/>
            <p:cNvSpPr>
              <a:spLocks noChangeAspect="1"/>
            </p:cNvSpPr>
            <p:nvPr/>
          </p:nvSpPr>
          <p:spPr>
            <a:xfrm>
              <a:off x="8144208" y="5629275"/>
              <a:ext cx="762000" cy="209550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05" name="Rectangle 104"/>
            <p:cNvSpPr>
              <a:spLocks noChangeAspect="1"/>
            </p:cNvSpPr>
            <p:nvPr/>
          </p:nvSpPr>
          <p:spPr>
            <a:xfrm>
              <a:off x="5707396" y="5629275"/>
              <a:ext cx="609600" cy="20955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1057608" y="3116263"/>
              <a:ext cx="1673225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6315408" y="2486025"/>
              <a:ext cx="649288" cy="209550"/>
            </a:xfrm>
            <a:prstGeom prst="rect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2734008" y="3116263"/>
              <a:ext cx="554038" cy="2095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1670383" y="3116263"/>
              <a:ext cx="490538" cy="2095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3289633" y="3116263"/>
              <a:ext cx="2417763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5059696" y="3116263"/>
              <a:ext cx="646112" cy="209550"/>
            </a:xfrm>
            <a:prstGeom prst="rect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6313821" y="3116263"/>
              <a:ext cx="646112" cy="209550"/>
            </a:xfrm>
            <a:prstGeom prst="rect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6961521" y="3116263"/>
              <a:ext cx="573087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8144208" y="3116263"/>
              <a:ext cx="762000" cy="209550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cxnSp>
          <p:nvCxnSpPr>
            <p:cNvPr id="115" name="Straight Connector 114"/>
            <p:cNvCxnSpPr/>
            <p:nvPr/>
          </p:nvCxnSpPr>
          <p:spPr>
            <a:xfrm>
              <a:off x="8145796" y="5210175"/>
              <a:ext cx="758825" cy="4191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rot="10800000" flipV="1">
              <a:off x="8142621" y="5211763"/>
              <a:ext cx="762000" cy="417512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rot="16200000" flipH="1">
              <a:off x="8169608" y="4456113"/>
              <a:ext cx="146685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rot="5400000">
              <a:off x="-461" y="4780757"/>
              <a:ext cx="2117725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Rectangle 118"/>
            <p:cNvSpPr>
              <a:spLocks noChangeAspect="1"/>
            </p:cNvSpPr>
            <p:nvPr/>
          </p:nvSpPr>
          <p:spPr>
            <a:xfrm>
              <a:off x="5707396" y="3116263"/>
              <a:ext cx="609600" cy="20955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cxnSp>
          <p:nvCxnSpPr>
            <p:cNvPr id="120" name="Straight Connector 119"/>
            <p:cNvCxnSpPr/>
            <p:nvPr/>
          </p:nvCxnSpPr>
          <p:spPr>
            <a:xfrm rot="5400000">
              <a:off x="2783221" y="4779963"/>
              <a:ext cx="2116137" cy="158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5400000">
              <a:off x="3423777" y="4774407"/>
              <a:ext cx="2116137" cy="127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rot="16200000" flipH="1">
              <a:off x="4292139" y="2899569"/>
              <a:ext cx="390525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Rectangle 122"/>
            <p:cNvSpPr/>
            <p:nvPr/>
          </p:nvSpPr>
          <p:spPr>
            <a:xfrm>
              <a:off x="3840496" y="3114675"/>
              <a:ext cx="646112" cy="2095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3310271" y="2505075"/>
              <a:ext cx="512762" cy="209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cxnSp>
          <p:nvCxnSpPr>
            <p:cNvPr id="125" name="Straight Connector 124"/>
            <p:cNvCxnSpPr>
              <a:stCxn id="54" idx="1"/>
            </p:cNvCxnSpPr>
            <p:nvPr/>
          </p:nvCxnSpPr>
          <p:spPr>
            <a:xfrm rot="10800000" flipH="1" flipV="1">
              <a:off x="1057608" y="2684463"/>
              <a:ext cx="1588" cy="41116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rot="10800000" flipH="1" flipV="1">
              <a:off x="5704221" y="2714625"/>
              <a:ext cx="1587" cy="4111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rot="10800000" flipH="1" flipV="1">
              <a:off x="2160921" y="2714625"/>
              <a:ext cx="1587" cy="4111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rot="10800000" flipH="1" flipV="1">
              <a:off x="3313446" y="2684463"/>
              <a:ext cx="1587" cy="41116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rot="10800000" flipH="1" flipV="1">
              <a:off x="3816683" y="2714625"/>
              <a:ext cx="1588" cy="4111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rot="10800000" flipH="1" flipV="1">
              <a:off x="6313821" y="2684463"/>
              <a:ext cx="1587" cy="41116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rot="10800000" flipH="1" flipV="1">
              <a:off x="7533021" y="2714625"/>
              <a:ext cx="1587" cy="4111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rot="10800000" flipH="1" flipV="1">
              <a:off x="1665621" y="2684463"/>
              <a:ext cx="1587" cy="41116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rot="16200000" flipH="1">
              <a:off x="4849352" y="2909094"/>
              <a:ext cx="390525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rot="16200000" flipH="1">
              <a:off x="6751177" y="2909094"/>
              <a:ext cx="390525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rot="10800000" flipH="1" flipV="1">
              <a:off x="1057608" y="3294063"/>
              <a:ext cx="1588" cy="41116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rot="10800000" flipH="1" flipV="1">
              <a:off x="1665621" y="3294063"/>
              <a:ext cx="1587" cy="41116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rot="10800000" flipH="1" flipV="1">
              <a:off x="2160921" y="3324225"/>
              <a:ext cx="1587" cy="4111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rot="10800000" flipH="1" flipV="1">
              <a:off x="2734008" y="3294063"/>
              <a:ext cx="1588" cy="41116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rot="10800000" flipH="1" flipV="1">
              <a:off x="3276933" y="3294063"/>
              <a:ext cx="1588" cy="41116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rot="10800000" flipH="1" flipV="1">
              <a:off x="3861133" y="3324225"/>
              <a:ext cx="1588" cy="4111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rot="10800000" flipH="1" flipV="1">
              <a:off x="4485021" y="3324225"/>
              <a:ext cx="1587" cy="4111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rot="10800000" flipH="1" flipV="1">
              <a:off x="5059696" y="3324225"/>
              <a:ext cx="1587" cy="4111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rot="10800000" flipH="1" flipV="1">
              <a:off x="5704221" y="3324225"/>
              <a:ext cx="1587" cy="4111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rot="10800000" flipH="1" flipV="1">
              <a:off x="6313821" y="3324225"/>
              <a:ext cx="1587" cy="4111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0800000" flipH="1" flipV="1">
              <a:off x="6951996" y="3324225"/>
              <a:ext cx="1587" cy="4111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rot="10800000" flipH="1" flipV="1">
              <a:off x="7533021" y="3324225"/>
              <a:ext cx="1587" cy="4111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rot="10800000" flipH="1" flipV="1">
              <a:off x="8142621" y="3324225"/>
              <a:ext cx="1587" cy="4111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rot="10800000" flipH="1" flipV="1">
              <a:off x="8904621" y="3324225"/>
              <a:ext cx="1587" cy="41116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0" name="Picture 14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080" y="5557139"/>
            <a:ext cx="457060" cy="5486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Statistics from Human Gene Mutation database for inherited diseases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Type of variant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Number of entries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Missense</a:t>
                      </a:r>
                      <a:r>
                        <a:rPr lang="en-US" dirty="0" smtClean="0"/>
                        <a:t>/nonsense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61,902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Splicing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10,442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Regulatory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1,981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Small deletions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17,465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Small</a:t>
                      </a:r>
                      <a:r>
                        <a:rPr lang="en-US" baseline="0" dirty="0" smtClean="0"/>
                        <a:t> insertions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7,226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Gross insertions/duplications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1,511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Gross deletions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7,202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Complex rearrangements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1,061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108,790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A2316-785D-FC47-BEB5-2916327AE25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5600251"/>
            <a:ext cx="218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www.hgmd.org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75.8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75.8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75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17263</TotalTime>
  <Words>2163</Words>
  <Application>Microsoft Macintosh PowerPoint</Application>
  <PresentationFormat>On-screen Show (4:3)</PresentationFormat>
  <Paragraphs>427</Paragraphs>
  <Slides>49</Slides>
  <Notes>12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Office Theme</vt:lpstr>
      <vt:lpstr>Equation</vt:lpstr>
      <vt:lpstr>Deciphering the impact of genomic variants on coding genes</vt:lpstr>
      <vt:lpstr>Slide 2</vt:lpstr>
      <vt:lpstr>Outline</vt:lpstr>
      <vt:lpstr>The Human Genome Project</vt:lpstr>
      <vt:lpstr>Declining sequencing costs</vt:lpstr>
      <vt:lpstr>Identify variants from resequencing data</vt:lpstr>
      <vt:lpstr>Genomic variants</vt:lpstr>
      <vt:lpstr>Large genomic variants: structural variation</vt:lpstr>
      <vt:lpstr>Statistics from Human Gene Mutation database for inherited diseases</vt:lpstr>
      <vt:lpstr>1000 Genomes project</vt:lpstr>
      <vt:lpstr>Pilot phase</vt:lpstr>
      <vt:lpstr>Pilot phase</vt:lpstr>
      <vt:lpstr>SNPs FROM 1000 GENOMES PROJECT</vt:lpstr>
      <vt:lpstr>SNPs in coding genes</vt:lpstr>
      <vt:lpstr>Selection pressure at coding sites</vt:lpstr>
      <vt:lpstr>Selection pressure at coding sites vs SNP allele frequencies</vt:lpstr>
      <vt:lpstr>Sites  under positive selection</vt:lpstr>
      <vt:lpstr>Indels FROM 1000 GENOMES PROJECT</vt:lpstr>
      <vt:lpstr>Indels associated with diseases</vt:lpstr>
      <vt:lpstr>In-frame disease-causing deletions vs deletions in healthy individuals</vt:lpstr>
      <vt:lpstr>Small deletions that cause diseases are significantly more evolutionary conserved (pvalue&lt;2.2e-16)</vt:lpstr>
      <vt:lpstr>Gap scores vs allele frequencies</vt:lpstr>
      <vt:lpstr>Structural variation from 1000 genomes project</vt:lpstr>
      <vt:lpstr>Structural variation discovery and genotyping</vt:lpstr>
      <vt:lpstr>Population genetic properties of SVs</vt:lpstr>
      <vt:lpstr>Functional impact of SVs</vt:lpstr>
      <vt:lpstr>SEGMENTAL DUPLICATIONS AND DUPLICATED PSEUDOGENES</vt:lpstr>
      <vt:lpstr>Large genomic variants: structural variation</vt:lpstr>
      <vt:lpstr>Segmental duplications (SDs)</vt:lpstr>
      <vt:lpstr>Large genomic variants</vt:lpstr>
      <vt:lpstr>Duplicated Pseudogenes</vt:lpstr>
      <vt:lpstr>Finding pseudogenes in the reference genome</vt:lpstr>
      <vt:lpstr>Genomic variants also lead to loss-of- function</vt:lpstr>
      <vt:lpstr>Association of pseudogenes with segmental duplications</vt:lpstr>
      <vt:lpstr>SDs and pseudogenes: selection pressure</vt:lpstr>
      <vt:lpstr>SDs and pseudogenes: selection pressure</vt:lpstr>
      <vt:lpstr>SDs and pseudogenes: selection pressure</vt:lpstr>
      <vt:lpstr>Possible functional roles of pseudogenes</vt:lpstr>
      <vt:lpstr>SDs and pseudogenes: complex duplication architecture</vt:lpstr>
      <vt:lpstr>Summary</vt:lpstr>
      <vt:lpstr>Summary</vt:lpstr>
      <vt:lpstr>FUTURE RESEARCH</vt:lpstr>
      <vt:lpstr>Slide 43</vt:lpstr>
      <vt:lpstr>Slide 44</vt:lpstr>
      <vt:lpstr>P.1 Resource to identify damaging indels in coding genes</vt:lpstr>
      <vt:lpstr>Slide 46</vt:lpstr>
      <vt:lpstr>Slide 47</vt:lpstr>
      <vt:lpstr>Acknowledgements</vt:lpstr>
      <vt:lpstr>SNP sites are enriched for higher dN/dS (KStest, Dstatistic=0.27; pvalue &lt; 2.2e-16)</vt:lpstr>
    </vt:vector>
  </TitlesOfParts>
  <Company>Yale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Ekta Khurana</dc:creator>
  <cp:lastModifiedBy>Ekta Khurana</cp:lastModifiedBy>
  <cp:revision>613</cp:revision>
  <dcterms:created xsi:type="dcterms:W3CDTF">2011-05-20T11:12:58Z</dcterms:created>
  <dcterms:modified xsi:type="dcterms:W3CDTF">2011-05-20T14:57:28Z</dcterms:modified>
</cp:coreProperties>
</file>