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6BDFF-84C7-6C44-85AF-3983ADFB0764}" type="datetimeFigureOut">
              <a:rPr lang="en-US" smtClean="0"/>
              <a:t>5/11/11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ADEBB-7404-5948-8A07-6A1CF6EE4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794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947B6-B3A7-3E4A-9085-2F6E01AD1F95}" type="datetimeFigureOut">
              <a:rPr lang="en-US" smtClean="0"/>
              <a:t>5/11/11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1938D-C9E2-5446-A7F2-8D33CB5AB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96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Those of you who remember my previously-presented</a:t>
            </a:r>
            <a:r>
              <a:rPr lang="en-US" baseline="0" dirty="0" smtClean="0"/>
              <a:t> hub analyses will notice familiar genes and a familiar network. Only now I’m looking at a new network feature: bottlenecks!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1938D-C9E2-5446-A7F2-8D33CB5ABB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04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Large number of overlapping terms: for example,</a:t>
            </a:r>
            <a:r>
              <a:rPr lang="en-US" baseline="0" dirty="0" smtClean="0"/>
              <a:t> everything seemed to be involved in some transcriptional regulation, cell cycle regulation, and cell differentiation. – Significance: What that means is that if we sorted the hubs by degree and the bottlenecks by bottleneck score, you’d see mostly the same genes, but not in the same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1938D-C9E2-5446-A7F2-8D33CB5ABB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the ERG</a:t>
            </a:r>
            <a:r>
              <a:rPr lang="en-US" baseline="0" dirty="0" smtClean="0"/>
              <a:t> 87 gene signature, we have…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1938D-C9E2-5446-A7F2-8D33CB5ABB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16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1938D-C9E2-5446-A7F2-8D33CB5ABB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74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Much has been said</a:t>
            </a:r>
            <a:r>
              <a:rPr lang="en-US" baseline="0" dirty="0" smtClean="0"/>
              <a:t> about TP53 already.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1938D-C9E2-5446-A7F2-8D33CB5ABB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4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6C2-B62D-8C44-A451-9D48A91E3BF4}" type="datetime1">
              <a:rPr lang="en-US" smtClean="0"/>
              <a:t>5/11/11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3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7519-DB86-504A-9195-4786EE913BFC}" type="datetime1">
              <a:rPr lang="en-US" smtClean="0"/>
              <a:t>5/11/11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4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D191-D652-4D43-AD31-1232F950F321}" type="datetime1">
              <a:rPr lang="en-US" smtClean="0"/>
              <a:t>5/11/11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7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A94C-8F12-A34F-BA87-B3B46CF4AFCD}" type="datetime1">
              <a:rPr lang="en-US" smtClean="0"/>
              <a:t>5/11/11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B9302-6FE6-CD4C-9157-A9E863369F99}" type="datetime1">
              <a:rPr lang="en-US" smtClean="0"/>
              <a:t>5/11/11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6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39CB-A808-9344-8631-73CAC4F8E68A}" type="datetime1">
              <a:rPr lang="en-US" smtClean="0"/>
              <a:t>5/11/11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6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BE9D-0516-2449-AED9-742FD2A2759C}" type="datetime1">
              <a:rPr lang="en-US" smtClean="0"/>
              <a:t>5/11/11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2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0077-BACB-F44F-A336-F8F83D410881}" type="datetime1">
              <a:rPr lang="en-US" smtClean="0"/>
              <a:t>5/11/11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2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220DF-9DF3-484A-B3E3-964742AF49CA}" type="datetime1">
              <a:rPr lang="en-US" smtClean="0"/>
              <a:t>5/11/11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7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475D-AC37-CC42-BCF3-0F727ADE68ED}" type="datetime1">
              <a:rPr lang="en-US" smtClean="0"/>
              <a:t>5/11/11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9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5081-42CF-5C49-ABC4-28387453E3F0}" type="datetime1">
              <a:rPr lang="en-US" smtClean="0"/>
              <a:t>5/11/11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8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27420-DB6B-0941-BB15-B1B202BAD049}" type="datetime1">
              <a:rPr lang="en-US" smtClean="0"/>
              <a:t>5/11/11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324C1-2F58-9B43-935E-16C1EC33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2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ub.iis.sinica.edu.tw/cytohubba/" TargetMode="External"/><Relationship Id="rId4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Prostate Cancer-Associated Genes Mapped to HPRD: A Bottleneck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Lucas Lochovsky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bNets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subgroup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 12, 2011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0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Same prostate cancer-associated genes (genes from [1] and [2])</a:t>
            </a:r>
          </a:p>
          <a:p>
            <a:r>
              <a:rPr lang="en-US" dirty="0" smtClean="0"/>
              <a:t>Same network: HPRD</a:t>
            </a:r>
          </a:p>
          <a:p>
            <a:r>
              <a:rPr lang="en-US" dirty="0" smtClean="0"/>
              <a:t>New network feature: Bottlenecks!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CytoHubba’s</a:t>
            </a:r>
            <a:r>
              <a:rPr lang="en-US" dirty="0" smtClean="0"/>
              <a:t> bottleneck score feature to find HPRD’s bottlenecks</a:t>
            </a:r>
          </a:p>
          <a:p>
            <a:pPr lvl="1"/>
            <a:r>
              <a:rPr lang="en-US" dirty="0" smtClean="0"/>
              <a:t>Based on how many shortest paths between pairs of nodes pass through a given node</a:t>
            </a:r>
          </a:p>
          <a:p>
            <a:pPr lvl="1"/>
            <a:r>
              <a:rPr lang="en-US" dirty="0" smtClean="0"/>
              <a:t>For more info on </a:t>
            </a:r>
            <a:r>
              <a:rPr lang="en-US" dirty="0" err="1" smtClean="0"/>
              <a:t>CytoHubba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http://hub.iis.sinica.edu.tw/cytohubba/</a:t>
            </a:r>
            <a:endParaRPr lang="en-US" dirty="0" smtClean="0"/>
          </a:p>
          <a:p>
            <a:r>
              <a:rPr lang="en-US" dirty="0" smtClean="0"/>
              <a:t>Find which bottlenecks are disrupted genes</a:t>
            </a:r>
          </a:p>
          <a:p>
            <a:r>
              <a:rPr lang="en-US" dirty="0" smtClean="0"/>
              <a:t>Find functional significance of neighboring genes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0854" y="6224298"/>
            <a:ext cx="8236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aseline="30000" dirty="0" smtClean="0"/>
              <a:t>1</a:t>
            </a:r>
            <a:r>
              <a:rPr lang="en-US" sz="1000" dirty="0" smtClean="0"/>
              <a:t>Setlur </a:t>
            </a:r>
            <a:r>
              <a:rPr lang="en-US" sz="1000" dirty="0"/>
              <a:t>et al. “Estrogen-dependent signaling in a molecularly distinct subclass of aggressive prostate cancer.” </a:t>
            </a:r>
            <a:r>
              <a:rPr lang="en-US" sz="1000" i="1" dirty="0"/>
              <a:t>J </a:t>
            </a:r>
            <a:r>
              <a:rPr lang="en-US" sz="1000" i="1" dirty="0" err="1" smtClean="0"/>
              <a:t>Natl</a:t>
            </a:r>
            <a:r>
              <a:rPr lang="en-US" sz="1000" i="1" dirty="0"/>
              <a:t> </a:t>
            </a:r>
            <a:r>
              <a:rPr lang="en-US" sz="1000" i="1" dirty="0" smtClean="0"/>
              <a:t>Cancer </a:t>
            </a:r>
            <a:r>
              <a:rPr lang="en-US" sz="1000" i="1" dirty="0"/>
              <a:t>Inst. </a:t>
            </a:r>
            <a:r>
              <a:rPr lang="en-US" sz="1000" dirty="0"/>
              <a:t>2008 Jun 4;100(11):815-25</a:t>
            </a:r>
            <a:r>
              <a:rPr lang="en-US" sz="1000" dirty="0" smtClean="0"/>
              <a:t>.</a:t>
            </a:r>
          </a:p>
          <a:p>
            <a:r>
              <a:rPr lang="en-US" sz="1000" dirty="0" err="1" smtClean="0"/>
              <a:t>Epub</a:t>
            </a:r>
            <a:r>
              <a:rPr lang="en-US" sz="1000" dirty="0" smtClean="0"/>
              <a:t> </a:t>
            </a:r>
            <a:r>
              <a:rPr lang="en-US" sz="1000" dirty="0"/>
              <a:t>2008 May 27.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0854" y="6510720"/>
            <a:ext cx="81459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baseline="30000" dirty="0" smtClean="0"/>
              <a:t>2</a:t>
            </a:r>
            <a:r>
              <a:rPr lang="en-US" sz="1000" dirty="0" smtClean="0"/>
              <a:t>F</a:t>
            </a:r>
            <a:r>
              <a:rPr lang="en-US" sz="1000" dirty="0"/>
              <a:t>. </a:t>
            </a:r>
            <a:r>
              <a:rPr lang="en-US" sz="1000" dirty="0" err="1"/>
              <a:t>Demichelis</a:t>
            </a:r>
            <a:r>
              <a:rPr lang="en-US" sz="1000" dirty="0"/>
              <a:t> et al., others, “Distinct genomic aberrations associated with ERG rearranged prostate cancer,” </a:t>
            </a:r>
            <a:r>
              <a:rPr lang="en-US" sz="1000" i="1" dirty="0"/>
              <a:t>Genes, Chromosomes and Cancer</a:t>
            </a:r>
            <a:r>
              <a:rPr lang="en-US" sz="1000" dirty="0"/>
              <a:t> 48, no. 4 (2009): 366–380.</a:t>
            </a:r>
          </a:p>
          <a:p>
            <a:endParaRPr lang="en-US" sz="1000" dirty="0"/>
          </a:p>
        </p:txBody>
      </p:sp>
      <p:pic>
        <p:nvPicPr>
          <p:cNvPr id="7" name="Picture 6" descr="bottleneck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83" y="110969"/>
            <a:ext cx="966568" cy="148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0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each gene list, look at top five bottlenecks</a:t>
            </a:r>
          </a:p>
          <a:p>
            <a:r>
              <a:rPr lang="en-US" dirty="0" smtClean="0"/>
              <a:t>Focus on unique functions of each bottleneck neighborhood</a:t>
            </a:r>
          </a:p>
          <a:p>
            <a:pPr lvl="1"/>
            <a:r>
              <a:rPr lang="en-US" dirty="0" smtClean="0"/>
              <a:t>Large number of overlapping terms</a:t>
            </a:r>
          </a:p>
          <a:p>
            <a:r>
              <a:rPr lang="en-US" dirty="0" smtClean="0"/>
              <a:t>A lot of the bottlenecks are also hubs, but hub significance doesn’t correlate with bottleneck significance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2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ERG 87 Gene Signature</a:t>
            </a:r>
            <a:r>
              <a:rPr lang="en-US" baseline="30000" dirty="0" smtClean="0"/>
              <a:t>1</a:t>
            </a:r>
            <a:r>
              <a:rPr lang="en-US" dirty="0" smtClean="0"/>
              <a:t> B-necks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HDAC1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Histone </a:t>
            </a:r>
            <a:r>
              <a:rPr lang="en-US" dirty="0" err="1"/>
              <a:t>deacetylase</a:t>
            </a:r>
            <a:r>
              <a:rPr lang="en-US" dirty="0"/>
              <a:t> 1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hromatin </a:t>
            </a:r>
            <a:r>
              <a:rPr lang="en-US" dirty="0" err="1" smtClean="0"/>
              <a:t>remodelling</a:t>
            </a:r>
            <a:endParaRPr lang="en-US" dirty="0" smtClean="0"/>
          </a:p>
          <a:p>
            <a:pPr lvl="1"/>
            <a:r>
              <a:rPr lang="en-US" dirty="0" smtClean="0"/>
              <a:t>DNA replication regulation</a:t>
            </a:r>
            <a:endParaRPr lang="en-US" dirty="0"/>
          </a:p>
          <a:p>
            <a:r>
              <a:rPr lang="en-US" dirty="0" smtClean="0"/>
              <a:t>LRP1</a:t>
            </a:r>
            <a:endParaRPr lang="en-US" dirty="0"/>
          </a:p>
          <a:p>
            <a:pPr lvl="1"/>
            <a:r>
              <a:rPr lang="en-US" dirty="0" smtClean="0"/>
              <a:t>Enzyme </a:t>
            </a:r>
            <a:r>
              <a:rPr lang="en-US" dirty="0"/>
              <a:t>regulation</a:t>
            </a:r>
          </a:p>
          <a:p>
            <a:r>
              <a:rPr lang="en-US" dirty="0" smtClean="0"/>
              <a:t>TBP</a:t>
            </a:r>
          </a:p>
          <a:p>
            <a:pPr lvl="1"/>
            <a:r>
              <a:rPr lang="en-US" dirty="0" smtClean="0"/>
              <a:t>TATA </a:t>
            </a:r>
            <a:r>
              <a:rPr lang="en-US" dirty="0"/>
              <a:t>box binding </a:t>
            </a:r>
            <a:r>
              <a:rPr lang="en-US" dirty="0" smtClean="0"/>
              <a:t>protein</a:t>
            </a:r>
            <a:endParaRPr lang="en-US" dirty="0"/>
          </a:p>
          <a:p>
            <a:pPr lvl="1"/>
            <a:r>
              <a:rPr lang="en-US" dirty="0" smtClean="0"/>
              <a:t>found </a:t>
            </a:r>
            <a:r>
              <a:rPr lang="en-US" dirty="0"/>
              <a:t>to associate with many transcription factor </a:t>
            </a:r>
            <a:r>
              <a:rPr lang="en-US" dirty="0" smtClean="0"/>
              <a:t>complexes</a:t>
            </a:r>
            <a:endParaRPr lang="en-US" dirty="0"/>
          </a:p>
          <a:p>
            <a:r>
              <a:rPr lang="en-US" dirty="0" smtClean="0"/>
              <a:t>TLE1</a:t>
            </a:r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mbryonic development</a:t>
            </a:r>
            <a:endParaRPr lang="en-US" dirty="0"/>
          </a:p>
          <a:p>
            <a:pPr lvl="1"/>
            <a:r>
              <a:rPr lang="en-US" dirty="0" smtClean="0"/>
              <a:t>cell differentiation</a:t>
            </a:r>
            <a:endParaRPr lang="en-US" dirty="0"/>
          </a:p>
          <a:p>
            <a:r>
              <a:rPr lang="en-US" dirty="0" smtClean="0"/>
              <a:t>BMPR1B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ell differentiation</a:t>
            </a:r>
            <a:endParaRPr lang="en-US" dirty="0"/>
          </a:p>
          <a:p>
            <a:pPr lvl="1"/>
            <a:r>
              <a:rPr lang="en-US" dirty="0" smtClean="0"/>
              <a:t>organ </a:t>
            </a:r>
            <a:r>
              <a:rPr lang="en-US" dirty="0"/>
              <a:t>development </a:t>
            </a:r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6436814"/>
            <a:ext cx="6806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aseline="30000" dirty="0" smtClean="0"/>
              <a:t>1</a:t>
            </a:r>
            <a:r>
              <a:rPr lang="en-US" sz="1000" dirty="0" smtClean="0"/>
              <a:t>Setlur </a:t>
            </a:r>
            <a:r>
              <a:rPr lang="en-US" sz="1000" dirty="0"/>
              <a:t>et al. “Estrogen-dependent signaling in a molecularly distinct subclass of aggressive prostate cancer.” </a:t>
            </a:r>
            <a:r>
              <a:rPr lang="en-US" sz="1000" i="1" dirty="0"/>
              <a:t>J </a:t>
            </a:r>
            <a:r>
              <a:rPr lang="en-US" sz="1000" i="1" dirty="0" err="1" smtClean="0"/>
              <a:t>Natl</a:t>
            </a:r>
            <a:r>
              <a:rPr lang="en-US" sz="1000" i="1" dirty="0"/>
              <a:t> </a:t>
            </a:r>
            <a:r>
              <a:rPr lang="en-US" sz="1000" i="1" dirty="0" smtClean="0"/>
              <a:t>Cancer </a:t>
            </a:r>
            <a:r>
              <a:rPr lang="en-US" sz="1000" i="1" dirty="0"/>
              <a:t>Inst</a:t>
            </a:r>
            <a:r>
              <a:rPr lang="en-US" sz="1000" i="1" dirty="0" smtClean="0"/>
              <a:t>.</a:t>
            </a:r>
          </a:p>
          <a:p>
            <a:r>
              <a:rPr lang="en-US" sz="1000" dirty="0" smtClean="0"/>
              <a:t>2008 </a:t>
            </a:r>
            <a:r>
              <a:rPr lang="en-US" sz="1000" dirty="0"/>
              <a:t>Jun 4;100(11):815-25. </a:t>
            </a:r>
            <a:r>
              <a:rPr lang="en-US" sz="1000" dirty="0" err="1"/>
              <a:t>Epub</a:t>
            </a:r>
            <a:r>
              <a:rPr lang="en-US" sz="1000" dirty="0"/>
              <a:t> 2008 May 27. </a:t>
            </a:r>
          </a:p>
        </p:txBody>
      </p:sp>
    </p:spTree>
    <p:extLst>
      <p:ext uri="{BB962C8B-B14F-4D97-AF65-F5344CB8AC3E}">
        <p14:creationId xmlns:p14="http://schemas.microsoft.com/office/powerpoint/2010/main" val="4099803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Amplified prostate</a:t>
            </a:r>
            <a:br>
              <a:rPr lang="en-US" dirty="0" smtClean="0"/>
            </a:br>
            <a:r>
              <a:rPr lang="en-US" dirty="0" smtClean="0"/>
              <a:t>cancer lesions</a:t>
            </a:r>
            <a:r>
              <a:rPr lang="en-US" baseline="30000" dirty="0" smtClean="0"/>
              <a:t>1</a:t>
            </a:r>
            <a:r>
              <a:rPr lang="en-US" dirty="0" smtClean="0"/>
              <a:t> B-necks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COPS6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dirty="0" smtClean="0"/>
              <a:t>ell proliferation</a:t>
            </a:r>
            <a:endParaRPr lang="en-US" dirty="0"/>
          </a:p>
          <a:p>
            <a:pPr lvl="1"/>
            <a:r>
              <a:rPr lang="en-US" dirty="0" smtClean="0"/>
              <a:t>apoptotic </a:t>
            </a:r>
            <a:r>
              <a:rPr lang="en-US" dirty="0" err="1" smtClean="0"/>
              <a:t>signalling</a:t>
            </a:r>
            <a:endParaRPr lang="en-US" dirty="0"/>
          </a:p>
          <a:p>
            <a:pPr lvl="1"/>
            <a:r>
              <a:rPr lang="en-US" dirty="0" smtClean="0"/>
              <a:t>protein </a:t>
            </a:r>
            <a:r>
              <a:rPr lang="en-US" dirty="0" err="1" smtClean="0"/>
              <a:t>ubiquitination</a:t>
            </a:r>
            <a:endParaRPr lang="en-US" dirty="0"/>
          </a:p>
          <a:p>
            <a:r>
              <a:rPr lang="en-US" dirty="0" smtClean="0"/>
              <a:t>SMURF1</a:t>
            </a:r>
            <a:endParaRPr lang="en-US" dirty="0"/>
          </a:p>
          <a:p>
            <a:pPr lvl="1"/>
            <a:r>
              <a:rPr lang="en-US" dirty="0"/>
              <a:t>s</a:t>
            </a:r>
            <a:r>
              <a:rPr lang="en-US" dirty="0" smtClean="0"/>
              <a:t>ignal transduction</a:t>
            </a:r>
            <a:endParaRPr lang="en-US" dirty="0"/>
          </a:p>
          <a:p>
            <a:pPr lvl="1"/>
            <a:r>
              <a:rPr lang="en-US" dirty="0" smtClean="0"/>
              <a:t>SMAD </a:t>
            </a:r>
            <a:r>
              <a:rPr lang="en-US" dirty="0"/>
              <a:t>catabolism (involvement in activating TGF-</a:t>
            </a:r>
            <a:r>
              <a:rPr lang="en-US" dirty="0" err="1"/>
              <a:t>ß</a:t>
            </a:r>
            <a:r>
              <a:rPr lang="en-US" dirty="0"/>
              <a:t> transcription).</a:t>
            </a:r>
          </a:p>
          <a:p>
            <a:r>
              <a:rPr lang="en-US" dirty="0" smtClean="0"/>
              <a:t>TSC22D4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dirty="0" smtClean="0"/>
              <a:t>itosis </a:t>
            </a:r>
            <a:r>
              <a:rPr lang="en-US" dirty="0"/>
              <a:t>checkpoint </a:t>
            </a:r>
            <a:r>
              <a:rPr lang="en-US" dirty="0" smtClean="0"/>
              <a:t>regulation</a:t>
            </a:r>
            <a:endParaRPr lang="en-US" dirty="0"/>
          </a:p>
          <a:p>
            <a:pPr lvl="1"/>
            <a:r>
              <a:rPr lang="en-US" dirty="0" smtClean="0"/>
              <a:t>guidance </a:t>
            </a:r>
            <a:r>
              <a:rPr lang="en-US" dirty="0"/>
              <a:t>of axon </a:t>
            </a:r>
            <a:r>
              <a:rPr lang="en-US" dirty="0" smtClean="0"/>
              <a:t>development</a:t>
            </a:r>
            <a:endParaRPr lang="en-US" dirty="0"/>
          </a:p>
          <a:p>
            <a:r>
              <a:rPr lang="en-US" dirty="0" smtClean="0"/>
              <a:t>TRIP6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surface pattern </a:t>
            </a:r>
            <a:r>
              <a:rPr lang="en-US" dirty="0" smtClean="0"/>
              <a:t>recognition</a:t>
            </a:r>
            <a:endParaRPr lang="en-US" dirty="0"/>
          </a:p>
          <a:p>
            <a:pPr lvl="1"/>
            <a:r>
              <a:rPr lang="en-US" dirty="0" smtClean="0"/>
              <a:t>participation </a:t>
            </a:r>
            <a:r>
              <a:rPr lang="en-US" dirty="0"/>
              <a:t>in many </a:t>
            </a:r>
            <a:r>
              <a:rPr lang="en-US" dirty="0" err="1"/>
              <a:t>signalling</a:t>
            </a:r>
            <a:r>
              <a:rPr lang="en-US" dirty="0"/>
              <a:t> </a:t>
            </a:r>
            <a:r>
              <a:rPr lang="en-US" dirty="0" smtClean="0"/>
              <a:t>cascades</a:t>
            </a:r>
          </a:p>
          <a:p>
            <a:pPr lvl="1"/>
            <a:r>
              <a:rPr lang="en-US" dirty="0" smtClean="0"/>
              <a:t>actin </a:t>
            </a:r>
            <a:r>
              <a:rPr lang="en-US" dirty="0"/>
              <a:t>filament organization.</a:t>
            </a:r>
          </a:p>
          <a:p>
            <a:r>
              <a:rPr lang="en-US" dirty="0" smtClean="0"/>
              <a:t>MCM7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dirty="0" smtClean="0"/>
              <a:t>any </a:t>
            </a:r>
            <a:r>
              <a:rPr lang="en-US" dirty="0"/>
              <a:t>signal pathway </a:t>
            </a:r>
            <a:r>
              <a:rPr lang="en-US" dirty="0" smtClean="0"/>
              <a:t>associations</a:t>
            </a:r>
            <a:endParaRPr lang="en-US" dirty="0"/>
          </a:p>
          <a:p>
            <a:pPr lvl="1"/>
            <a:r>
              <a:rPr lang="en-US" dirty="0" smtClean="0"/>
              <a:t>many </a:t>
            </a:r>
            <a:r>
              <a:rPr lang="en-US" dirty="0"/>
              <a:t>cell cycle </a:t>
            </a:r>
            <a:r>
              <a:rPr lang="en-US" dirty="0" smtClean="0"/>
              <a:t>checkpoints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lot of involvement with RNA </a:t>
            </a:r>
            <a:r>
              <a:rPr lang="en-US" dirty="0" smtClean="0"/>
              <a:t>polymerase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0854" y="6510720"/>
            <a:ext cx="81459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baseline="30000" dirty="0" smtClean="0"/>
              <a:t>1</a:t>
            </a:r>
            <a:r>
              <a:rPr lang="en-US" sz="1000" dirty="0" smtClean="0"/>
              <a:t>F</a:t>
            </a:r>
            <a:r>
              <a:rPr lang="en-US" sz="1000" dirty="0"/>
              <a:t>. </a:t>
            </a:r>
            <a:r>
              <a:rPr lang="en-US" sz="1000" dirty="0" err="1"/>
              <a:t>Demichelis</a:t>
            </a:r>
            <a:r>
              <a:rPr lang="en-US" sz="1000" dirty="0"/>
              <a:t> et al., others, “Distinct genomic aberrations associated with ERG rearranged prostate cancer,” </a:t>
            </a:r>
            <a:r>
              <a:rPr lang="en-US" sz="1000" i="1" dirty="0"/>
              <a:t>Genes, Chromosomes and Cancer</a:t>
            </a:r>
            <a:r>
              <a:rPr lang="en-US" sz="1000" dirty="0"/>
              <a:t> 48, no. 4 (2009): 366–380.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008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Deleted prostate</a:t>
            </a:r>
            <a:br>
              <a:rPr lang="en-US" dirty="0" smtClean="0"/>
            </a:br>
            <a:r>
              <a:rPr lang="en-US" dirty="0" smtClean="0"/>
              <a:t>cancer lesions</a:t>
            </a:r>
            <a:r>
              <a:rPr lang="en-US" baseline="30000" dirty="0" smtClean="0"/>
              <a:t>1</a:t>
            </a:r>
            <a:r>
              <a:rPr lang="en-US" dirty="0" smtClean="0"/>
              <a:t> B-necks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TP53</a:t>
            </a:r>
            <a:endParaRPr lang="en-US" dirty="0"/>
          </a:p>
          <a:p>
            <a:pPr lvl="1"/>
            <a:r>
              <a:rPr lang="en-US" dirty="0" smtClean="0"/>
              <a:t>Most </a:t>
            </a:r>
            <a:r>
              <a:rPr lang="en-US" dirty="0"/>
              <a:t>interacting partners are protein </a:t>
            </a:r>
            <a:r>
              <a:rPr lang="en-US" dirty="0" smtClean="0"/>
              <a:t>kinases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dirty="0" smtClean="0"/>
              <a:t>ost </a:t>
            </a:r>
            <a:r>
              <a:rPr lang="en-US" dirty="0"/>
              <a:t>functions involve transcription </a:t>
            </a:r>
            <a:r>
              <a:rPr lang="en-US" dirty="0" smtClean="0"/>
              <a:t>regulation</a:t>
            </a:r>
            <a:endParaRPr lang="en-US" dirty="0"/>
          </a:p>
          <a:p>
            <a:r>
              <a:rPr lang="en-US" dirty="0" smtClean="0"/>
              <a:t>DLG4</a:t>
            </a:r>
            <a:endParaRPr lang="en-US" dirty="0"/>
          </a:p>
          <a:p>
            <a:pPr lvl="1"/>
            <a:r>
              <a:rPr lang="en-US" dirty="0" smtClean="0"/>
              <a:t>Major </a:t>
            </a:r>
            <a:r>
              <a:rPr lang="en-US" dirty="0"/>
              <a:t>theme is neuron stuff, such as neuron development, neurotransmitter regulation, social behavior, and </a:t>
            </a:r>
            <a:r>
              <a:rPr lang="en-US" dirty="0" smtClean="0"/>
              <a:t>memory</a:t>
            </a:r>
            <a:endParaRPr lang="en-US" dirty="0"/>
          </a:p>
          <a:p>
            <a:r>
              <a:rPr lang="en-US" dirty="0" smtClean="0"/>
              <a:t>SHBG</a:t>
            </a:r>
          </a:p>
          <a:p>
            <a:pPr lvl="1"/>
            <a:r>
              <a:rPr lang="en-US" dirty="0" smtClean="0"/>
              <a:t>Copper </a:t>
            </a:r>
            <a:r>
              <a:rPr lang="en-US" dirty="0"/>
              <a:t>and cadmium ion binding for cytoplasmic </a:t>
            </a:r>
            <a:r>
              <a:rPr lang="en-US" dirty="0" smtClean="0"/>
              <a:t>vesicles</a:t>
            </a:r>
            <a:endParaRPr lang="en-US" dirty="0"/>
          </a:p>
          <a:p>
            <a:r>
              <a:rPr lang="en-US" dirty="0" smtClean="0"/>
              <a:t>DVL2</a:t>
            </a:r>
            <a:endParaRPr lang="en-US" dirty="0"/>
          </a:p>
          <a:p>
            <a:pPr lvl="1"/>
            <a:r>
              <a:rPr lang="en-US" dirty="0" smtClean="0"/>
              <a:t>Regulation </a:t>
            </a:r>
            <a:r>
              <a:rPr lang="en-US" dirty="0"/>
              <a:t>of signal transduction and protein kinase </a:t>
            </a:r>
            <a:r>
              <a:rPr lang="en-US" dirty="0" smtClean="0"/>
              <a:t>cascade</a:t>
            </a:r>
            <a:endParaRPr lang="en-US" dirty="0"/>
          </a:p>
          <a:p>
            <a:pPr lvl="1"/>
            <a:r>
              <a:rPr lang="en-US" dirty="0" smtClean="0"/>
              <a:t>Association with </a:t>
            </a:r>
            <a:r>
              <a:rPr lang="en-US" dirty="0" err="1" smtClean="0"/>
              <a:t>clathrin</a:t>
            </a:r>
            <a:r>
              <a:rPr lang="en-US" dirty="0" smtClean="0"/>
              <a:t> </a:t>
            </a:r>
            <a:r>
              <a:rPr lang="en-US" dirty="0"/>
              <a:t>adaptor </a:t>
            </a:r>
            <a:r>
              <a:rPr lang="en-US" dirty="0" smtClean="0"/>
              <a:t>complex</a:t>
            </a:r>
            <a:endParaRPr lang="en-US" dirty="0"/>
          </a:p>
          <a:p>
            <a:r>
              <a:rPr lang="en-US" dirty="0" smtClean="0"/>
              <a:t>SLC2A4</a:t>
            </a:r>
            <a:endParaRPr lang="en-US" dirty="0"/>
          </a:p>
          <a:p>
            <a:pPr lvl="1"/>
            <a:r>
              <a:rPr lang="en-US" dirty="0" smtClean="0"/>
              <a:t>Cellular </a:t>
            </a:r>
            <a:r>
              <a:rPr lang="en-US" dirty="0"/>
              <a:t>catabolic </a:t>
            </a:r>
            <a:r>
              <a:rPr lang="en-US" dirty="0" smtClean="0"/>
              <a:t>processes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ctin </a:t>
            </a:r>
            <a:r>
              <a:rPr lang="en-US" dirty="0"/>
              <a:t>filament bundle </a:t>
            </a:r>
            <a:r>
              <a:rPr lang="en-US" dirty="0" smtClean="0"/>
              <a:t>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0854" y="6510720"/>
            <a:ext cx="81459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baseline="30000" dirty="0" smtClean="0"/>
              <a:t>1</a:t>
            </a:r>
            <a:r>
              <a:rPr lang="en-US" sz="1000" dirty="0" smtClean="0"/>
              <a:t>F</a:t>
            </a:r>
            <a:r>
              <a:rPr lang="en-US" sz="1000" dirty="0"/>
              <a:t>. </a:t>
            </a:r>
            <a:r>
              <a:rPr lang="en-US" sz="1000" dirty="0" err="1"/>
              <a:t>Demichelis</a:t>
            </a:r>
            <a:r>
              <a:rPr lang="en-US" sz="1000" dirty="0"/>
              <a:t> et al., others, “Distinct genomic aberrations associated with ERG rearranged prostate cancer,” </a:t>
            </a:r>
            <a:r>
              <a:rPr lang="en-US" sz="1000" i="1" dirty="0"/>
              <a:t>Genes, Chromosomes and Cancer</a:t>
            </a:r>
            <a:r>
              <a:rPr lang="en-US" sz="1000" dirty="0"/>
              <a:t> 48, no. 4 (2009): 366–380.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7419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 family</a:t>
            </a:r>
            <a:r>
              <a:rPr lang="en-US" baseline="30000" dirty="0" smtClean="0"/>
              <a:t>1</a:t>
            </a:r>
            <a:r>
              <a:rPr lang="en-US" dirty="0" smtClean="0"/>
              <a:t> B-necks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291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ETS2</a:t>
            </a:r>
            <a:endParaRPr lang="en-US" dirty="0"/>
          </a:p>
          <a:p>
            <a:pPr lvl="1"/>
            <a:r>
              <a:rPr lang="en-US" dirty="0" smtClean="0"/>
              <a:t>SMAD </a:t>
            </a:r>
            <a:r>
              <a:rPr lang="en-US" dirty="0"/>
              <a:t>complex assembly (involved in TGF-</a:t>
            </a:r>
            <a:r>
              <a:rPr lang="en-US" dirty="0" err="1"/>
              <a:t>ß</a:t>
            </a:r>
            <a:r>
              <a:rPr lang="en-US" dirty="0"/>
              <a:t> </a:t>
            </a:r>
            <a:r>
              <a:rPr lang="en-US" dirty="0" err="1"/>
              <a:t>signalling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histone </a:t>
            </a:r>
            <a:r>
              <a:rPr lang="en-US" dirty="0" err="1"/>
              <a:t>acetyltransferase</a:t>
            </a:r>
            <a:r>
              <a:rPr lang="en-US" dirty="0"/>
              <a:t> </a:t>
            </a:r>
            <a:r>
              <a:rPr lang="en-US" dirty="0" smtClean="0"/>
              <a:t>complex</a:t>
            </a:r>
            <a:endParaRPr lang="en-US" dirty="0"/>
          </a:p>
          <a:p>
            <a:r>
              <a:rPr lang="en-US" dirty="0" smtClean="0"/>
              <a:t>ELF1</a:t>
            </a:r>
            <a:endParaRPr lang="en-US" dirty="0"/>
          </a:p>
          <a:p>
            <a:pPr lvl="1"/>
            <a:r>
              <a:rPr lang="en-US" dirty="0"/>
              <a:t>n</a:t>
            </a:r>
            <a:r>
              <a:rPr lang="en-US" dirty="0" smtClean="0"/>
              <a:t>ucleosome disassembly</a:t>
            </a:r>
            <a:endParaRPr lang="en-US" dirty="0"/>
          </a:p>
          <a:p>
            <a:pPr lvl="1"/>
            <a:r>
              <a:rPr lang="en-US" dirty="0" smtClean="0"/>
              <a:t>loss </a:t>
            </a:r>
            <a:r>
              <a:rPr lang="en-US" dirty="0"/>
              <a:t>of chromatin </a:t>
            </a:r>
            <a:r>
              <a:rPr lang="en-US" dirty="0" smtClean="0"/>
              <a:t>silencing</a:t>
            </a:r>
            <a:endParaRPr lang="en-US" dirty="0"/>
          </a:p>
          <a:p>
            <a:pPr lvl="1"/>
            <a:r>
              <a:rPr lang="en-US" dirty="0" smtClean="0"/>
              <a:t>DNA </a:t>
            </a:r>
            <a:r>
              <a:rPr lang="en-US" dirty="0"/>
              <a:t>unwinding during </a:t>
            </a:r>
            <a:r>
              <a:rPr lang="en-US" dirty="0" smtClean="0"/>
              <a:t>replication</a:t>
            </a:r>
            <a:endParaRPr lang="en-US" dirty="0"/>
          </a:p>
          <a:p>
            <a:r>
              <a:rPr lang="en-US" dirty="0" smtClean="0"/>
              <a:t>ETV6</a:t>
            </a:r>
            <a:endParaRPr lang="en-US" dirty="0"/>
          </a:p>
          <a:p>
            <a:pPr lvl="1"/>
            <a:r>
              <a:rPr lang="en-US" dirty="0"/>
              <a:t>s</a:t>
            </a:r>
            <a:r>
              <a:rPr lang="en-US" dirty="0" smtClean="0"/>
              <a:t>triated </a:t>
            </a:r>
            <a:r>
              <a:rPr lang="en-US" dirty="0"/>
              <a:t>muscle and thymus </a:t>
            </a:r>
            <a:r>
              <a:rPr lang="en-US" dirty="0" smtClean="0"/>
              <a:t>development</a:t>
            </a:r>
            <a:endParaRPr lang="en-US" dirty="0"/>
          </a:p>
          <a:p>
            <a:r>
              <a:rPr lang="en-US" dirty="0" smtClean="0"/>
              <a:t>ERG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road </a:t>
            </a:r>
            <a:r>
              <a:rPr lang="en-US" dirty="0"/>
              <a:t>range of transcription-related </a:t>
            </a:r>
            <a:r>
              <a:rPr lang="en-US" dirty="0" smtClean="0"/>
              <a:t>activities</a:t>
            </a:r>
            <a:endParaRPr lang="en-US" dirty="0"/>
          </a:p>
          <a:p>
            <a:pPr lvl="1"/>
            <a:r>
              <a:rPr lang="en-US" dirty="0" smtClean="0"/>
              <a:t>cell differentiation</a:t>
            </a:r>
            <a:endParaRPr lang="en-US" dirty="0"/>
          </a:p>
          <a:p>
            <a:r>
              <a:rPr lang="en-US" dirty="0" smtClean="0"/>
              <a:t>ETV1</a:t>
            </a:r>
            <a:endParaRPr lang="en-US" dirty="0"/>
          </a:p>
          <a:p>
            <a:pPr lvl="1"/>
            <a:r>
              <a:rPr lang="en-US" dirty="0"/>
              <a:t>r</a:t>
            </a:r>
            <a:r>
              <a:rPr lang="en-US" dirty="0" smtClean="0"/>
              <a:t>egulation </a:t>
            </a:r>
            <a:r>
              <a:rPr lang="en-US" dirty="0"/>
              <a:t>of force of heart </a:t>
            </a:r>
            <a:r>
              <a:rPr lang="en-US" dirty="0" smtClean="0"/>
              <a:t>contraction</a:t>
            </a:r>
            <a:endParaRPr lang="en-US" dirty="0"/>
          </a:p>
          <a:p>
            <a:pPr lvl="1"/>
            <a:r>
              <a:rPr lang="en-US" dirty="0" err="1" smtClean="0"/>
              <a:t>somitogenesis</a:t>
            </a:r>
            <a:r>
              <a:rPr lang="en-US" dirty="0" smtClean="0"/>
              <a:t> </a:t>
            </a:r>
            <a:r>
              <a:rPr lang="en-US" dirty="0"/>
              <a:t>(creation of segmented tissue blocks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insulin </a:t>
            </a:r>
            <a:r>
              <a:rPr lang="en-US" dirty="0" err="1"/>
              <a:t>signalling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0854" y="6510720"/>
            <a:ext cx="81459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baseline="30000" dirty="0" smtClean="0"/>
              <a:t>1</a:t>
            </a:r>
            <a:r>
              <a:rPr lang="en-US" sz="1000" dirty="0" smtClean="0"/>
              <a:t>F</a:t>
            </a:r>
            <a:r>
              <a:rPr lang="en-US" sz="1000" dirty="0"/>
              <a:t>. </a:t>
            </a:r>
            <a:r>
              <a:rPr lang="en-US" sz="1000" dirty="0" err="1"/>
              <a:t>Demichelis</a:t>
            </a:r>
            <a:r>
              <a:rPr lang="en-US" sz="1000" dirty="0"/>
              <a:t> et al., others, “Distinct genomic aberrations associated with ERG rearranged prostate cancer,” </a:t>
            </a:r>
            <a:r>
              <a:rPr lang="en-US" sz="1000" i="1" dirty="0"/>
              <a:t>Genes, Chromosomes and Cancer</a:t>
            </a:r>
            <a:r>
              <a:rPr lang="en-US" sz="1000" dirty="0"/>
              <a:t> 48, no. 4 (2009): 366–380.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61717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Bottleneck analysis on larger datasets</a:t>
            </a:r>
          </a:p>
          <a:p>
            <a:pPr lvl="1"/>
            <a:r>
              <a:rPr lang="en-US" dirty="0" smtClean="0"/>
              <a:t>Rubin prostate genomes</a:t>
            </a:r>
          </a:p>
          <a:p>
            <a:pPr lvl="1"/>
            <a:r>
              <a:rPr lang="en-US" dirty="0" smtClean="0"/>
              <a:t>TCGA mutation data</a:t>
            </a:r>
          </a:p>
          <a:p>
            <a:r>
              <a:rPr lang="en-US" dirty="0" smtClean="0"/>
              <a:t>ENCODE TF-target gene network analysis</a:t>
            </a:r>
          </a:p>
          <a:p>
            <a:r>
              <a:rPr lang="en-US" dirty="0" smtClean="0"/>
              <a:t>Investigate CNV genes and gene expression of genes connected to those CNVs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88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anyone thinks they deserve to be listed here, shout it out now, or you are an:</a:t>
            </a:r>
          </a:p>
          <a:p>
            <a:r>
              <a:rPr lang="en-US" dirty="0" err="1" smtClean="0"/>
              <a:t>Uncredited</a:t>
            </a:r>
            <a:r>
              <a:rPr lang="en-US" dirty="0" smtClean="0"/>
              <a:t> Contributor (UC)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24C1-2F58-9B43-935E-16C1EC3397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97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798</Words>
  <Application>Microsoft Macintosh PowerPoint</Application>
  <PresentationFormat>On-screen Show (4:3)</PresentationFormat>
  <Paragraphs>118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Prostate Cancer-Associated Genes Mapped to HPRD: A Bottleneck Analysis</vt:lpstr>
      <vt:lpstr>Overview</vt:lpstr>
      <vt:lpstr>Overview</vt:lpstr>
      <vt:lpstr>ERG 87 Gene Signature1 B-necks</vt:lpstr>
      <vt:lpstr>Amplified prostate cancer lesions1 B-necks</vt:lpstr>
      <vt:lpstr>Deleted prostate cancer lesions1 B-necks</vt:lpstr>
      <vt:lpstr>ETS family1 B-necks</vt:lpstr>
      <vt:lpstr>Future Directions</vt:lpstr>
      <vt:lpstr>Acknowledgements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Prostate Cancer-Associated Genes Mapped to HPRD: A Bottleneck Analysis</dc:title>
  <dc:creator>Lucas Lochovsky</dc:creator>
  <cp:lastModifiedBy>Lucas Lochovsky</cp:lastModifiedBy>
  <cp:revision>71</cp:revision>
  <dcterms:created xsi:type="dcterms:W3CDTF">2011-05-11T19:53:22Z</dcterms:created>
  <dcterms:modified xsi:type="dcterms:W3CDTF">2011-05-12T13:09:36Z</dcterms:modified>
</cp:coreProperties>
</file>