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0" r:id="rId3"/>
    <p:sldId id="261" r:id="rId4"/>
    <p:sldId id="266" r:id="rId5"/>
    <p:sldId id="273" r:id="rId6"/>
    <p:sldId id="274" r:id="rId7"/>
    <p:sldId id="276" r:id="rId8"/>
    <p:sldId id="277" r:id="rId9"/>
    <p:sldId id="278" r:id="rId10"/>
    <p:sldId id="275" r:id="rId11"/>
    <p:sldId id="269" r:id="rId12"/>
    <p:sldId id="270" r:id="rId13"/>
    <p:sldId id="271" r:id="rId14"/>
    <p:sldId id="279" r:id="rId15"/>
    <p:sldId id="258" r:id="rId16"/>
    <p:sldId id="280" r:id="rId17"/>
    <p:sldId id="281" r:id="rId18"/>
    <p:sldId id="282" r:id="rId19"/>
    <p:sldId id="283" r:id="rId20"/>
    <p:sldId id="284" r:id="rId21"/>
    <p:sldId id="285" r:id="rId22"/>
    <p:sldId id="290" r:id="rId23"/>
    <p:sldId id="286" r:id="rId24"/>
    <p:sldId id="288" r:id="rId25"/>
    <p:sldId id="289" r:id="rId26"/>
    <p:sldId id="257" r:id="rId27"/>
    <p:sldId id="292" r:id="rId28"/>
    <p:sldId id="28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86" autoAdjust="0"/>
  </p:normalViewPr>
  <p:slideViewPr>
    <p:cSldViewPr>
      <p:cViewPr varScale="1">
        <p:scale>
          <a:sx n="67" d="100"/>
          <a:sy n="67" d="100"/>
        </p:scale>
        <p:origin x="-6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Yale\lab%20rotations\4%20-%20gerstein%20lab\2-pathways%20enrichment%20CEU-NSv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COMPILED!$AE$1</c:f>
              <c:strCache>
                <c:ptCount val="1"/>
                <c:pt idx="0">
                  <c:v>systems_s</c:v>
                </c:pt>
              </c:strCache>
            </c:strRef>
          </c:tx>
          <c:cat>
            <c:strRef>
              <c:f>COMPILED!$AD$2:$AD$46</c:f>
              <c:strCache>
                <c:ptCount val="45"/>
                <c:pt idx="0">
                  <c:v>PPAR signaling pathway  </c:v>
                </c:pt>
                <c:pt idx="1">
                  <c:v>Chemokine signaling pathway  </c:v>
                </c:pt>
                <c:pt idx="2">
                  <c:v>Cardiac muscle contraction  </c:v>
                </c:pt>
                <c:pt idx="3">
                  <c:v>Vascular smooth muscle contraction </c:v>
                </c:pt>
                <c:pt idx="4">
                  <c:v>Dorso-ventral axis formation  </c:v>
                </c:pt>
                <c:pt idx="5">
                  <c:v>Axon guidance   </c:v>
                </c:pt>
                <c:pt idx="6">
                  <c:v>Osteoclast differentiation   </c:v>
                </c:pt>
                <c:pt idx="7">
                  <c:v>Complement and coagulation cascades </c:v>
                </c:pt>
                <c:pt idx="8">
                  <c:v>Antigen processing and presentation </c:v>
                </c:pt>
                <c:pt idx="9">
                  <c:v>Renin-angiotensin system   </c:v>
                </c:pt>
                <c:pt idx="10">
                  <c:v>Toll-like receptor signaling pathway </c:v>
                </c:pt>
                <c:pt idx="11">
                  <c:v>NOD-like receptor signaling pathway </c:v>
                </c:pt>
                <c:pt idx="12">
                  <c:v>RIG-I-like receptor signaling pathway </c:v>
                </c:pt>
                <c:pt idx="13">
                  <c:v>Cytosolic DNA-sensing pathway  </c:v>
                </c:pt>
                <c:pt idx="14">
                  <c:v>Hematopoietic cell lineage  </c:v>
                </c:pt>
                <c:pt idx="15">
                  <c:v>Natural killer cell mediated cytotoxicity</c:v>
                </c:pt>
                <c:pt idx="16">
                  <c:v>T cell receptor signaling pathway</c:v>
                </c:pt>
                <c:pt idx="17">
                  <c:v>B cell receptor signaling pathway</c:v>
                </c:pt>
                <c:pt idx="18">
                  <c:v>Fc epsilon RI signaling pathway</c:v>
                </c:pt>
                <c:pt idx="19">
                  <c:v>Fc gamma R-mediated phagocytosis </c:v>
                </c:pt>
                <c:pt idx="20">
                  <c:v>Leukocyte transendothelial migration  </c:v>
                </c:pt>
                <c:pt idx="21">
                  <c:v>Intestinal immune network for IgA</c:v>
                </c:pt>
                <c:pt idx="22">
                  <c:v>Circadian rhythm - mammal </c:v>
                </c:pt>
                <c:pt idx="23">
                  <c:v>Long-term potentiation   </c:v>
                </c:pt>
                <c:pt idx="24">
                  <c:v>Neurotrophin signaling pathway  </c:v>
                </c:pt>
                <c:pt idx="25">
                  <c:v>Long-term depression   </c:v>
                </c:pt>
                <c:pt idx="26">
                  <c:v>Olfactory transduction   </c:v>
                </c:pt>
                <c:pt idx="27">
                  <c:v>Taste transduction   </c:v>
                </c:pt>
                <c:pt idx="28">
                  <c:v>Phototransduction    </c:v>
                </c:pt>
                <c:pt idx="29">
                  <c:v>Insulin signaling pathway  </c:v>
                </c:pt>
                <c:pt idx="30">
                  <c:v>GnRH signaling pathway  </c:v>
                </c:pt>
                <c:pt idx="31">
                  <c:v>Progesterone-mediated oocyte maturation  </c:v>
                </c:pt>
                <c:pt idx="32">
                  <c:v>Melanogenesis    </c:v>
                </c:pt>
                <c:pt idx="33">
                  <c:v>Adipocytokine signaling pathway  </c:v>
                </c:pt>
                <c:pt idx="34">
                  <c:v>Aldosterone-regulated sodium reabsorption  </c:v>
                </c:pt>
                <c:pt idx="35">
                  <c:v>Vasopressin-regulated water reabsorption  </c:v>
                </c:pt>
                <c:pt idx="36">
                  <c:v>Proximal tubule bicarbonate reclamation </c:v>
                </c:pt>
                <c:pt idx="37">
                  <c:v>Collecting duct acid secretion </c:v>
                </c:pt>
                <c:pt idx="38">
                  <c:v>Salivary secretion   </c:v>
                </c:pt>
                <c:pt idx="39">
                  <c:v>Gastric acid secretion  </c:v>
                </c:pt>
                <c:pt idx="40">
                  <c:v>Pancreatic secretion   </c:v>
                </c:pt>
                <c:pt idx="41">
                  <c:v>Carbohydrate digestion and absorption </c:v>
                </c:pt>
                <c:pt idx="42">
                  <c:v>Protein digestion and absorption </c:v>
                </c:pt>
                <c:pt idx="43">
                  <c:v>Fat digestion and absorption </c:v>
                </c:pt>
                <c:pt idx="44">
                  <c:v>Bile secretion   </c:v>
                </c:pt>
              </c:strCache>
            </c:strRef>
          </c:cat>
          <c:val>
            <c:numRef>
              <c:f>COMPILED!$AE$2:$AE$46</c:f>
              <c:numCache>
                <c:formatCode>General</c:formatCode>
                <c:ptCount val="45"/>
                <c:pt idx="0">
                  <c:v>32</c:v>
                </c:pt>
                <c:pt idx="1">
                  <c:v>90</c:v>
                </c:pt>
                <c:pt idx="2">
                  <c:v>36</c:v>
                </c:pt>
                <c:pt idx="3">
                  <c:v>75</c:v>
                </c:pt>
                <c:pt idx="4">
                  <c:v>20</c:v>
                </c:pt>
                <c:pt idx="5">
                  <c:v>80</c:v>
                </c:pt>
                <c:pt idx="6">
                  <c:v>76</c:v>
                </c:pt>
                <c:pt idx="7">
                  <c:v>44</c:v>
                </c:pt>
                <c:pt idx="8">
                  <c:v>46</c:v>
                </c:pt>
                <c:pt idx="9">
                  <c:v>11</c:v>
                </c:pt>
                <c:pt idx="10">
                  <c:v>47</c:v>
                </c:pt>
                <c:pt idx="11">
                  <c:v>30</c:v>
                </c:pt>
                <c:pt idx="12">
                  <c:v>27</c:v>
                </c:pt>
                <c:pt idx="13">
                  <c:v>28</c:v>
                </c:pt>
                <c:pt idx="14">
                  <c:v>48</c:v>
                </c:pt>
                <c:pt idx="15">
                  <c:v>81</c:v>
                </c:pt>
                <c:pt idx="16">
                  <c:v>55</c:v>
                </c:pt>
                <c:pt idx="17">
                  <c:v>46</c:v>
                </c:pt>
                <c:pt idx="18">
                  <c:v>44</c:v>
                </c:pt>
                <c:pt idx="19">
                  <c:v>63</c:v>
                </c:pt>
                <c:pt idx="20">
                  <c:v>67</c:v>
                </c:pt>
                <c:pt idx="21">
                  <c:v>30</c:v>
                </c:pt>
                <c:pt idx="22">
                  <c:v>11</c:v>
                </c:pt>
                <c:pt idx="23">
                  <c:v>42</c:v>
                </c:pt>
                <c:pt idx="24">
                  <c:v>69</c:v>
                </c:pt>
                <c:pt idx="25">
                  <c:v>45</c:v>
                </c:pt>
                <c:pt idx="26">
                  <c:v>237</c:v>
                </c:pt>
                <c:pt idx="27">
                  <c:v>28</c:v>
                </c:pt>
                <c:pt idx="28">
                  <c:v>18</c:v>
                </c:pt>
                <c:pt idx="29">
                  <c:v>78</c:v>
                </c:pt>
                <c:pt idx="30">
                  <c:v>59</c:v>
                </c:pt>
                <c:pt idx="31">
                  <c:v>43</c:v>
                </c:pt>
                <c:pt idx="32">
                  <c:v>54</c:v>
                </c:pt>
                <c:pt idx="33">
                  <c:v>35</c:v>
                </c:pt>
                <c:pt idx="34">
                  <c:v>30</c:v>
                </c:pt>
                <c:pt idx="35">
                  <c:v>19</c:v>
                </c:pt>
                <c:pt idx="36">
                  <c:v>13</c:v>
                </c:pt>
                <c:pt idx="37">
                  <c:v>14</c:v>
                </c:pt>
                <c:pt idx="38">
                  <c:v>51</c:v>
                </c:pt>
                <c:pt idx="39">
                  <c:v>51</c:v>
                </c:pt>
                <c:pt idx="40">
                  <c:v>68</c:v>
                </c:pt>
                <c:pt idx="41">
                  <c:v>27</c:v>
                </c:pt>
                <c:pt idx="42">
                  <c:v>60</c:v>
                </c:pt>
                <c:pt idx="43">
                  <c:v>25</c:v>
                </c:pt>
                <c:pt idx="44">
                  <c:v>49</c:v>
                </c:pt>
              </c:numCache>
            </c:numRef>
          </c:val>
        </c:ser>
        <c:ser>
          <c:idx val="1"/>
          <c:order val="1"/>
          <c:tx>
            <c:strRef>
              <c:f>COMPILED!$AG$1</c:f>
              <c:strCache>
                <c:ptCount val="1"/>
                <c:pt idx="0">
                  <c:v>systems_ns</c:v>
                </c:pt>
              </c:strCache>
            </c:strRef>
          </c:tx>
          <c:cat>
            <c:strRef>
              <c:f>COMPILED!$AD$2:$AD$46</c:f>
              <c:strCache>
                <c:ptCount val="45"/>
                <c:pt idx="0">
                  <c:v>PPAR signaling pathway  </c:v>
                </c:pt>
                <c:pt idx="1">
                  <c:v>Chemokine signaling pathway  </c:v>
                </c:pt>
                <c:pt idx="2">
                  <c:v>Cardiac muscle contraction  </c:v>
                </c:pt>
                <c:pt idx="3">
                  <c:v>Vascular smooth muscle contraction </c:v>
                </c:pt>
                <c:pt idx="4">
                  <c:v>Dorso-ventral axis formation  </c:v>
                </c:pt>
                <c:pt idx="5">
                  <c:v>Axon guidance   </c:v>
                </c:pt>
                <c:pt idx="6">
                  <c:v>Osteoclast differentiation   </c:v>
                </c:pt>
                <c:pt idx="7">
                  <c:v>Complement and coagulation cascades </c:v>
                </c:pt>
                <c:pt idx="8">
                  <c:v>Antigen processing and presentation </c:v>
                </c:pt>
                <c:pt idx="9">
                  <c:v>Renin-angiotensin system   </c:v>
                </c:pt>
                <c:pt idx="10">
                  <c:v>Toll-like receptor signaling pathway </c:v>
                </c:pt>
                <c:pt idx="11">
                  <c:v>NOD-like receptor signaling pathway </c:v>
                </c:pt>
                <c:pt idx="12">
                  <c:v>RIG-I-like receptor signaling pathway </c:v>
                </c:pt>
                <c:pt idx="13">
                  <c:v>Cytosolic DNA-sensing pathway  </c:v>
                </c:pt>
                <c:pt idx="14">
                  <c:v>Hematopoietic cell lineage  </c:v>
                </c:pt>
                <c:pt idx="15">
                  <c:v>Natural killer cell mediated cytotoxicity</c:v>
                </c:pt>
                <c:pt idx="16">
                  <c:v>T cell receptor signaling pathway</c:v>
                </c:pt>
                <c:pt idx="17">
                  <c:v>B cell receptor signaling pathway</c:v>
                </c:pt>
                <c:pt idx="18">
                  <c:v>Fc epsilon RI signaling pathway</c:v>
                </c:pt>
                <c:pt idx="19">
                  <c:v>Fc gamma R-mediated phagocytosis </c:v>
                </c:pt>
                <c:pt idx="20">
                  <c:v>Leukocyte transendothelial migration  </c:v>
                </c:pt>
                <c:pt idx="21">
                  <c:v>Intestinal immune network for IgA</c:v>
                </c:pt>
                <c:pt idx="22">
                  <c:v>Circadian rhythm - mammal </c:v>
                </c:pt>
                <c:pt idx="23">
                  <c:v>Long-term potentiation   </c:v>
                </c:pt>
                <c:pt idx="24">
                  <c:v>Neurotrophin signaling pathway  </c:v>
                </c:pt>
                <c:pt idx="25">
                  <c:v>Long-term depression   </c:v>
                </c:pt>
                <c:pt idx="26">
                  <c:v>Olfactory transduction   </c:v>
                </c:pt>
                <c:pt idx="27">
                  <c:v>Taste transduction   </c:v>
                </c:pt>
                <c:pt idx="28">
                  <c:v>Phototransduction    </c:v>
                </c:pt>
                <c:pt idx="29">
                  <c:v>Insulin signaling pathway  </c:v>
                </c:pt>
                <c:pt idx="30">
                  <c:v>GnRH signaling pathway  </c:v>
                </c:pt>
                <c:pt idx="31">
                  <c:v>Progesterone-mediated oocyte maturation  </c:v>
                </c:pt>
                <c:pt idx="32">
                  <c:v>Melanogenesis    </c:v>
                </c:pt>
                <c:pt idx="33">
                  <c:v>Adipocytokine signaling pathway  </c:v>
                </c:pt>
                <c:pt idx="34">
                  <c:v>Aldosterone-regulated sodium reabsorption  </c:v>
                </c:pt>
                <c:pt idx="35">
                  <c:v>Vasopressin-regulated water reabsorption  </c:v>
                </c:pt>
                <c:pt idx="36">
                  <c:v>Proximal tubule bicarbonate reclamation </c:v>
                </c:pt>
                <c:pt idx="37">
                  <c:v>Collecting duct acid secretion </c:v>
                </c:pt>
                <c:pt idx="38">
                  <c:v>Salivary secretion   </c:v>
                </c:pt>
                <c:pt idx="39">
                  <c:v>Gastric acid secretion  </c:v>
                </c:pt>
                <c:pt idx="40">
                  <c:v>Pancreatic secretion   </c:v>
                </c:pt>
                <c:pt idx="41">
                  <c:v>Carbohydrate digestion and absorption </c:v>
                </c:pt>
                <c:pt idx="42">
                  <c:v>Protein digestion and absorption </c:v>
                </c:pt>
                <c:pt idx="43">
                  <c:v>Fat digestion and absorption </c:v>
                </c:pt>
                <c:pt idx="44">
                  <c:v>Bile secretion   </c:v>
                </c:pt>
              </c:strCache>
            </c:strRef>
          </c:cat>
          <c:val>
            <c:numRef>
              <c:f>COMPILED!$AG$2:$AG$46</c:f>
              <c:numCache>
                <c:formatCode>General</c:formatCode>
                <c:ptCount val="45"/>
                <c:pt idx="0">
                  <c:v>35</c:v>
                </c:pt>
                <c:pt idx="1">
                  <c:v>73</c:v>
                </c:pt>
                <c:pt idx="2">
                  <c:v>24</c:v>
                </c:pt>
                <c:pt idx="3">
                  <c:v>63</c:v>
                </c:pt>
                <c:pt idx="4">
                  <c:v>15</c:v>
                </c:pt>
                <c:pt idx="5">
                  <c:v>57</c:v>
                </c:pt>
                <c:pt idx="6">
                  <c:v>60</c:v>
                </c:pt>
                <c:pt idx="7">
                  <c:v>42</c:v>
                </c:pt>
                <c:pt idx="8">
                  <c:v>47</c:v>
                </c:pt>
                <c:pt idx="9">
                  <c:v>8</c:v>
                </c:pt>
                <c:pt idx="10">
                  <c:v>48</c:v>
                </c:pt>
                <c:pt idx="11">
                  <c:v>26</c:v>
                </c:pt>
                <c:pt idx="12">
                  <c:v>36</c:v>
                </c:pt>
                <c:pt idx="13">
                  <c:v>25</c:v>
                </c:pt>
                <c:pt idx="14">
                  <c:v>47</c:v>
                </c:pt>
                <c:pt idx="15">
                  <c:v>79</c:v>
                </c:pt>
                <c:pt idx="16">
                  <c:v>45</c:v>
                </c:pt>
                <c:pt idx="17">
                  <c:v>33</c:v>
                </c:pt>
                <c:pt idx="18">
                  <c:v>37</c:v>
                </c:pt>
                <c:pt idx="19">
                  <c:v>41</c:v>
                </c:pt>
                <c:pt idx="20">
                  <c:v>59</c:v>
                </c:pt>
                <c:pt idx="21">
                  <c:v>27</c:v>
                </c:pt>
                <c:pt idx="22">
                  <c:v>7</c:v>
                </c:pt>
                <c:pt idx="23">
                  <c:v>28</c:v>
                </c:pt>
                <c:pt idx="24">
                  <c:v>52</c:v>
                </c:pt>
                <c:pt idx="25">
                  <c:v>31</c:v>
                </c:pt>
                <c:pt idx="26">
                  <c:v>309</c:v>
                </c:pt>
                <c:pt idx="27">
                  <c:v>35</c:v>
                </c:pt>
                <c:pt idx="28">
                  <c:v>15</c:v>
                </c:pt>
                <c:pt idx="29">
                  <c:v>67</c:v>
                </c:pt>
                <c:pt idx="30">
                  <c:v>47</c:v>
                </c:pt>
                <c:pt idx="31">
                  <c:v>39</c:v>
                </c:pt>
                <c:pt idx="32">
                  <c:v>42</c:v>
                </c:pt>
                <c:pt idx="33">
                  <c:v>33</c:v>
                </c:pt>
                <c:pt idx="34">
                  <c:v>26</c:v>
                </c:pt>
                <c:pt idx="35">
                  <c:v>15</c:v>
                </c:pt>
                <c:pt idx="36">
                  <c:v>13</c:v>
                </c:pt>
                <c:pt idx="37">
                  <c:v>14</c:v>
                </c:pt>
                <c:pt idx="38">
                  <c:v>47</c:v>
                </c:pt>
                <c:pt idx="39">
                  <c:v>41</c:v>
                </c:pt>
                <c:pt idx="40">
                  <c:v>52</c:v>
                </c:pt>
                <c:pt idx="41">
                  <c:v>24</c:v>
                </c:pt>
                <c:pt idx="42">
                  <c:v>58</c:v>
                </c:pt>
                <c:pt idx="43">
                  <c:v>24</c:v>
                </c:pt>
                <c:pt idx="44">
                  <c:v>46</c:v>
                </c:pt>
              </c:numCache>
            </c:numRef>
          </c:val>
        </c:ser>
        <c:dLbls>
          <c:showVal val="1"/>
        </c:dLbls>
        <c:gapWidth val="75"/>
        <c:axId val="49099520"/>
        <c:axId val="49101056"/>
      </c:barChart>
      <c:catAx>
        <c:axId val="49099520"/>
        <c:scaling>
          <c:orientation val="minMax"/>
        </c:scaling>
        <c:axPos val="b"/>
        <c:majorTickMark val="none"/>
        <c:tickLblPos val="nextTo"/>
        <c:crossAx val="49101056"/>
        <c:crosses val="autoZero"/>
        <c:auto val="1"/>
        <c:lblAlgn val="ctr"/>
        <c:lblOffset val="100"/>
      </c:catAx>
      <c:valAx>
        <c:axId val="49101056"/>
        <c:scaling>
          <c:orientation val="minMax"/>
        </c:scaling>
        <c:axPos val="l"/>
        <c:numFmt formatCode="General" sourceLinked="1"/>
        <c:majorTickMark val="none"/>
        <c:tickLblPos val="nextTo"/>
        <c:crossAx val="4909952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COMPILED!$J$1</c:f>
              <c:strCache>
                <c:ptCount val="1"/>
                <c:pt idx="0">
                  <c:v>allgenetic_s</c:v>
                </c:pt>
              </c:strCache>
            </c:strRef>
          </c:tx>
          <c:cat>
            <c:strRef>
              <c:f>COMPILED!$I$2:$I$22</c:f>
              <c:strCache>
                <c:ptCount val="21"/>
                <c:pt idx="0">
                  <c:v>Aminoacyl-tRNA biosynthesis   </c:v>
                </c:pt>
                <c:pt idx="1">
                  <c:v>Ribosome biogenesis in eukaryotes </c:v>
                </c:pt>
                <c:pt idx="2">
                  <c:v>Ribosome    </c:v>
                </c:pt>
                <c:pt idx="3">
                  <c:v>RNA transport   </c:v>
                </c:pt>
                <c:pt idx="4">
                  <c:v>mRNA surveillance pathway  </c:v>
                </c:pt>
                <c:pt idx="5">
                  <c:v>RNA degradation   </c:v>
                </c:pt>
                <c:pt idx="6">
                  <c:v>RNA polymerase   </c:v>
                </c:pt>
                <c:pt idx="7">
                  <c:v>Basal transcription factors  </c:v>
                </c:pt>
                <c:pt idx="8">
                  <c:v>DNA replication   </c:v>
                </c:pt>
                <c:pt idx="9">
                  <c:v>Spliceosome    </c:v>
                </c:pt>
                <c:pt idx="10">
                  <c:v>Proteasome    </c:v>
                </c:pt>
                <c:pt idx="11">
                  <c:v>Protein export   </c:v>
                </c:pt>
                <c:pt idx="12">
                  <c:v>Base excision repair  </c:v>
                </c:pt>
                <c:pt idx="13">
                  <c:v>Nucleotide excision repair  </c:v>
                </c:pt>
                <c:pt idx="14">
                  <c:v>Mismatch repair   </c:v>
                </c:pt>
                <c:pt idx="15">
                  <c:v>Homologous recombination   </c:v>
                </c:pt>
                <c:pt idx="16">
                  <c:v>Non-homologous end-joining   </c:v>
                </c:pt>
                <c:pt idx="17">
                  <c:v>Ubiquitin mediated proteolysis  </c:v>
                </c:pt>
                <c:pt idx="18">
                  <c:v>Sulfur relay system  </c:v>
                </c:pt>
                <c:pt idx="19">
                  <c:v>SNARE interactions in vesicular transport</c:v>
                </c:pt>
                <c:pt idx="20">
                  <c:v>Protein processing in endoplasmic reticulum</c:v>
                </c:pt>
              </c:strCache>
            </c:strRef>
          </c:cat>
          <c:val>
            <c:numRef>
              <c:f>COMPILED!$J$2:$J$22</c:f>
              <c:numCache>
                <c:formatCode>General</c:formatCode>
                <c:ptCount val="21"/>
                <c:pt idx="0">
                  <c:v>27</c:v>
                </c:pt>
                <c:pt idx="1">
                  <c:v>48</c:v>
                </c:pt>
                <c:pt idx="2">
                  <c:v>19</c:v>
                </c:pt>
                <c:pt idx="3">
                  <c:v>83</c:v>
                </c:pt>
                <c:pt idx="4">
                  <c:v>42</c:v>
                </c:pt>
                <c:pt idx="5">
                  <c:v>35</c:v>
                </c:pt>
                <c:pt idx="6">
                  <c:v>13</c:v>
                </c:pt>
                <c:pt idx="7">
                  <c:v>19</c:v>
                </c:pt>
                <c:pt idx="8">
                  <c:v>18</c:v>
                </c:pt>
                <c:pt idx="9">
                  <c:v>66</c:v>
                </c:pt>
                <c:pt idx="10">
                  <c:v>18</c:v>
                </c:pt>
                <c:pt idx="11">
                  <c:v>7</c:v>
                </c:pt>
                <c:pt idx="12">
                  <c:v>16</c:v>
                </c:pt>
                <c:pt idx="13">
                  <c:v>24</c:v>
                </c:pt>
                <c:pt idx="14">
                  <c:v>13</c:v>
                </c:pt>
                <c:pt idx="15">
                  <c:v>14</c:v>
                </c:pt>
                <c:pt idx="16">
                  <c:v>8</c:v>
                </c:pt>
                <c:pt idx="17">
                  <c:v>62</c:v>
                </c:pt>
                <c:pt idx="18">
                  <c:v>5</c:v>
                </c:pt>
                <c:pt idx="19">
                  <c:v>17</c:v>
                </c:pt>
                <c:pt idx="20">
                  <c:v>80</c:v>
                </c:pt>
              </c:numCache>
            </c:numRef>
          </c:val>
        </c:ser>
        <c:ser>
          <c:idx val="1"/>
          <c:order val="1"/>
          <c:tx>
            <c:strRef>
              <c:f>COMPILED!$L$1</c:f>
              <c:strCache>
                <c:ptCount val="1"/>
                <c:pt idx="0">
                  <c:v>allgenetic_ns</c:v>
                </c:pt>
              </c:strCache>
            </c:strRef>
          </c:tx>
          <c:cat>
            <c:strRef>
              <c:f>COMPILED!$I$2:$I$22</c:f>
              <c:strCache>
                <c:ptCount val="21"/>
                <c:pt idx="0">
                  <c:v>Aminoacyl-tRNA biosynthesis   </c:v>
                </c:pt>
                <c:pt idx="1">
                  <c:v>Ribosome biogenesis in eukaryotes </c:v>
                </c:pt>
                <c:pt idx="2">
                  <c:v>Ribosome    </c:v>
                </c:pt>
                <c:pt idx="3">
                  <c:v>RNA transport   </c:v>
                </c:pt>
                <c:pt idx="4">
                  <c:v>mRNA surveillance pathway  </c:v>
                </c:pt>
                <c:pt idx="5">
                  <c:v>RNA degradation   </c:v>
                </c:pt>
                <c:pt idx="6">
                  <c:v>RNA polymerase   </c:v>
                </c:pt>
                <c:pt idx="7">
                  <c:v>Basal transcription factors  </c:v>
                </c:pt>
                <c:pt idx="8">
                  <c:v>DNA replication   </c:v>
                </c:pt>
                <c:pt idx="9">
                  <c:v>Spliceosome    </c:v>
                </c:pt>
                <c:pt idx="10">
                  <c:v>Proteasome    </c:v>
                </c:pt>
                <c:pt idx="11">
                  <c:v>Protein export   </c:v>
                </c:pt>
                <c:pt idx="12">
                  <c:v>Base excision repair  </c:v>
                </c:pt>
                <c:pt idx="13">
                  <c:v>Nucleotide excision repair  </c:v>
                </c:pt>
                <c:pt idx="14">
                  <c:v>Mismatch repair   </c:v>
                </c:pt>
                <c:pt idx="15">
                  <c:v>Homologous recombination   </c:v>
                </c:pt>
                <c:pt idx="16">
                  <c:v>Non-homologous end-joining   </c:v>
                </c:pt>
                <c:pt idx="17">
                  <c:v>Ubiquitin mediated proteolysis  </c:v>
                </c:pt>
                <c:pt idx="18">
                  <c:v>Sulfur relay system  </c:v>
                </c:pt>
                <c:pt idx="19">
                  <c:v>SNARE interactions in vesicular transport</c:v>
                </c:pt>
                <c:pt idx="20">
                  <c:v>Protein processing in endoplasmic reticulum</c:v>
                </c:pt>
              </c:strCache>
            </c:strRef>
          </c:cat>
          <c:val>
            <c:numRef>
              <c:f>COMPILED!$L$2:$L$22</c:f>
              <c:numCache>
                <c:formatCode>General</c:formatCode>
                <c:ptCount val="21"/>
                <c:pt idx="0">
                  <c:v>29</c:v>
                </c:pt>
                <c:pt idx="1">
                  <c:v>44</c:v>
                </c:pt>
                <c:pt idx="2">
                  <c:v>9</c:v>
                </c:pt>
                <c:pt idx="3">
                  <c:v>60</c:v>
                </c:pt>
                <c:pt idx="4">
                  <c:v>30</c:v>
                </c:pt>
                <c:pt idx="5">
                  <c:v>27</c:v>
                </c:pt>
                <c:pt idx="6">
                  <c:v>11</c:v>
                </c:pt>
                <c:pt idx="7">
                  <c:v>19</c:v>
                </c:pt>
                <c:pt idx="8">
                  <c:v>17</c:v>
                </c:pt>
                <c:pt idx="9">
                  <c:v>27</c:v>
                </c:pt>
                <c:pt idx="10">
                  <c:v>15</c:v>
                </c:pt>
                <c:pt idx="11">
                  <c:v>6</c:v>
                </c:pt>
                <c:pt idx="12">
                  <c:v>17</c:v>
                </c:pt>
                <c:pt idx="13">
                  <c:v>15</c:v>
                </c:pt>
                <c:pt idx="14">
                  <c:v>11</c:v>
                </c:pt>
                <c:pt idx="15">
                  <c:v>20</c:v>
                </c:pt>
                <c:pt idx="16">
                  <c:v>10</c:v>
                </c:pt>
                <c:pt idx="17">
                  <c:v>50</c:v>
                </c:pt>
                <c:pt idx="18">
                  <c:v>7</c:v>
                </c:pt>
                <c:pt idx="19">
                  <c:v>11</c:v>
                </c:pt>
                <c:pt idx="20">
                  <c:v>72</c:v>
                </c:pt>
              </c:numCache>
            </c:numRef>
          </c:val>
        </c:ser>
        <c:dLbls>
          <c:showVal val="1"/>
        </c:dLbls>
        <c:gapWidth val="75"/>
        <c:axId val="49240704"/>
        <c:axId val="49250688"/>
      </c:barChart>
      <c:catAx>
        <c:axId val="49240704"/>
        <c:scaling>
          <c:orientation val="minMax"/>
        </c:scaling>
        <c:axPos val="b"/>
        <c:majorTickMark val="none"/>
        <c:tickLblPos val="nextTo"/>
        <c:crossAx val="49250688"/>
        <c:crosses val="autoZero"/>
        <c:auto val="1"/>
        <c:lblAlgn val="ctr"/>
        <c:lblOffset val="100"/>
      </c:catAx>
      <c:valAx>
        <c:axId val="49250688"/>
        <c:scaling>
          <c:orientation val="minMax"/>
        </c:scaling>
        <c:axPos val="l"/>
        <c:numFmt formatCode="General" sourceLinked="1"/>
        <c:majorTickMark val="none"/>
        <c:tickLblPos val="nextTo"/>
        <c:crossAx val="49240704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COMPILED!$AL$1</c:f>
              <c:strCache>
                <c:ptCount val="1"/>
                <c:pt idx="0">
                  <c:v>diseases_s</c:v>
                </c:pt>
              </c:strCache>
            </c:strRef>
          </c:tx>
          <c:cat>
            <c:strRef>
              <c:f>COMPILED!$AK$2:$AK$47</c:f>
              <c:strCache>
                <c:ptCount val="46"/>
                <c:pt idx="0">
                  <c:v>Type II diabetes mellitus </c:v>
                </c:pt>
                <c:pt idx="1">
                  <c:v>Type I diabetes mellitus </c:v>
                </c:pt>
                <c:pt idx="2">
                  <c:v>Maturity onset diabetes of the</c:v>
                </c:pt>
                <c:pt idx="3">
                  <c:v>Alzheimer's disease   </c:v>
                </c:pt>
                <c:pt idx="4">
                  <c:v>Parkinson's disease   </c:v>
                </c:pt>
                <c:pt idx="5">
                  <c:v>Amyotrophic lateral sclerosis (ALS) </c:v>
                </c:pt>
                <c:pt idx="6">
                  <c:v>Huntington's disease   </c:v>
                </c:pt>
                <c:pt idx="7">
                  <c:v>Prion diseases   </c:v>
                </c:pt>
                <c:pt idx="8">
                  <c:v>Bacterial invasion of epithelial cells</c:v>
                </c:pt>
                <c:pt idx="9">
                  <c:v>Vibrio cholerae infection  </c:v>
                </c:pt>
                <c:pt idx="10">
                  <c:v>Epithelial cell signaling in Helicobacter</c:v>
                </c:pt>
                <c:pt idx="11">
                  <c:v>Pathogenic Escherichia coli infection </c:v>
                </c:pt>
                <c:pt idx="12">
                  <c:v>Shigellosis    </c:v>
                </c:pt>
                <c:pt idx="13">
                  <c:v>Leishmaniasis    </c:v>
                </c:pt>
                <c:pt idx="14">
                  <c:v>Chagas disease (American trypanosomiasis) </c:v>
                </c:pt>
                <c:pt idx="15">
                  <c:v>African trypanosomiasis   </c:v>
                </c:pt>
                <c:pt idx="16">
                  <c:v>Malaria    </c:v>
                </c:pt>
                <c:pt idx="17">
                  <c:v>Toxoplasmosis    </c:v>
                </c:pt>
                <c:pt idx="18">
                  <c:v>Amoebiasis    </c:v>
                </c:pt>
                <c:pt idx="19">
                  <c:v>Staphylococcus aureus infection  </c:v>
                </c:pt>
                <c:pt idx="20">
                  <c:v>Hepatitis C   </c:v>
                </c:pt>
                <c:pt idx="21">
                  <c:v>Pathways in cancer  </c:v>
                </c:pt>
                <c:pt idx="22">
                  <c:v>Colorectal cancer   </c:v>
                </c:pt>
                <c:pt idx="23">
                  <c:v>Renal cell carcinoma  </c:v>
                </c:pt>
                <c:pt idx="24">
                  <c:v>Pancreatic cancer   </c:v>
                </c:pt>
                <c:pt idx="25">
                  <c:v>Endometrial cancer   </c:v>
                </c:pt>
                <c:pt idx="26">
                  <c:v>Glioma    </c:v>
                </c:pt>
                <c:pt idx="27">
                  <c:v>Prostate cancer   </c:v>
                </c:pt>
                <c:pt idx="28">
                  <c:v>Thyroid cancer   </c:v>
                </c:pt>
                <c:pt idx="29">
                  <c:v>Basal cell carcinoma  </c:v>
                </c:pt>
                <c:pt idx="30">
                  <c:v>Melanoma    </c:v>
                </c:pt>
                <c:pt idx="31">
                  <c:v>Bladder cancer   </c:v>
                </c:pt>
                <c:pt idx="32">
                  <c:v>Chronic myeloid leukemia  </c:v>
                </c:pt>
                <c:pt idx="33">
                  <c:v>Acute myeloid leukemia  </c:v>
                </c:pt>
                <c:pt idx="34">
                  <c:v>Small cell lung cancer </c:v>
                </c:pt>
                <c:pt idx="35">
                  <c:v>Non-small cell lung cancer </c:v>
                </c:pt>
                <c:pt idx="36">
                  <c:v>Asthma    </c:v>
                </c:pt>
                <c:pt idx="37">
                  <c:v>Autoimmune thyroid disease  </c:v>
                </c:pt>
                <c:pt idx="38">
                  <c:v>Systemic lupus erythematosus  </c:v>
                </c:pt>
                <c:pt idx="39">
                  <c:v>Allograft rejection   </c:v>
                </c:pt>
                <c:pt idx="40">
                  <c:v>Graft-versus-host disease   </c:v>
                </c:pt>
                <c:pt idx="41">
                  <c:v>Primary immunodeficiency   </c:v>
                </c:pt>
                <c:pt idx="42">
                  <c:v>Hypertrophic cardiomyopathy (HCM)  </c:v>
                </c:pt>
                <c:pt idx="43">
                  <c:v>Arrhythmogenic right ventricular cardiomyopathy (ARVC)</c:v>
                </c:pt>
                <c:pt idx="44">
                  <c:v>Dilated cardiomyopathy (DCM)  </c:v>
                </c:pt>
                <c:pt idx="45">
                  <c:v>Viral myocarditis   </c:v>
                </c:pt>
              </c:strCache>
            </c:strRef>
          </c:cat>
          <c:val>
            <c:numRef>
              <c:f>COMPILED!$AL$2:$AL$47</c:f>
              <c:numCache>
                <c:formatCode>General</c:formatCode>
                <c:ptCount val="46"/>
                <c:pt idx="0">
                  <c:v>29</c:v>
                </c:pt>
                <c:pt idx="1">
                  <c:v>28</c:v>
                </c:pt>
                <c:pt idx="2">
                  <c:v>10</c:v>
                </c:pt>
                <c:pt idx="3">
                  <c:v>74</c:v>
                </c:pt>
                <c:pt idx="4">
                  <c:v>38</c:v>
                </c:pt>
                <c:pt idx="5">
                  <c:v>32</c:v>
                </c:pt>
                <c:pt idx="6">
                  <c:v>73</c:v>
                </c:pt>
                <c:pt idx="7">
                  <c:v>18</c:v>
                </c:pt>
                <c:pt idx="8">
                  <c:v>42</c:v>
                </c:pt>
                <c:pt idx="9">
                  <c:v>27</c:v>
                </c:pt>
                <c:pt idx="10">
                  <c:v>34</c:v>
                </c:pt>
                <c:pt idx="11">
                  <c:v>35</c:v>
                </c:pt>
                <c:pt idx="12">
                  <c:v>34</c:v>
                </c:pt>
                <c:pt idx="13">
                  <c:v>45</c:v>
                </c:pt>
                <c:pt idx="14">
                  <c:v>56</c:v>
                </c:pt>
                <c:pt idx="15">
                  <c:v>19</c:v>
                </c:pt>
                <c:pt idx="16">
                  <c:v>29</c:v>
                </c:pt>
                <c:pt idx="17">
                  <c:v>77</c:v>
                </c:pt>
                <c:pt idx="18">
                  <c:v>71</c:v>
                </c:pt>
                <c:pt idx="19">
                  <c:v>36</c:v>
                </c:pt>
                <c:pt idx="20">
                  <c:v>67</c:v>
                </c:pt>
                <c:pt idx="21">
                  <c:v>180</c:v>
                </c:pt>
                <c:pt idx="22">
                  <c:v>34</c:v>
                </c:pt>
                <c:pt idx="23">
                  <c:v>38</c:v>
                </c:pt>
                <c:pt idx="24">
                  <c:v>33</c:v>
                </c:pt>
                <c:pt idx="25">
                  <c:v>29</c:v>
                </c:pt>
                <c:pt idx="26">
                  <c:v>39</c:v>
                </c:pt>
                <c:pt idx="27">
                  <c:v>47</c:v>
                </c:pt>
                <c:pt idx="28">
                  <c:v>22</c:v>
                </c:pt>
                <c:pt idx="29">
                  <c:v>31</c:v>
                </c:pt>
                <c:pt idx="30">
                  <c:v>32</c:v>
                </c:pt>
                <c:pt idx="31">
                  <c:v>20</c:v>
                </c:pt>
                <c:pt idx="32">
                  <c:v>38</c:v>
                </c:pt>
                <c:pt idx="33">
                  <c:v>29</c:v>
                </c:pt>
                <c:pt idx="34">
                  <c:v>51</c:v>
                </c:pt>
                <c:pt idx="35">
                  <c:v>30</c:v>
                </c:pt>
                <c:pt idx="36">
                  <c:v>14</c:v>
                </c:pt>
                <c:pt idx="37">
                  <c:v>30</c:v>
                </c:pt>
                <c:pt idx="38">
                  <c:v>62</c:v>
                </c:pt>
                <c:pt idx="39">
                  <c:v>22</c:v>
                </c:pt>
                <c:pt idx="40">
                  <c:v>27</c:v>
                </c:pt>
                <c:pt idx="41">
                  <c:v>21</c:v>
                </c:pt>
                <c:pt idx="42">
                  <c:v>57</c:v>
                </c:pt>
                <c:pt idx="43">
                  <c:v>51</c:v>
                </c:pt>
                <c:pt idx="44">
                  <c:v>59</c:v>
                </c:pt>
                <c:pt idx="45">
                  <c:v>51</c:v>
                </c:pt>
              </c:numCache>
            </c:numRef>
          </c:val>
        </c:ser>
        <c:ser>
          <c:idx val="1"/>
          <c:order val="1"/>
          <c:tx>
            <c:strRef>
              <c:f>COMPILED!$AN$1</c:f>
              <c:strCache>
                <c:ptCount val="1"/>
                <c:pt idx="0">
                  <c:v>diseases_ns</c:v>
                </c:pt>
              </c:strCache>
            </c:strRef>
          </c:tx>
          <c:cat>
            <c:strRef>
              <c:f>COMPILED!$AK$2:$AK$47</c:f>
              <c:strCache>
                <c:ptCount val="46"/>
                <c:pt idx="0">
                  <c:v>Type II diabetes mellitus </c:v>
                </c:pt>
                <c:pt idx="1">
                  <c:v>Type I diabetes mellitus </c:v>
                </c:pt>
                <c:pt idx="2">
                  <c:v>Maturity onset diabetes of the</c:v>
                </c:pt>
                <c:pt idx="3">
                  <c:v>Alzheimer's disease   </c:v>
                </c:pt>
                <c:pt idx="4">
                  <c:v>Parkinson's disease   </c:v>
                </c:pt>
                <c:pt idx="5">
                  <c:v>Amyotrophic lateral sclerosis (ALS) </c:v>
                </c:pt>
                <c:pt idx="6">
                  <c:v>Huntington's disease   </c:v>
                </c:pt>
                <c:pt idx="7">
                  <c:v>Prion diseases   </c:v>
                </c:pt>
                <c:pt idx="8">
                  <c:v>Bacterial invasion of epithelial cells</c:v>
                </c:pt>
                <c:pt idx="9">
                  <c:v>Vibrio cholerae infection  </c:v>
                </c:pt>
                <c:pt idx="10">
                  <c:v>Epithelial cell signaling in Helicobacter</c:v>
                </c:pt>
                <c:pt idx="11">
                  <c:v>Pathogenic Escherichia coli infection </c:v>
                </c:pt>
                <c:pt idx="12">
                  <c:v>Shigellosis    </c:v>
                </c:pt>
                <c:pt idx="13">
                  <c:v>Leishmaniasis    </c:v>
                </c:pt>
                <c:pt idx="14">
                  <c:v>Chagas disease (American trypanosomiasis) </c:v>
                </c:pt>
                <c:pt idx="15">
                  <c:v>African trypanosomiasis   </c:v>
                </c:pt>
                <c:pt idx="16">
                  <c:v>Malaria    </c:v>
                </c:pt>
                <c:pt idx="17">
                  <c:v>Toxoplasmosis    </c:v>
                </c:pt>
                <c:pt idx="18">
                  <c:v>Amoebiasis    </c:v>
                </c:pt>
                <c:pt idx="19">
                  <c:v>Staphylococcus aureus infection  </c:v>
                </c:pt>
                <c:pt idx="20">
                  <c:v>Hepatitis C   </c:v>
                </c:pt>
                <c:pt idx="21">
                  <c:v>Pathways in cancer  </c:v>
                </c:pt>
                <c:pt idx="22">
                  <c:v>Colorectal cancer   </c:v>
                </c:pt>
                <c:pt idx="23">
                  <c:v>Renal cell carcinoma  </c:v>
                </c:pt>
                <c:pt idx="24">
                  <c:v>Pancreatic cancer   </c:v>
                </c:pt>
                <c:pt idx="25">
                  <c:v>Endometrial cancer   </c:v>
                </c:pt>
                <c:pt idx="26">
                  <c:v>Glioma    </c:v>
                </c:pt>
                <c:pt idx="27">
                  <c:v>Prostate cancer   </c:v>
                </c:pt>
                <c:pt idx="28">
                  <c:v>Thyroid cancer   </c:v>
                </c:pt>
                <c:pt idx="29">
                  <c:v>Basal cell carcinoma  </c:v>
                </c:pt>
                <c:pt idx="30">
                  <c:v>Melanoma    </c:v>
                </c:pt>
                <c:pt idx="31">
                  <c:v>Bladder cancer   </c:v>
                </c:pt>
                <c:pt idx="32">
                  <c:v>Chronic myeloid leukemia  </c:v>
                </c:pt>
                <c:pt idx="33">
                  <c:v>Acute myeloid leukemia  </c:v>
                </c:pt>
                <c:pt idx="34">
                  <c:v>Small cell lung cancer </c:v>
                </c:pt>
                <c:pt idx="35">
                  <c:v>Non-small cell lung cancer </c:v>
                </c:pt>
                <c:pt idx="36">
                  <c:v>Asthma    </c:v>
                </c:pt>
                <c:pt idx="37">
                  <c:v>Autoimmune thyroid disease  </c:v>
                </c:pt>
                <c:pt idx="38">
                  <c:v>Systemic lupus erythematosus  </c:v>
                </c:pt>
                <c:pt idx="39">
                  <c:v>Allograft rejection   </c:v>
                </c:pt>
                <c:pt idx="40">
                  <c:v>Graft-versus-host disease   </c:v>
                </c:pt>
                <c:pt idx="41">
                  <c:v>Primary immunodeficiency   </c:v>
                </c:pt>
                <c:pt idx="42">
                  <c:v>Hypertrophic cardiomyopathy (HCM)  </c:v>
                </c:pt>
                <c:pt idx="43">
                  <c:v>Arrhythmogenic right ventricular cardiomyopathy (ARVC)</c:v>
                </c:pt>
                <c:pt idx="44">
                  <c:v>Dilated cardiomyopathy (DCM)  </c:v>
                </c:pt>
                <c:pt idx="45">
                  <c:v>Viral myocarditis   </c:v>
                </c:pt>
              </c:strCache>
            </c:strRef>
          </c:cat>
          <c:val>
            <c:numRef>
              <c:f>COMPILED!$AN$2:$AN$47</c:f>
              <c:numCache>
                <c:formatCode>General</c:formatCode>
                <c:ptCount val="46"/>
                <c:pt idx="0">
                  <c:v>29</c:v>
                </c:pt>
                <c:pt idx="1">
                  <c:v>31</c:v>
                </c:pt>
                <c:pt idx="2">
                  <c:v>12</c:v>
                </c:pt>
                <c:pt idx="3">
                  <c:v>64</c:v>
                </c:pt>
                <c:pt idx="4">
                  <c:v>40</c:v>
                </c:pt>
                <c:pt idx="5">
                  <c:v>24</c:v>
                </c:pt>
                <c:pt idx="6">
                  <c:v>65</c:v>
                </c:pt>
                <c:pt idx="7">
                  <c:v>17</c:v>
                </c:pt>
                <c:pt idx="8">
                  <c:v>36</c:v>
                </c:pt>
                <c:pt idx="9">
                  <c:v>24</c:v>
                </c:pt>
                <c:pt idx="10">
                  <c:v>26</c:v>
                </c:pt>
                <c:pt idx="11">
                  <c:v>21</c:v>
                </c:pt>
                <c:pt idx="12">
                  <c:v>18</c:v>
                </c:pt>
                <c:pt idx="13">
                  <c:v>37</c:v>
                </c:pt>
                <c:pt idx="14">
                  <c:v>41</c:v>
                </c:pt>
                <c:pt idx="15">
                  <c:v>14</c:v>
                </c:pt>
                <c:pt idx="16">
                  <c:v>27</c:v>
                </c:pt>
                <c:pt idx="17">
                  <c:v>74</c:v>
                </c:pt>
                <c:pt idx="18">
                  <c:v>66</c:v>
                </c:pt>
                <c:pt idx="19">
                  <c:v>38</c:v>
                </c:pt>
                <c:pt idx="20">
                  <c:v>60</c:v>
                </c:pt>
                <c:pt idx="21">
                  <c:v>145</c:v>
                </c:pt>
                <c:pt idx="22">
                  <c:v>28</c:v>
                </c:pt>
                <c:pt idx="23">
                  <c:v>30</c:v>
                </c:pt>
                <c:pt idx="24">
                  <c:v>28</c:v>
                </c:pt>
                <c:pt idx="25">
                  <c:v>25</c:v>
                </c:pt>
                <c:pt idx="26">
                  <c:v>35</c:v>
                </c:pt>
                <c:pt idx="27">
                  <c:v>44</c:v>
                </c:pt>
                <c:pt idx="28">
                  <c:v>13</c:v>
                </c:pt>
                <c:pt idx="29">
                  <c:v>26</c:v>
                </c:pt>
                <c:pt idx="30">
                  <c:v>31</c:v>
                </c:pt>
                <c:pt idx="31">
                  <c:v>17</c:v>
                </c:pt>
                <c:pt idx="32">
                  <c:v>35</c:v>
                </c:pt>
                <c:pt idx="33">
                  <c:v>23</c:v>
                </c:pt>
                <c:pt idx="34">
                  <c:v>49</c:v>
                </c:pt>
                <c:pt idx="35">
                  <c:v>26</c:v>
                </c:pt>
                <c:pt idx="36">
                  <c:v>24</c:v>
                </c:pt>
                <c:pt idx="37">
                  <c:v>34</c:v>
                </c:pt>
                <c:pt idx="38">
                  <c:v>38</c:v>
                </c:pt>
                <c:pt idx="39">
                  <c:v>26</c:v>
                </c:pt>
                <c:pt idx="40">
                  <c:v>30</c:v>
                </c:pt>
                <c:pt idx="41">
                  <c:v>19</c:v>
                </c:pt>
                <c:pt idx="42">
                  <c:v>44</c:v>
                </c:pt>
                <c:pt idx="43">
                  <c:v>42</c:v>
                </c:pt>
                <c:pt idx="44">
                  <c:v>48</c:v>
                </c:pt>
                <c:pt idx="45">
                  <c:v>51</c:v>
                </c:pt>
              </c:numCache>
            </c:numRef>
          </c:val>
        </c:ser>
        <c:dLbls>
          <c:showVal val="1"/>
        </c:dLbls>
        <c:gapWidth val="75"/>
        <c:axId val="49281280"/>
        <c:axId val="49287168"/>
      </c:barChart>
      <c:catAx>
        <c:axId val="49281280"/>
        <c:scaling>
          <c:orientation val="minMax"/>
        </c:scaling>
        <c:axPos val="b"/>
        <c:majorTickMark val="none"/>
        <c:tickLblPos val="nextTo"/>
        <c:crossAx val="49287168"/>
        <c:crosses val="autoZero"/>
        <c:auto val="1"/>
        <c:lblAlgn val="ctr"/>
        <c:lblOffset val="100"/>
      </c:catAx>
      <c:valAx>
        <c:axId val="49287168"/>
        <c:scaling>
          <c:orientation val="minMax"/>
        </c:scaling>
        <c:axPos val="l"/>
        <c:numFmt formatCode="General" sourceLinked="1"/>
        <c:majorTickMark val="none"/>
        <c:tickLblPos val="nextTo"/>
        <c:crossAx val="4928128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COMPILED!$C$1</c:f>
              <c:strCache>
                <c:ptCount val="1"/>
                <c:pt idx="0">
                  <c:v>metab_s</c:v>
                </c:pt>
              </c:strCache>
            </c:strRef>
          </c:tx>
          <c:cat>
            <c:strRef>
              <c:f>COMPILED!$B$2:$B$86</c:f>
              <c:strCache>
                <c:ptCount val="85"/>
                <c:pt idx="0">
                  <c:v>Glycolysis / Gluconeogenesis  </c:v>
                </c:pt>
                <c:pt idx="1">
                  <c:v>Citrate cycle (TCA cycle) </c:v>
                </c:pt>
                <c:pt idx="2">
                  <c:v>Pentose phosphate pathway  </c:v>
                </c:pt>
                <c:pt idx="3">
                  <c:v>Pentose and glucuronate interconversions </c:v>
                </c:pt>
                <c:pt idx="4">
                  <c:v>Fructose and mannose metabolism </c:v>
                </c:pt>
                <c:pt idx="5">
                  <c:v>Galactose metabolism   </c:v>
                </c:pt>
                <c:pt idx="6">
                  <c:v>Ascorbate and aldarate metabolism </c:v>
                </c:pt>
                <c:pt idx="7">
                  <c:v>Fatty acid biosynthesis  </c:v>
                </c:pt>
                <c:pt idx="8">
                  <c:v>Fatty acid elongation in mitochondria</c:v>
                </c:pt>
                <c:pt idx="9">
                  <c:v>Fatty acid metabolism  </c:v>
                </c:pt>
                <c:pt idx="10">
                  <c:v>Synthesis and degradation of ketone</c:v>
                </c:pt>
                <c:pt idx="11">
                  <c:v>Steroid biosynthesis   </c:v>
                </c:pt>
                <c:pt idx="12">
                  <c:v>Primary bile acid biosynthesis </c:v>
                </c:pt>
                <c:pt idx="13">
                  <c:v>Ubiquinone and other terpenoid-quinone biosynthesis</c:v>
                </c:pt>
                <c:pt idx="14">
                  <c:v>Steroid hormone biosynthesis  </c:v>
                </c:pt>
                <c:pt idx="15">
                  <c:v>Oxidative phosphorylation   </c:v>
                </c:pt>
                <c:pt idx="16">
                  <c:v>Purine metabolism   </c:v>
                </c:pt>
                <c:pt idx="17">
                  <c:v>Caffeine metabolism   </c:v>
                </c:pt>
                <c:pt idx="18">
                  <c:v>Pyrimidine metabolism   </c:v>
                </c:pt>
                <c:pt idx="19">
                  <c:v>Alanine, aspartate and glutamate metabolism</c:v>
                </c:pt>
                <c:pt idx="20">
                  <c:v>Glycine, serine and threonine metabolism</c:v>
                </c:pt>
                <c:pt idx="21">
                  <c:v>Cysteine and methionine metabolism </c:v>
                </c:pt>
                <c:pt idx="22">
                  <c:v>Valine, leucine and isoleucine degradation</c:v>
                </c:pt>
                <c:pt idx="23">
                  <c:v>Valine, leucine and isoleucine biosynthesis</c:v>
                </c:pt>
                <c:pt idx="24">
                  <c:v>Lysine biosynthesis   </c:v>
                </c:pt>
                <c:pt idx="25">
                  <c:v>Lysine degradation   </c:v>
                </c:pt>
                <c:pt idx="26">
                  <c:v>Arginine and proline metabolism </c:v>
                </c:pt>
                <c:pt idx="27">
                  <c:v>Histidine metabolism   </c:v>
                </c:pt>
                <c:pt idx="28">
                  <c:v>Tyrosine metabolism   </c:v>
                </c:pt>
                <c:pt idx="29">
                  <c:v>Phenylalanine metabolism   </c:v>
                </c:pt>
                <c:pt idx="30">
                  <c:v>Tryptophan metabolism   </c:v>
                </c:pt>
                <c:pt idx="31">
                  <c:v>Phenylalanine, tyrosine and tryptophan biosynthesis</c:v>
                </c:pt>
                <c:pt idx="32">
                  <c:v>beta-Alanine metabolism   </c:v>
                </c:pt>
                <c:pt idx="33">
                  <c:v>Taurine and hypotaurine metabolism </c:v>
                </c:pt>
                <c:pt idx="34">
                  <c:v>Selenoamino acid metabolism  </c:v>
                </c:pt>
                <c:pt idx="35">
                  <c:v>Cyanoamino acid metabolism  </c:v>
                </c:pt>
                <c:pt idx="36">
                  <c:v>D-Glutamine and D-glutamate metabolism </c:v>
                </c:pt>
                <c:pt idx="37">
                  <c:v>D-Arginine and D-ornithine metabolism </c:v>
                </c:pt>
                <c:pt idx="38">
                  <c:v>Glutathione metabolism   </c:v>
                </c:pt>
                <c:pt idx="39">
                  <c:v>Starch and sucrose metabolism </c:v>
                </c:pt>
                <c:pt idx="40">
                  <c:v>N-Glycan biosynthesis   </c:v>
                </c:pt>
                <c:pt idx="41">
                  <c:v>Other glycan degradation  </c:v>
                </c:pt>
                <c:pt idx="42">
                  <c:v>Mucin type O-Glycan biosynthesis </c:v>
                </c:pt>
                <c:pt idx="43">
                  <c:v>Other types of O-glycan biosynthesis</c:v>
                </c:pt>
                <c:pt idx="44">
                  <c:v>Amino sugar and nucleotide sugar</c:v>
                </c:pt>
                <c:pt idx="45">
                  <c:v>Butirosin and neomycin biosynthesis </c:v>
                </c:pt>
                <c:pt idx="46">
                  <c:v>Glycosaminoglycan degradation   </c:v>
                </c:pt>
                <c:pt idx="47">
                  <c:v>Glycosaminoglycan biosynthesis - chondroitin sulfate</c:v>
                </c:pt>
                <c:pt idx="48">
                  <c:v>Glycosaminoglycan biosynthesis - keratan sulfate</c:v>
                </c:pt>
                <c:pt idx="49">
                  <c:v>Glycosaminoglycan biosynthesis - heparan sulfate</c:v>
                </c:pt>
                <c:pt idx="50">
                  <c:v>Glycerolipid metabolism   </c:v>
                </c:pt>
                <c:pt idx="51">
                  <c:v>Inositol phosphate metabolism  </c:v>
                </c:pt>
                <c:pt idx="52">
                  <c:v>Glycosylphosphatidylinositol(GPI)-anchor biosynthesis   </c:v>
                </c:pt>
                <c:pt idx="53">
                  <c:v>Glycerophospholipid metabolism   </c:v>
                </c:pt>
                <c:pt idx="54">
                  <c:v>Ether lipid metabolism  </c:v>
                </c:pt>
                <c:pt idx="55">
                  <c:v>Arachidonic acid metabolism  </c:v>
                </c:pt>
                <c:pt idx="56">
                  <c:v>Linoleic acid metabolism  </c:v>
                </c:pt>
                <c:pt idx="57">
                  <c:v>alpha-Linolenic acid metabolism  </c:v>
                </c:pt>
                <c:pt idx="58">
                  <c:v>Sphingolipid metabolism   </c:v>
                </c:pt>
                <c:pt idx="59">
                  <c:v>Glycosphingolipid biosynthesis - lacto and</c:v>
                </c:pt>
                <c:pt idx="60">
                  <c:v>Glycosphingolipid biosynthesis - globo series</c:v>
                </c:pt>
                <c:pt idx="61">
                  <c:v>Glycosphingolipid biosynthesis - ganglio series</c:v>
                </c:pt>
                <c:pt idx="62">
                  <c:v>Pyruvate metabolism   </c:v>
                </c:pt>
                <c:pt idx="63">
                  <c:v>Glyoxylate and dicarboxylate metabolism </c:v>
                </c:pt>
                <c:pt idx="64">
                  <c:v>Propanoate metabolism   </c:v>
                </c:pt>
                <c:pt idx="65">
                  <c:v>Butanoate metabolism   </c:v>
                </c:pt>
                <c:pt idx="66">
                  <c:v>One carbon pool by folate</c:v>
                </c:pt>
                <c:pt idx="67">
                  <c:v>Thiamine metabolism   </c:v>
                </c:pt>
                <c:pt idx="68">
                  <c:v>Riboflavin metabolism   </c:v>
                </c:pt>
                <c:pt idx="69">
                  <c:v>Vitamin B6 metabolism  </c:v>
                </c:pt>
                <c:pt idx="70">
                  <c:v>Nicotinate and nicotinamide metabolism </c:v>
                </c:pt>
                <c:pt idx="71">
                  <c:v>Pantothenate and CoA biosynthesis </c:v>
                </c:pt>
                <c:pt idx="72">
                  <c:v>Biotin metabolism   </c:v>
                </c:pt>
                <c:pt idx="73">
                  <c:v>Lipoic acid metabolism  </c:v>
                </c:pt>
                <c:pt idx="74">
                  <c:v>Folate biosynthesis   </c:v>
                </c:pt>
                <c:pt idx="75">
                  <c:v>Retinol metabolism   </c:v>
                </c:pt>
                <c:pt idx="76">
                  <c:v>Porphyrin and chlorophyll metabolism </c:v>
                </c:pt>
                <c:pt idx="77">
                  <c:v>Terpenoid backbone biosynthesis  </c:v>
                </c:pt>
                <c:pt idx="78">
                  <c:v>Nitrogen metabolism   </c:v>
                </c:pt>
                <c:pt idx="79">
                  <c:v>Sulfur metabolism   </c:v>
                </c:pt>
                <c:pt idx="80">
                  <c:v>Metabolism of xenobiotics by cytochrome</c:v>
                </c:pt>
                <c:pt idx="81">
                  <c:v>Drug metabolism - cytochrome P450</c:v>
                </c:pt>
                <c:pt idx="82">
                  <c:v>Drug metabolism - other enzymes</c:v>
                </c:pt>
                <c:pt idx="83">
                  <c:v>Biosynthesis of unsaturated fatty acids</c:v>
                </c:pt>
                <c:pt idx="84">
                  <c:v>Metabolic pathways   </c:v>
                </c:pt>
              </c:strCache>
            </c:strRef>
          </c:cat>
          <c:val>
            <c:numRef>
              <c:f>COMPILED!$C$2:$C$85</c:f>
              <c:numCache>
                <c:formatCode>General</c:formatCode>
                <c:ptCount val="84"/>
                <c:pt idx="0">
                  <c:v>36</c:v>
                </c:pt>
                <c:pt idx="1">
                  <c:v>18</c:v>
                </c:pt>
                <c:pt idx="2">
                  <c:v>10</c:v>
                </c:pt>
                <c:pt idx="3">
                  <c:v>14</c:v>
                </c:pt>
                <c:pt idx="4">
                  <c:v>23</c:v>
                </c:pt>
                <c:pt idx="5">
                  <c:v>16</c:v>
                </c:pt>
                <c:pt idx="6">
                  <c:v>13</c:v>
                </c:pt>
                <c:pt idx="7">
                  <c:v>4</c:v>
                </c:pt>
                <c:pt idx="8">
                  <c:v>4</c:v>
                </c:pt>
                <c:pt idx="9">
                  <c:v>26</c:v>
                </c:pt>
                <c:pt idx="10">
                  <c:v>5</c:v>
                </c:pt>
                <c:pt idx="11">
                  <c:v>15</c:v>
                </c:pt>
                <c:pt idx="12">
                  <c:v>6</c:v>
                </c:pt>
                <c:pt idx="13">
                  <c:v>6</c:v>
                </c:pt>
                <c:pt idx="14">
                  <c:v>27</c:v>
                </c:pt>
                <c:pt idx="15">
                  <c:v>43</c:v>
                </c:pt>
                <c:pt idx="16">
                  <c:v>94</c:v>
                </c:pt>
                <c:pt idx="17">
                  <c:v>5</c:v>
                </c:pt>
                <c:pt idx="18">
                  <c:v>50</c:v>
                </c:pt>
                <c:pt idx="19">
                  <c:v>24</c:v>
                </c:pt>
                <c:pt idx="20">
                  <c:v>15</c:v>
                </c:pt>
                <c:pt idx="21">
                  <c:v>23</c:v>
                </c:pt>
                <c:pt idx="22">
                  <c:v>26</c:v>
                </c:pt>
                <c:pt idx="23">
                  <c:v>6</c:v>
                </c:pt>
                <c:pt idx="24">
                  <c:v>1</c:v>
                </c:pt>
                <c:pt idx="25">
                  <c:v>29</c:v>
                </c:pt>
                <c:pt idx="26">
                  <c:v>32</c:v>
                </c:pt>
                <c:pt idx="27">
                  <c:v>19</c:v>
                </c:pt>
                <c:pt idx="28">
                  <c:v>24</c:v>
                </c:pt>
                <c:pt idx="29">
                  <c:v>11</c:v>
                </c:pt>
                <c:pt idx="30">
                  <c:v>27</c:v>
                </c:pt>
                <c:pt idx="31">
                  <c:v>5</c:v>
                </c:pt>
                <c:pt idx="32">
                  <c:v>15</c:v>
                </c:pt>
                <c:pt idx="33">
                  <c:v>8</c:v>
                </c:pt>
                <c:pt idx="34">
                  <c:v>15</c:v>
                </c:pt>
                <c:pt idx="35">
                  <c:v>6</c:v>
                </c:pt>
                <c:pt idx="36">
                  <c:v>1</c:v>
                </c:pt>
                <c:pt idx="37">
                  <c:v>1</c:v>
                </c:pt>
                <c:pt idx="38">
                  <c:v>21</c:v>
                </c:pt>
                <c:pt idx="39">
                  <c:v>28</c:v>
                </c:pt>
                <c:pt idx="40">
                  <c:v>28</c:v>
                </c:pt>
                <c:pt idx="41">
                  <c:v>11</c:v>
                </c:pt>
                <c:pt idx="42">
                  <c:v>18</c:v>
                </c:pt>
                <c:pt idx="43">
                  <c:v>30</c:v>
                </c:pt>
                <c:pt idx="44">
                  <c:v>31</c:v>
                </c:pt>
                <c:pt idx="45">
                  <c:v>4</c:v>
                </c:pt>
                <c:pt idx="46">
                  <c:v>9</c:v>
                </c:pt>
                <c:pt idx="47">
                  <c:v>15</c:v>
                </c:pt>
                <c:pt idx="48">
                  <c:v>11</c:v>
                </c:pt>
                <c:pt idx="49">
                  <c:v>13</c:v>
                </c:pt>
                <c:pt idx="50">
                  <c:v>30</c:v>
                </c:pt>
                <c:pt idx="51">
                  <c:v>44</c:v>
                </c:pt>
                <c:pt idx="52">
                  <c:v>13</c:v>
                </c:pt>
                <c:pt idx="53">
                  <c:v>43</c:v>
                </c:pt>
                <c:pt idx="54">
                  <c:v>20</c:v>
                </c:pt>
                <c:pt idx="55">
                  <c:v>37</c:v>
                </c:pt>
                <c:pt idx="56">
                  <c:v>16</c:v>
                </c:pt>
                <c:pt idx="57">
                  <c:v>9</c:v>
                </c:pt>
                <c:pt idx="58">
                  <c:v>27</c:v>
                </c:pt>
                <c:pt idx="59">
                  <c:v>17</c:v>
                </c:pt>
                <c:pt idx="60">
                  <c:v>8</c:v>
                </c:pt>
                <c:pt idx="61">
                  <c:v>9</c:v>
                </c:pt>
                <c:pt idx="62">
                  <c:v>29</c:v>
                </c:pt>
                <c:pt idx="63">
                  <c:v>12</c:v>
                </c:pt>
                <c:pt idx="64">
                  <c:v>24</c:v>
                </c:pt>
                <c:pt idx="65">
                  <c:v>20</c:v>
                </c:pt>
                <c:pt idx="66">
                  <c:v>8</c:v>
                </c:pt>
                <c:pt idx="67">
                  <c:v>1</c:v>
                </c:pt>
                <c:pt idx="68">
                  <c:v>7</c:v>
                </c:pt>
                <c:pt idx="69">
                  <c:v>5</c:v>
                </c:pt>
                <c:pt idx="70">
                  <c:v>15</c:v>
                </c:pt>
                <c:pt idx="71">
                  <c:v>9</c:v>
                </c:pt>
                <c:pt idx="72">
                  <c:v>1</c:v>
                </c:pt>
                <c:pt idx="73">
                  <c:v>2</c:v>
                </c:pt>
                <c:pt idx="74">
                  <c:v>5</c:v>
                </c:pt>
                <c:pt idx="75">
                  <c:v>28</c:v>
                </c:pt>
                <c:pt idx="76">
                  <c:v>22</c:v>
                </c:pt>
                <c:pt idx="77">
                  <c:v>9</c:v>
                </c:pt>
                <c:pt idx="78">
                  <c:v>13</c:v>
                </c:pt>
                <c:pt idx="79">
                  <c:v>6</c:v>
                </c:pt>
                <c:pt idx="80">
                  <c:v>33</c:v>
                </c:pt>
                <c:pt idx="81">
                  <c:v>32</c:v>
                </c:pt>
                <c:pt idx="82">
                  <c:v>27</c:v>
                </c:pt>
                <c:pt idx="83">
                  <c:v>10</c:v>
                </c:pt>
              </c:numCache>
            </c:numRef>
          </c:val>
        </c:ser>
        <c:ser>
          <c:idx val="1"/>
          <c:order val="1"/>
          <c:tx>
            <c:strRef>
              <c:f>COMPILED!$E$1</c:f>
              <c:strCache>
                <c:ptCount val="1"/>
                <c:pt idx="0">
                  <c:v>metab_ns</c:v>
                </c:pt>
              </c:strCache>
            </c:strRef>
          </c:tx>
          <c:cat>
            <c:strRef>
              <c:f>COMPILED!$B$2:$B$86</c:f>
              <c:strCache>
                <c:ptCount val="85"/>
                <c:pt idx="0">
                  <c:v>Glycolysis / Gluconeogenesis  </c:v>
                </c:pt>
                <c:pt idx="1">
                  <c:v>Citrate cycle (TCA cycle) </c:v>
                </c:pt>
                <c:pt idx="2">
                  <c:v>Pentose phosphate pathway  </c:v>
                </c:pt>
                <c:pt idx="3">
                  <c:v>Pentose and glucuronate interconversions </c:v>
                </c:pt>
                <c:pt idx="4">
                  <c:v>Fructose and mannose metabolism </c:v>
                </c:pt>
                <c:pt idx="5">
                  <c:v>Galactose metabolism   </c:v>
                </c:pt>
                <c:pt idx="6">
                  <c:v>Ascorbate and aldarate metabolism </c:v>
                </c:pt>
                <c:pt idx="7">
                  <c:v>Fatty acid biosynthesis  </c:v>
                </c:pt>
                <c:pt idx="8">
                  <c:v>Fatty acid elongation in mitochondria</c:v>
                </c:pt>
                <c:pt idx="9">
                  <c:v>Fatty acid metabolism  </c:v>
                </c:pt>
                <c:pt idx="10">
                  <c:v>Synthesis and degradation of ketone</c:v>
                </c:pt>
                <c:pt idx="11">
                  <c:v>Steroid biosynthesis   </c:v>
                </c:pt>
                <c:pt idx="12">
                  <c:v>Primary bile acid biosynthesis </c:v>
                </c:pt>
                <c:pt idx="13">
                  <c:v>Ubiquinone and other terpenoid-quinone biosynthesis</c:v>
                </c:pt>
                <c:pt idx="14">
                  <c:v>Steroid hormone biosynthesis  </c:v>
                </c:pt>
                <c:pt idx="15">
                  <c:v>Oxidative phosphorylation   </c:v>
                </c:pt>
                <c:pt idx="16">
                  <c:v>Purine metabolism   </c:v>
                </c:pt>
                <c:pt idx="17">
                  <c:v>Caffeine metabolism   </c:v>
                </c:pt>
                <c:pt idx="18">
                  <c:v>Pyrimidine metabolism   </c:v>
                </c:pt>
                <c:pt idx="19">
                  <c:v>Alanine, aspartate and glutamate metabolism</c:v>
                </c:pt>
                <c:pt idx="20">
                  <c:v>Glycine, serine and threonine metabolism</c:v>
                </c:pt>
                <c:pt idx="21">
                  <c:v>Cysteine and methionine metabolism </c:v>
                </c:pt>
                <c:pt idx="22">
                  <c:v>Valine, leucine and isoleucine degradation</c:v>
                </c:pt>
                <c:pt idx="23">
                  <c:v>Valine, leucine and isoleucine biosynthesis</c:v>
                </c:pt>
                <c:pt idx="24">
                  <c:v>Lysine biosynthesis   </c:v>
                </c:pt>
                <c:pt idx="25">
                  <c:v>Lysine degradation   </c:v>
                </c:pt>
                <c:pt idx="26">
                  <c:v>Arginine and proline metabolism </c:v>
                </c:pt>
                <c:pt idx="27">
                  <c:v>Histidine metabolism   </c:v>
                </c:pt>
                <c:pt idx="28">
                  <c:v>Tyrosine metabolism   </c:v>
                </c:pt>
                <c:pt idx="29">
                  <c:v>Phenylalanine metabolism   </c:v>
                </c:pt>
                <c:pt idx="30">
                  <c:v>Tryptophan metabolism   </c:v>
                </c:pt>
                <c:pt idx="31">
                  <c:v>Phenylalanine, tyrosine and tryptophan biosynthesis</c:v>
                </c:pt>
                <c:pt idx="32">
                  <c:v>beta-Alanine metabolism   </c:v>
                </c:pt>
                <c:pt idx="33">
                  <c:v>Taurine and hypotaurine metabolism </c:v>
                </c:pt>
                <c:pt idx="34">
                  <c:v>Selenoamino acid metabolism  </c:v>
                </c:pt>
                <c:pt idx="35">
                  <c:v>Cyanoamino acid metabolism  </c:v>
                </c:pt>
                <c:pt idx="36">
                  <c:v>D-Glutamine and D-glutamate metabolism </c:v>
                </c:pt>
                <c:pt idx="37">
                  <c:v>D-Arginine and D-ornithine metabolism </c:v>
                </c:pt>
                <c:pt idx="38">
                  <c:v>Glutathione metabolism   </c:v>
                </c:pt>
                <c:pt idx="39">
                  <c:v>Starch and sucrose metabolism </c:v>
                </c:pt>
                <c:pt idx="40">
                  <c:v>N-Glycan biosynthesis   </c:v>
                </c:pt>
                <c:pt idx="41">
                  <c:v>Other glycan degradation  </c:v>
                </c:pt>
                <c:pt idx="42">
                  <c:v>Mucin type O-Glycan biosynthesis </c:v>
                </c:pt>
                <c:pt idx="43">
                  <c:v>Other types of O-glycan biosynthesis</c:v>
                </c:pt>
                <c:pt idx="44">
                  <c:v>Amino sugar and nucleotide sugar</c:v>
                </c:pt>
                <c:pt idx="45">
                  <c:v>Butirosin and neomycin biosynthesis </c:v>
                </c:pt>
                <c:pt idx="46">
                  <c:v>Glycosaminoglycan degradation   </c:v>
                </c:pt>
                <c:pt idx="47">
                  <c:v>Glycosaminoglycan biosynthesis - chondroitin sulfate</c:v>
                </c:pt>
                <c:pt idx="48">
                  <c:v>Glycosaminoglycan biosynthesis - keratan sulfate</c:v>
                </c:pt>
                <c:pt idx="49">
                  <c:v>Glycosaminoglycan biosynthesis - heparan sulfate</c:v>
                </c:pt>
                <c:pt idx="50">
                  <c:v>Glycerolipid metabolism   </c:v>
                </c:pt>
                <c:pt idx="51">
                  <c:v>Inositol phosphate metabolism  </c:v>
                </c:pt>
                <c:pt idx="52">
                  <c:v>Glycosylphosphatidylinositol(GPI)-anchor biosynthesis   </c:v>
                </c:pt>
                <c:pt idx="53">
                  <c:v>Glycerophospholipid metabolism   </c:v>
                </c:pt>
                <c:pt idx="54">
                  <c:v>Ether lipid metabolism  </c:v>
                </c:pt>
                <c:pt idx="55">
                  <c:v>Arachidonic acid metabolism  </c:v>
                </c:pt>
                <c:pt idx="56">
                  <c:v>Linoleic acid metabolism  </c:v>
                </c:pt>
                <c:pt idx="57">
                  <c:v>alpha-Linolenic acid metabolism  </c:v>
                </c:pt>
                <c:pt idx="58">
                  <c:v>Sphingolipid metabolism   </c:v>
                </c:pt>
                <c:pt idx="59">
                  <c:v>Glycosphingolipid biosynthesis - lacto and</c:v>
                </c:pt>
                <c:pt idx="60">
                  <c:v>Glycosphingolipid biosynthesis - globo series</c:v>
                </c:pt>
                <c:pt idx="61">
                  <c:v>Glycosphingolipid biosynthesis - ganglio series</c:v>
                </c:pt>
                <c:pt idx="62">
                  <c:v>Pyruvate metabolism   </c:v>
                </c:pt>
                <c:pt idx="63">
                  <c:v>Glyoxylate and dicarboxylate metabolism </c:v>
                </c:pt>
                <c:pt idx="64">
                  <c:v>Propanoate metabolism   </c:v>
                </c:pt>
                <c:pt idx="65">
                  <c:v>Butanoate metabolism   </c:v>
                </c:pt>
                <c:pt idx="66">
                  <c:v>One carbon pool by folate</c:v>
                </c:pt>
                <c:pt idx="67">
                  <c:v>Thiamine metabolism   </c:v>
                </c:pt>
                <c:pt idx="68">
                  <c:v>Riboflavin metabolism   </c:v>
                </c:pt>
                <c:pt idx="69">
                  <c:v>Vitamin B6 metabolism  </c:v>
                </c:pt>
                <c:pt idx="70">
                  <c:v>Nicotinate and nicotinamide metabolism </c:v>
                </c:pt>
                <c:pt idx="71">
                  <c:v>Pantothenate and CoA biosynthesis </c:v>
                </c:pt>
                <c:pt idx="72">
                  <c:v>Biotin metabolism   </c:v>
                </c:pt>
                <c:pt idx="73">
                  <c:v>Lipoic acid metabolism  </c:v>
                </c:pt>
                <c:pt idx="74">
                  <c:v>Folate biosynthesis   </c:v>
                </c:pt>
                <c:pt idx="75">
                  <c:v>Retinol metabolism   </c:v>
                </c:pt>
                <c:pt idx="76">
                  <c:v>Porphyrin and chlorophyll metabolism </c:v>
                </c:pt>
                <c:pt idx="77">
                  <c:v>Terpenoid backbone biosynthesis  </c:v>
                </c:pt>
                <c:pt idx="78">
                  <c:v>Nitrogen metabolism   </c:v>
                </c:pt>
                <c:pt idx="79">
                  <c:v>Sulfur metabolism   </c:v>
                </c:pt>
                <c:pt idx="80">
                  <c:v>Metabolism of xenobiotics by cytochrome</c:v>
                </c:pt>
                <c:pt idx="81">
                  <c:v>Drug metabolism - cytochrome P450</c:v>
                </c:pt>
                <c:pt idx="82">
                  <c:v>Drug metabolism - other enzymes</c:v>
                </c:pt>
                <c:pt idx="83">
                  <c:v>Biosynthesis of unsaturated fatty acids</c:v>
                </c:pt>
                <c:pt idx="84">
                  <c:v>Metabolic pathways   </c:v>
                </c:pt>
              </c:strCache>
            </c:strRef>
          </c:cat>
          <c:val>
            <c:numRef>
              <c:f>COMPILED!$E$2:$E$85</c:f>
              <c:numCache>
                <c:formatCode>General</c:formatCode>
                <c:ptCount val="84"/>
                <c:pt idx="0">
                  <c:v>36</c:v>
                </c:pt>
                <c:pt idx="1">
                  <c:v>18</c:v>
                </c:pt>
                <c:pt idx="2">
                  <c:v>12</c:v>
                </c:pt>
                <c:pt idx="3">
                  <c:v>11</c:v>
                </c:pt>
                <c:pt idx="4">
                  <c:v>23</c:v>
                </c:pt>
                <c:pt idx="5">
                  <c:v>19</c:v>
                </c:pt>
                <c:pt idx="6">
                  <c:v>10</c:v>
                </c:pt>
                <c:pt idx="7">
                  <c:v>5</c:v>
                </c:pt>
                <c:pt idx="8">
                  <c:v>5</c:v>
                </c:pt>
                <c:pt idx="9">
                  <c:v>26</c:v>
                </c:pt>
                <c:pt idx="10">
                  <c:v>5</c:v>
                </c:pt>
                <c:pt idx="11">
                  <c:v>9</c:v>
                </c:pt>
                <c:pt idx="12">
                  <c:v>10</c:v>
                </c:pt>
                <c:pt idx="13">
                  <c:v>7</c:v>
                </c:pt>
                <c:pt idx="14">
                  <c:v>28</c:v>
                </c:pt>
                <c:pt idx="15">
                  <c:v>41</c:v>
                </c:pt>
                <c:pt idx="16">
                  <c:v>85</c:v>
                </c:pt>
                <c:pt idx="17">
                  <c:v>5</c:v>
                </c:pt>
                <c:pt idx="18">
                  <c:v>43</c:v>
                </c:pt>
                <c:pt idx="19">
                  <c:v>19</c:v>
                </c:pt>
                <c:pt idx="20">
                  <c:v>18</c:v>
                </c:pt>
                <c:pt idx="21">
                  <c:v>19</c:v>
                </c:pt>
                <c:pt idx="22">
                  <c:v>22</c:v>
                </c:pt>
                <c:pt idx="23">
                  <c:v>6</c:v>
                </c:pt>
                <c:pt idx="24">
                  <c:v>3</c:v>
                </c:pt>
                <c:pt idx="25">
                  <c:v>25</c:v>
                </c:pt>
                <c:pt idx="26">
                  <c:v>22</c:v>
                </c:pt>
                <c:pt idx="27">
                  <c:v>16</c:v>
                </c:pt>
                <c:pt idx="28">
                  <c:v>21</c:v>
                </c:pt>
                <c:pt idx="29">
                  <c:v>10</c:v>
                </c:pt>
                <c:pt idx="30">
                  <c:v>22</c:v>
                </c:pt>
                <c:pt idx="31">
                  <c:v>3</c:v>
                </c:pt>
                <c:pt idx="32">
                  <c:v>11</c:v>
                </c:pt>
                <c:pt idx="33">
                  <c:v>6</c:v>
                </c:pt>
                <c:pt idx="34">
                  <c:v>11</c:v>
                </c:pt>
                <c:pt idx="35">
                  <c:v>4</c:v>
                </c:pt>
                <c:pt idx="36">
                  <c:v>1</c:v>
                </c:pt>
                <c:pt idx="37">
                  <c:v>0</c:v>
                </c:pt>
                <c:pt idx="38">
                  <c:v>27</c:v>
                </c:pt>
                <c:pt idx="39">
                  <c:v>29</c:v>
                </c:pt>
                <c:pt idx="40">
                  <c:v>27</c:v>
                </c:pt>
                <c:pt idx="41">
                  <c:v>13</c:v>
                </c:pt>
                <c:pt idx="42">
                  <c:v>14</c:v>
                </c:pt>
                <c:pt idx="43">
                  <c:v>26</c:v>
                </c:pt>
                <c:pt idx="44">
                  <c:v>25</c:v>
                </c:pt>
                <c:pt idx="45">
                  <c:v>4</c:v>
                </c:pt>
                <c:pt idx="46">
                  <c:v>11</c:v>
                </c:pt>
                <c:pt idx="47">
                  <c:v>13</c:v>
                </c:pt>
                <c:pt idx="48">
                  <c:v>8</c:v>
                </c:pt>
                <c:pt idx="49">
                  <c:v>8</c:v>
                </c:pt>
                <c:pt idx="50">
                  <c:v>26</c:v>
                </c:pt>
                <c:pt idx="51">
                  <c:v>37</c:v>
                </c:pt>
                <c:pt idx="52">
                  <c:v>14</c:v>
                </c:pt>
                <c:pt idx="53">
                  <c:v>39</c:v>
                </c:pt>
                <c:pt idx="54">
                  <c:v>17</c:v>
                </c:pt>
                <c:pt idx="55">
                  <c:v>33</c:v>
                </c:pt>
                <c:pt idx="56">
                  <c:v>18</c:v>
                </c:pt>
                <c:pt idx="57">
                  <c:v>9</c:v>
                </c:pt>
                <c:pt idx="58">
                  <c:v>24</c:v>
                </c:pt>
                <c:pt idx="59">
                  <c:v>16</c:v>
                </c:pt>
                <c:pt idx="60">
                  <c:v>8</c:v>
                </c:pt>
                <c:pt idx="61">
                  <c:v>5</c:v>
                </c:pt>
                <c:pt idx="62">
                  <c:v>23</c:v>
                </c:pt>
                <c:pt idx="63">
                  <c:v>14</c:v>
                </c:pt>
                <c:pt idx="64">
                  <c:v>20</c:v>
                </c:pt>
                <c:pt idx="65">
                  <c:v>17</c:v>
                </c:pt>
                <c:pt idx="66">
                  <c:v>10</c:v>
                </c:pt>
                <c:pt idx="67">
                  <c:v>3</c:v>
                </c:pt>
                <c:pt idx="68">
                  <c:v>8</c:v>
                </c:pt>
                <c:pt idx="69">
                  <c:v>5</c:v>
                </c:pt>
                <c:pt idx="70">
                  <c:v>15</c:v>
                </c:pt>
                <c:pt idx="71">
                  <c:v>13</c:v>
                </c:pt>
                <c:pt idx="72">
                  <c:v>0</c:v>
                </c:pt>
                <c:pt idx="73">
                  <c:v>1</c:v>
                </c:pt>
                <c:pt idx="74">
                  <c:v>6</c:v>
                </c:pt>
                <c:pt idx="75">
                  <c:v>35</c:v>
                </c:pt>
                <c:pt idx="76">
                  <c:v>21</c:v>
                </c:pt>
                <c:pt idx="77">
                  <c:v>10</c:v>
                </c:pt>
                <c:pt idx="78">
                  <c:v>11</c:v>
                </c:pt>
                <c:pt idx="79">
                  <c:v>6</c:v>
                </c:pt>
                <c:pt idx="80">
                  <c:v>43</c:v>
                </c:pt>
                <c:pt idx="81">
                  <c:v>41</c:v>
                </c:pt>
                <c:pt idx="82">
                  <c:v>27</c:v>
                </c:pt>
                <c:pt idx="83">
                  <c:v>7</c:v>
                </c:pt>
              </c:numCache>
            </c:numRef>
          </c:val>
        </c:ser>
        <c:dLbls>
          <c:showVal val="1"/>
        </c:dLbls>
        <c:gapWidth val="75"/>
        <c:axId val="51986816"/>
        <c:axId val="51988352"/>
      </c:barChart>
      <c:catAx>
        <c:axId val="51986816"/>
        <c:scaling>
          <c:orientation val="minMax"/>
        </c:scaling>
        <c:axPos val="b"/>
        <c:majorTickMark val="none"/>
        <c:tickLblPos val="nextTo"/>
        <c:crossAx val="51988352"/>
        <c:crosses val="autoZero"/>
        <c:auto val="1"/>
        <c:lblAlgn val="ctr"/>
        <c:lblOffset val="100"/>
      </c:catAx>
      <c:valAx>
        <c:axId val="51988352"/>
        <c:scaling>
          <c:orientation val="minMax"/>
        </c:scaling>
        <c:axPos val="l"/>
        <c:numFmt formatCode="General" sourceLinked="1"/>
        <c:majorTickMark val="none"/>
        <c:tickLblPos val="nextTo"/>
        <c:crossAx val="5198681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721DB-17D7-41CF-BB4F-D16CA1137C36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D105-A22D-4210-AFBC-671E2D17DA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0D105-A22D-4210-AFBC-671E2D17DA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Caveat</a:t>
            </a:r>
            <a:r>
              <a:rPr lang="en-US" baseline="0" dirty="0" smtClean="0"/>
              <a:t> here is that there was no </a:t>
            </a:r>
            <a:r>
              <a:rPr lang="en-US" baseline="0" dirty="0" err="1" smtClean="0"/>
              <a:t>mutiple</a:t>
            </a:r>
            <a:r>
              <a:rPr lang="en-US" baseline="0" dirty="0" smtClean="0"/>
              <a:t> testing correction of enrichment of 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0D105-A22D-4210-AFBC-671E2D17DA0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F072A-F7BB-43E9-A536-04F49E9B9CF7}" type="datetimeFigureOut">
              <a:rPr lang="en-US" smtClean="0"/>
              <a:pPr/>
              <a:t>4/19/2011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F0F01-70A3-4790-B676-F7B1F2B9C9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me.jp/kegg-bin/show_pathway?map00620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Pathways </a:t>
            </a:r>
            <a:r>
              <a:rPr lang="en-US" smtClean="0"/>
              <a:t>&amp; </a:t>
            </a:r>
            <a:r>
              <a:rPr lang="en-US" smtClean="0"/>
              <a:t>SNPs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Jieming Chen</a:t>
            </a:r>
          </a:p>
          <a:p>
            <a:r>
              <a:rPr lang="en-US" dirty="0" smtClean="0"/>
              <a:t>Gerstein Lab Rotation</a:t>
            </a:r>
          </a:p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April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NS and S genes: </a:t>
            </a:r>
            <a:br>
              <a:rPr lang="en-US" dirty="0" smtClean="0"/>
            </a:br>
            <a:r>
              <a:rPr lang="en-US" dirty="0" smtClean="0"/>
              <a:t>Metabolic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0" y="895350"/>
          <a:ext cx="9144000" cy="5962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Ask if there is a correlation between the “importance” of genes and the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values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373563"/>
          </a:xfrm>
        </p:spPr>
        <p:txBody>
          <a:bodyPr/>
          <a:lstStyle/>
          <a:p>
            <a:pPr marL="514350" indent="-514350"/>
            <a:r>
              <a:rPr lang="en-US" dirty="0" smtClean="0"/>
              <a:t>Data source: all unique genes in the human pathways and those that have chimp </a:t>
            </a:r>
            <a:r>
              <a:rPr lang="en-US" dirty="0" err="1" smtClean="0"/>
              <a:t>orthologs</a:t>
            </a:r>
            <a:r>
              <a:rPr lang="en-US" dirty="0" smtClean="0"/>
              <a:t>.</a:t>
            </a:r>
          </a:p>
          <a:p>
            <a:pPr marL="514350" indent="-514350"/>
            <a:r>
              <a:rPr lang="en-US" dirty="0" smtClean="0"/>
              <a:t>“Importance” is defined by the number of pathways the gene is involved in.</a:t>
            </a:r>
          </a:p>
          <a:p>
            <a:pPr marL="514350" indent="-514350"/>
            <a:r>
              <a:rPr lang="en-US" dirty="0" smtClean="0"/>
              <a:t>Spearman correlation </a:t>
            </a:r>
            <a:br>
              <a:rPr lang="en-US" dirty="0" smtClean="0"/>
            </a:br>
            <a:r>
              <a:rPr lang="en-US" dirty="0" smtClean="0"/>
              <a:t>rho = -0.0586; p-value = 3.16E-09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Ask if there is a correlation between the “importance” of genes and the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values</a:t>
            </a:r>
            <a:endParaRPr lang="en-US" dirty="0"/>
          </a:p>
        </p:txBody>
      </p:sp>
      <p:pic>
        <p:nvPicPr>
          <p:cNvPr id="5" name="Picture 4" descr="hist_genesInNumPathway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9535" y="1828800"/>
            <a:ext cx="5784465" cy="3271838"/>
          </a:xfrm>
          <a:prstGeom prst="rect">
            <a:avLst/>
          </a:prstGeom>
        </p:spPr>
      </p:pic>
      <p:pic>
        <p:nvPicPr>
          <p:cNvPr id="4" name="Picture 2" descr="C:\Users\Jieming\Desktop\hist_dnd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76601"/>
            <a:ext cx="5834984" cy="35814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Jieming\Desktop\dnds_numpath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5105400"/>
          </a:xfrm>
          <a:prstGeom prst="rect">
            <a:avLst/>
          </a:prstGeom>
          <a:noFill/>
        </p:spPr>
      </p:pic>
      <p:pic>
        <p:nvPicPr>
          <p:cNvPr id="13" name="Picture 12" descr="dndsVpathnu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85925"/>
            <a:ext cx="9144000" cy="5172075"/>
          </a:xfrm>
          <a:prstGeom prst="rect">
            <a:avLst/>
          </a:prstGeom>
        </p:spPr>
      </p:pic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Ask if there is a correlation between the “importance” of genes and the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values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324600" y="35814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09600" y="3200400"/>
          <a:ext cx="6096000" cy="283845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555555"/>
                          </a:solidFill>
                          <a:latin typeface="Arial"/>
                        </a:rPr>
                        <a:t>Sodium/potassium-transporting </a:t>
                      </a:r>
                      <a:r>
                        <a:rPr lang="en-US" sz="1800" b="0" i="0" u="none" strike="noStrike" dirty="0" err="1">
                          <a:solidFill>
                            <a:srgbClr val="555555"/>
                          </a:solidFill>
                          <a:latin typeface="Arial"/>
                        </a:rPr>
                        <a:t>ATPase</a:t>
                      </a:r>
                      <a:r>
                        <a:rPr lang="en-US" sz="1800" b="0" i="0" u="none" strike="noStrike" dirty="0">
                          <a:solidFill>
                            <a:srgbClr val="555555"/>
                          </a:solidFill>
                          <a:latin typeface="Arial"/>
                        </a:rPr>
                        <a:t> gamma </a:t>
                      </a:r>
                      <a:r>
                        <a:rPr lang="en-US" sz="1800" b="0" i="0" u="none" strike="noStrike" dirty="0" smtClean="0">
                          <a:solidFill>
                            <a:srgbClr val="555555"/>
                          </a:solidFill>
                          <a:latin typeface="Arial"/>
                        </a:rPr>
                        <a:t>chain</a:t>
                      </a:r>
                      <a:endParaRPr lang="en-US" sz="1800" b="0" i="0" u="none" strike="noStrike" dirty="0">
                        <a:solidFill>
                          <a:srgbClr val="555555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5" name="Oval 14"/>
          <p:cNvSpPr/>
          <p:nvPr/>
        </p:nvSpPr>
        <p:spPr>
          <a:xfrm>
            <a:off x="7772400" y="4724400"/>
            <a:ext cx="304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895600" y="3962400"/>
          <a:ext cx="5181600" cy="1106805"/>
        </p:xfrm>
        <a:graphic>
          <a:graphicData uri="http://schemas.openxmlformats.org/drawingml/2006/table">
            <a:tbl>
              <a:tblPr/>
              <a:tblGrid>
                <a:gridCol w="5181600"/>
              </a:tblGrid>
              <a:tr h="419100">
                <a:tc>
                  <a:txBody>
                    <a:bodyPr/>
                    <a:lstStyle/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en-US" sz="1800" b="0" i="0" u="none" strike="noStrike" dirty="0" err="1">
                          <a:solidFill>
                            <a:srgbClr val="555555"/>
                          </a:solidFill>
                          <a:latin typeface="Arial"/>
                        </a:rPr>
                        <a:t>Myc</a:t>
                      </a:r>
                      <a:r>
                        <a:rPr lang="en-US" sz="1800" b="0" i="0" u="none" strike="noStrike" dirty="0">
                          <a:solidFill>
                            <a:srgbClr val="555555"/>
                          </a:solidFill>
                          <a:latin typeface="Arial"/>
                        </a:rPr>
                        <a:t> proto-oncogene protein (c-</a:t>
                      </a:r>
                      <a:r>
                        <a:rPr lang="en-US" sz="1800" b="0" i="0" u="none" strike="noStrike" dirty="0" err="1">
                          <a:solidFill>
                            <a:srgbClr val="555555"/>
                          </a:solidFill>
                          <a:latin typeface="Arial"/>
                        </a:rPr>
                        <a:t>Myc</a:t>
                      </a:r>
                      <a:r>
                        <a:rPr lang="en-US" sz="1800" b="0" i="0" u="none" strike="noStrike" dirty="0">
                          <a:solidFill>
                            <a:srgbClr val="555555"/>
                          </a:solidFill>
                          <a:latin typeface="Arial"/>
                        </a:rPr>
                        <a:t>)(Transcription factor p64</a:t>
                      </a:r>
                      <a:r>
                        <a:rPr lang="en-US" sz="1800" b="0" i="0" u="none" strike="noStrike" dirty="0" smtClean="0">
                          <a:solidFill>
                            <a:srgbClr val="555555"/>
                          </a:solidFill>
                          <a:latin typeface="Arial"/>
                        </a:rPr>
                        <a:t>)</a:t>
                      </a:r>
                    </a:p>
                    <a:p>
                      <a:pPr algn="l" fontAlgn="b">
                        <a:buFont typeface="Arial" pitchFamily="34" charset="0"/>
                        <a:buChar char="•"/>
                      </a:pPr>
                      <a:r>
                        <a:rPr lang="en-US" sz="1800" b="0" i="0" u="none" strike="noStrike" dirty="0" smtClean="0">
                          <a:solidFill>
                            <a:srgbClr val="555555"/>
                          </a:solidFill>
                          <a:latin typeface="Arial"/>
                        </a:rPr>
                        <a:t>Interleukin-6 Precursor (IL-6)(B-cell stimulatory factor 2)</a:t>
                      </a:r>
                      <a:endParaRPr lang="en-US" sz="1800" b="0" i="0" u="none" strike="noStrike" dirty="0">
                        <a:solidFill>
                          <a:srgbClr val="555555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4038600" y="4419600"/>
          <a:ext cx="3276600" cy="283845"/>
        </p:xfrm>
        <a:graphic>
          <a:graphicData uri="http://schemas.openxmlformats.org/drawingml/2006/table">
            <a:tbl>
              <a:tblPr/>
              <a:tblGrid>
                <a:gridCol w="3276600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555555"/>
                          </a:solidFill>
                          <a:latin typeface="Arial"/>
                        </a:rPr>
                        <a:t>Interferon alpha-17 </a:t>
                      </a:r>
                      <a:r>
                        <a:rPr lang="en-US" sz="1800" b="0" i="0" u="none" strike="noStrike" dirty="0" smtClean="0">
                          <a:solidFill>
                            <a:srgbClr val="555555"/>
                          </a:solidFill>
                          <a:latin typeface="Arial"/>
                        </a:rPr>
                        <a:t>Precursor</a:t>
                      </a:r>
                      <a:endParaRPr lang="en-US" sz="1800" b="0" i="0" u="none" strike="noStrike" dirty="0">
                        <a:solidFill>
                          <a:srgbClr val="555555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8" name="Oval 17"/>
          <p:cNvSpPr/>
          <p:nvPr/>
        </p:nvSpPr>
        <p:spPr>
          <a:xfrm>
            <a:off x="7086600" y="4800600"/>
            <a:ext cx="3048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838200"/>
          <a:ext cx="8686800" cy="5181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4343400"/>
              </a:tblGrid>
              <a:tr h="377281">
                <a:tc>
                  <a:txBody>
                    <a:bodyPr/>
                    <a:lstStyle/>
                    <a:p>
                      <a:r>
                        <a:rPr lang="en-US" dirty="0" smtClean="0"/>
                        <a:t>Involved</a:t>
                      </a:r>
                      <a:r>
                        <a:rPr lang="en-US" baseline="0" dirty="0" smtClean="0"/>
                        <a:t> in # of pathways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Genes</a:t>
                      </a:r>
                    </a:p>
                  </a:txBody>
                  <a:tcPr/>
                </a:tc>
              </a:tr>
              <a:tr h="1603918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Low affinity immunoglobulin gamma </a:t>
                      </a:r>
                      <a:r>
                        <a:rPr lang="en-US" dirty="0" err="1" smtClean="0"/>
                        <a:t>Fc</a:t>
                      </a:r>
                      <a:r>
                        <a:rPr lang="en-US" dirty="0" smtClean="0"/>
                        <a:t> region receptor III-a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ICAM-1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smtClean="0"/>
                        <a:t>Major group rhinovirus receptor)(CD54 antigen) 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Pyruvate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kinase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isozymes</a:t>
                      </a:r>
                      <a:endParaRPr lang="en-US" dirty="0"/>
                    </a:p>
                  </a:txBody>
                  <a:tcPr/>
                </a:tc>
              </a:tr>
              <a:tr h="377281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Low affinity immunoglobulin gamma </a:t>
                      </a:r>
                      <a:r>
                        <a:rPr lang="en-US" dirty="0" err="1" smtClean="0"/>
                        <a:t>Fc</a:t>
                      </a:r>
                      <a:r>
                        <a:rPr lang="en-US" dirty="0" smtClean="0"/>
                        <a:t> region receptor II-a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Interleukin-3 Precursor (IL-3)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Bile acid-</a:t>
                      </a:r>
                      <a:r>
                        <a:rPr lang="en-US" dirty="0" err="1" smtClean="0"/>
                        <a:t>CoA:amino</a:t>
                      </a:r>
                      <a:r>
                        <a:rPr lang="en-US" dirty="0" smtClean="0"/>
                        <a:t> acid N-</a:t>
                      </a:r>
                      <a:r>
                        <a:rPr lang="en-US" dirty="0" err="1" smtClean="0"/>
                        <a:t>acyltransferase</a:t>
                      </a:r>
                      <a:endParaRPr lang="en-US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Cytochrome</a:t>
                      </a:r>
                      <a:r>
                        <a:rPr lang="en-US" dirty="0" smtClean="0"/>
                        <a:t> P450 4A22 Precursor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Gamma-</a:t>
                      </a:r>
                      <a:r>
                        <a:rPr lang="en-US" dirty="0" err="1" smtClean="0"/>
                        <a:t>glutamyltransferase</a:t>
                      </a:r>
                      <a:r>
                        <a:rPr lang="en-US" dirty="0" smtClean="0"/>
                        <a:t> 6 Precursor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Aldose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reductase</a:t>
                      </a:r>
                      <a:endParaRPr lang="en-US" dirty="0"/>
                    </a:p>
                  </a:txBody>
                  <a:tcPr/>
                </a:tc>
              </a:tr>
              <a:tr h="377281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NADH </a:t>
                      </a:r>
                      <a:r>
                        <a:rPr lang="en-US" dirty="0" err="1" smtClean="0"/>
                        <a:t>dehydrogenase</a:t>
                      </a:r>
                      <a:r>
                        <a:rPr lang="en-US" dirty="0" smtClean="0"/>
                        <a:t> [</a:t>
                      </a:r>
                      <a:r>
                        <a:rPr lang="en-US" dirty="0" err="1" smtClean="0"/>
                        <a:t>ubiquinone</a:t>
                      </a:r>
                      <a:r>
                        <a:rPr lang="en-US" dirty="0" smtClean="0"/>
                        <a:t>] 1 alpha </a:t>
                      </a:r>
                      <a:r>
                        <a:rPr lang="en-US" dirty="0" err="1" smtClean="0"/>
                        <a:t>subcomplex</a:t>
                      </a:r>
                      <a:r>
                        <a:rPr lang="en-US" dirty="0" smtClean="0"/>
                        <a:t> subunit 5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Complement C1q subcomponent subunit A Precursor 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err="1" smtClean="0"/>
              <a:t>Pairwise</a:t>
            </a:r>
            <a:r>
              <a:rPr lang="en-US" sz="3600" dirty="0" smtClean="0"/>
              <a:t> comparison of </a:t>
            </a:r>
            <a:r>
              <a:rPr lang="en-US" sz="3600" dirty="0" err="1" smtClean="0"/>
              <a:t>cumul</a:t>
            </a:r>
            <a:r>
              <a:rPr lang="en-US" sz="3600" dirty="0" smtClean="0"/>
              <a:t>. </a:t>
            </a:r>
            <a:r>
              <a:rPr lang="en-US" sz="3600" dirty="0" err="1" smtClean="0"/>
              <a:t>distrib</a:t>
            </a:r>
            <a:r>
              <a:rPr lang="en-US" sz="3600" dirty="0" smtClean="0"/>
              <a:t>. of </a:t>
            </a:r>
            <a:r>
              <a:rPr lang="en-US" sz="3600" dirty="0" err="1" smtClean="0"/>
              <a:t>dN</a:t>
            </a:r>
            <a:r>
              <a:rPr lang="en-US" sz="3600" dirty="0" smtClean="0"/>
              <a:t>/</a:t>
            </a:r>
            <a:r>
              <a:rPr lang="en-US" sz="3600" dirty="0" err="1" smtClean="0"/>
              <a:t>dS</a:t>
            </a:r>
            <a:r>
              <a:rPr lang="en-US" sz="3600" dirty="0" smtClean="0"/>
              <a:t> in the pathways </a:t>
            </a:r>
            <a:r>
              <a:rPr lang="en-US" sz="3600" dirty="0" smtClean="0">
                <a:sym typeface="Wingdings" pitchFamily="2" charset="2"/>
              </a:rPr>
              <a:t>using KS test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10594"/>
          <a:ext cx="8458200" cy="494260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239952"/>
                <a:gridCol w="760190"/>
                <a:gridCol w="3126001"/>
                <a:gridCol w="1077124"/>
                <a:gridCol w="1254933"/>
              </a:tblGrid>
              <a:tr h="3696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pathway1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pathway2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KS p-value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Toll-like receptor signaling pathway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Porphyrin</a:t>
                      </a:r>
                      <a:r>
                        <a:rPr lang="en-US" sz="1600" u="none" strike="noStrike" dirty="0"/>
                        <a:t> and chlorophyll metabolism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2.73E-05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277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Allograft rejection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Olfactory transduction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3.61E-05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Base excision repair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genetic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Nicotinate and nicotinamide metabolism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4.62E-05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Melanoma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Nicotinate and nicotinamide metabolism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6.04E-05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277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Viral myocarditis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Olfactory transduction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6.68E-05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Epithelial cell signaling in Helicobacter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Porphyrin and chlorophyll metabolism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7.24E-05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277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Olfactory transduction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Antigen processing and presentation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7.50E-05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277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Allograft rejection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Osteoclast differentiation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8.15E-05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Autoimmune thyroid disease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Olfactory transduction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8.66E-05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Nucleotide excision repair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genetic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Nicotinate and nicotinamide metabolism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9.15E-05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502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MAPK signaling pathway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signaling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Porphyrin and chlorophyll metabolism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Metabolism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9.79E-05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610594"/>
          <a:ext cx="8458200" cy="4942606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239952"/>
                <a:gridCol w="760190"/>
                <a:gridCol w="3126001"/>
                <a:gridCol w="1077124"/>
                <a:gridCol w="1254933"/>
              </a:tblGrid>
              <a:tr h="3696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pathway1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pathway2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KS p-value</a:t>
                      </a:r>
                      <a:endParaRPr lang="en-US" dirty="0"/>
                    </a:p>
                  </a:txBody>
                  <a:tcPr marL="9525" marR="9525" marT="9525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Toll-like receptor signaling pathway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solidFill>
                            <a:srgbClr val="0070C0"/>
                          </a:solidFill>
                        </a:rPr>
                        <a:t>Porphyrin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 and chlorophyll metabolism 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2.73E-05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277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Allograft rejection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Olfactory transduction</a:t>
                      </a:r>
                      <a:r>
                        <a:rPr lang="en-US" sz="1600" u="none" strike="noStrike" dirty="0"/>
                        <a:t>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3.61E-05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Base excision repair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genetic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solidFill>
                            <a:srgbClr val="7030A0"/>
                          </a:solidFill>
                        </a:rPr>
                        <a:t>Nicotinate</a:t>
                      </a:r>
                      <a:r>
                        <a:rPr lang="en-US" sz="1600" u="none" strike="noStrike" dirty="0">
                          <a:solidFill>
                            <a:srgbClr val="7030A0"/>
                          </a:solidFill>
                        </a:rPr>
                        <a:t> and </a:t>
                      </a:r>
                      <a:r>
                        <a:rPr lang="en-US" sz="1600" u="none" strike="noStrike" dirty="0" err="1">
                          <a:solidFill>
                            <a:srgbClr val="7030A0"/>
                          </a:solidFill>
                        </a:rPr>
                        <a:t>nicotinamide</a:t>
                      </a:r>
                      <a:r>
                        <a:rPr lang="en-US" sz="1600" u="none" strike="noStrike" dirty="0">
                          <a:solidFill>
                            <a:srgbClr val="7030A0"/>
                          </a:solidFill>
                        </a:rPr>
                        <a:t> metabolism </a:t>
                      </a:r>
                      <a:endParaRPr lang="en-US" sz="16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4.62E-05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Melanoma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solidFill>
                            <a:srgbClr val="7030A0"/>
                          </a:solidFill>
                        </a:rPr>
                        <a:t>Nicotinate</a:t>
                      </a:r>
                      <a:r>
                        <a:rPr lang="en-US" sz="1600" u="none" strike="noStrike" dirty="0">
                          <a:solidFill>
                            <a:srgbClr val="7030A0"/>
                          </a:solidFill>
                        </a:rPr>
                        <a:t> and </a:t>
                      </a:r>
                      <a:r>
                        <a:rPr lang="en-US" sz="1600" u="none" strike="noStrike" dirty="0" err="1">
                          <a:solidFill>
                            <a:srgbClr val="7030A0"/>
                          </a:solidFill>
                        </a:rPr>
                        <a:t>nicotinamide</a:t>
                      </a:r>
                      <a:r>
                        <a:rPr lang="en-US" sz="1600" u="none" strike="noStrike" dirty="0">
                          <a:solidFill>
                            <a:srgbClr val="7030A0"/>
                          </a:solidFill>
                        </a:rPr>
                        <a:t> metabolism </a:t>
                      </a:r>
                      <a:endParaRPr lang="en-US" sz="16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6.04E-05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277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Viral myocarditis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Olfactory transduction  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6.68E-05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Epithelial cell signaling in Helicobacter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solidFill>
                            <a:srgbClr val="0070C0"/>
                          </a:solidFill>
                        </a:rPr>
                        <a:t>Porphyrin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 and chlorophyll metabolism 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7.24E-05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277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Olfactory transduction   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Antigen processing and presentation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7.50E-05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277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Allograft rejection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Osteoclast differentiation 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8.15E-05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Autoimmune thyroid disease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Olfactory transduction</a:t>
                      </a:r>
                      <a:r>
                        <a:rPr lang="en-US" sz="1600" u="none" strike="noStrike" dirty="0"/>
                        <a:t>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8.66E-05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44931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Nucleotide excision repair 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genetic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solidFill>
                            <a:srgbClr val="7030A0"/>
                          </a:solidFill>
                        </a:rPr>
                        <a:t>Nicotinate</a:t>
                      </a:r>
                      <a:r>
                        <a:rPr lang="en-US" sz="1600" u="none" strike="noStrike" dirty="0">
                          <a:solidFill>
                            <a:srgbClr val="7030A0"/>
                          </a:solidFill>
                        </a:rPr>
                        <a:t> and </a:t>
                      </a:r>
                      <a:r>
                        <a:rPr lang="en-US" sz="1600" u="none" strike="noStrike" dirty="0" err="1">
                          <a:solidFill>
                            <a:srgbClr val="7030A0"/>
                          </a:solidFill>
                        </a:rPr>
                        <a:t>nicotinamide</a:t>
                      </a:r>
                      <a:r>
                        <a:rPr lang="en-US" sz="1600" u="none" strike="noStrike" dirty="0">
                          <a:solidFill>
                            <a:srgbClr val="7030A0"/>
                          </a:solidFill>
                        </a:rPr>
                        <a:t> metabolism </a:t>
                      </a:r>
                      <a:endParaRPr lang="en-US" sz="1600" b="0" i="0" u="none" strike="noStrike" dirty="0">
                        <a:solidFill>
                          <a:srgbClr val="7030A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9.15E-05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  <a:tr h="502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MAPK signaling pathway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signaling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solidFill>
                            <a:srgbClr val="0070C0"/>
                          </a:solidFill>
                        </a:rPr>
                        <a:t>Porphyrin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 and chlorophyll metabolism 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Metabolism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9.79E-05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5" marR="5535" marT="553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olfactory_re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" y="1295400"/>
            <a:ext cx="8891404" cy="5410200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err="1" smtClean="0"/>
              <a:t>Cumul</a:t>
            </a:r>
            <a:r>
              <a:rPr lang="en-US" sz="3600" dirty="0" smtClean="0"/>
              <a:t>. </a:t>
            </a:r>
            <a:r>
              <a:rPr lang="en-US" sz="3600" dirty="0" err="1" smtClean="0"/>
              <a:t>distrib</a:t>
            </a:r>
            <a:r>
              <a:rPr lang="en-US" sz="3600" dirty="0" smtClean="0"/>
              <a:t>. of </a:t>
            </a:r>
            <a:r>
              <a:rPr lang="en-US" sz="3600" dirty="0" err="1" smtClean="0"/>
              <a:t>dN</a:t>
            </a:r>
            <a:r>
              <a:rPr lang="en-US" sz="3600" dirty="0" smtClean="0"/>
              <a:t>/</a:t>
            </a:r>
            <a:r>
              <a:rPr lang="en-US" sz="3600" dirty="0" err="1" smtClean="0"/>
              <a:t>dS</a:t>
            </a:r>
            <a:r>
              <a:rPr lang="en-US" sz="3600" dirty="0" smtClean="0"/>
              <a:t> in the pathways </a:t>
            </a:r>
            <a:br>
              <a:rPr lang="en-US" sz="3600" dirty="0" smtClean="0"/>
            </a:b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 err="1" smtClean="0">
                <a:sym typeface="Wingdings" pitchFamily="2" charset="2"/>
              </a:rPr>
              <a:t>Pairwise</a:t>
            </a:r>
            <a:r>
              <a:rPr lang="en-US" sz="3600" dirty="0" smtClean="0">
                <a:sym typeface="Wingdings" pitchFamily="2" charset="2"/>
              </a:rPr>
              <a:t> VS ‘reference’ CDF</a:t>
            </a:r>
            <a:endParaRPr lang="en-US" sz="3600" dirty="0"/>
          </a:p>
        </p:txBody>
      </p:sp>
      <p:pic>
        <p:nvPicPr>
          <p:cNvPr id="9" name="Content Placeholder 4" descr="olfactory_ref.jpg"/>
          <p:cNvPicPr>
            <a:picLocks noChangeAspect="1"/>
          </p:cNvPicPr>
          <p:nvPr/>
        </p:nvPicPr>
        <p:blipFill>
          <a:blip r:embed="rId2" cstate="print"/>
          <a:srcRect l="61705" t="68657" r="9157" b="11940"/>
          <a:stretch>
            <a:fillRect/>
          </a:stretch>
        </p:blipFill>
        <p:spPr>
          <a:xfrm>
            <a:off x="2514600" y="3962400"/>
            <a:ext cx="5580185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err="1" smtClean="0"/>
              <a:t>Cumul</a:t>
            </a:r>
            <a:r>
              <a:rPr lang="en-US" sz="3600" dirty="0" smtClean="0"/>
              <a:t>. </a:t>
            </a:r>
            <a:r>
              <a:rPr lang="en-US" sz="3600" dirty="0" err="1" smtClean="0"/>
              <a:t>distrib</a:t>
            </a:r>
            <a:r>
              <a:rPr lang="en-US" sz="3600" dirty="0" smtClean="0"/>
              <a:t>. of </a:t>
            </a:r>
            <a:r>
              <a:rPr lang="en-US" sz="3600" dirty="0" err="1" smtClean="0"/>
              <a:t>dN</a:t>
            </a:r>
            <a:r>
              <a:rPr lang="en-US" sz="3600" dirty="0" smtClean="0"/>
              <a:t>/</a:t>
            </a:r>
            <a:r>
              <a:rPr lang="en-US" sz="3600" dirty="0" err="1" smtClean="0"/>
              <a:t>dS</a:t>
            </a:r>
            <a:r>
              <a:rPr lang="en-US" sz="3600" dirty="0" smtClean="0"/>
              <a:t> in the pathways </a:t>
            </a:r>
            <a:br>
              <a:rPr lang="en-US" sz="3600" dirty="0" smtClean="0"/>
            </a:b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 err="1" smtClean="0">
                <a:sym typeface="Wingdings" pitchFamily="2" charset="2"/>
              </a:rPr>
              <a:t>Pairwise</a:t>
            </a:r>
            <a:r>
              <a:rPr lang="en-US" sz="3600" dirty="0" smtClean="0">
                <a:sym typeface="Wingdings" pitchFamily="2" charset="2"/>
              </a:rPr>
              <a:t> VS ‘reference CDF’</a:t>
            </a:r>
            <a:endParaRPr lang="en-US" sz="3600" dirty="0"/>
          </a:p>
        </p:txBody>
      </p:sp>
      <p:pic>
        <p:nvPicPr>
          <p:cNvPr id="4" name="Content Placeholder 3" descr="porphyrin_re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485" y="1371600"/>
            <a:ext cx="8812115" cy="5334000"/>
          </a:xfrm>
        </p:spPr>
      </p:pic>
      <p:pic>
        <p:nvPicPr>
          <p:cNvPr id="6" name="Content Placeholder 3" descr="porphyrin_ref.jpg"/>
          <p:cNvPicPr>
            <a:picLocks noChangeAspect="1"/>
          </p:cNvPicPr>
          <p:nvPr/>
        </p:nvPicPr>
        <p:blipFill>
          <a:blip r:embed="rId2" cstate="print"/>
          <a:srcRect l="57629" t="72482" r="9512" b="12230"/>
          <a:stretch>
            <a:fillRect/>
          </a:stretch>
        </p:blipFill>
        <p:spPr>
          <a:xfrm>
            <a:off x="2362200" y="4572000"/>
            <a:ext cx="57912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err="1" smtClean="0"/>
              <a:t>Cumul</a:t>
            </a:r>
            <a:r>
              <a:rPr lang="en-US" sz="3600" dirty="0" smtClean="0"/>
              <a:t>. </a:t>
            </a:r>
            <a:r>
              <a:rPr lang="en-US" sz="3600" dirty="0" err="1" smtClean="0"/>
              <a:t>distrib</a:t>
            </a:r>
            <a:r>
              <a:rPr lang="en-US" sz="3600" dirty="0" smtClean="0"/>
              <a:t>. of </a:t>
            </a:r>
            <a:r>
              <a:rPr lang="en-US" sz="3600" dirty="0" err="1" smtClean="0"/>
              <a:t>dN</a:t>
            </a:r>
            <a:r>
              <a:rPr lang="en-US" sz="3600" dirty="0" smtClean="0"/>
              <a:t>/</a:t>
            </a:r>
            <a:r>
              <a:rPr lang="en-US" sz="3600" dirty="0" err="1" smtClean="0"/>
              <a:t>dS</a:t>
            </a:r>
            <a:r>
              <a:rPr lang="en-US" sz="3600" dirty="0" smtClean="0"/>
              <a:t> in the pathways </a:t>
            </a:r>
            <a:br>
              <a:rPr lang="en-US" sz="3600" dirty="0" smtClean="0"/>
            </a:br>
            <a:r>
              <a:rPr lang="en-US" sz="3600" dirty="0" smtClean="0">
                <a:sym typeface="Wingdings" pitchFamily="2" charset="2"/>
              </a:rPr>
              <a:t> with respect to ‘reference CDF’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406655"/>
          <a:ext cx="7696200" cy="529894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505200"/>
                <a:gridCol w="1192069"/>
                <a:gridCol w="1537496"/>
                <a:gridCol w="1461435"/>
              </a:tblGrid>
              <a:tr h="30031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/>
                        <a:t> </a:t>
                      </a:r>
                      <a:r>
                        <a:rPr lang="en-US" sz="1600" u="none" strike="noStrike" dirty="0" smtClean="0"/>
                        <a:t>pathway</a:t>
                      </a:r>
                      <a:endParaRPr lang="en-US" sz="16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193" marR="6193" marT="619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KS p-value (unequal)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KS p-value (smaller)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Porphyrin</a:t>
                      </a:r>
                      <a:r>
                        <a:rPr lang="en-US" sz="1600" u="none" strike="noStrike" dirty="0"/>
                        <a:t> and chlorophyll metabolism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0.000358877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0.000179439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Nicotinate</a:t>
                      </a:r>
                      <a:r>
                        <a:rPr lang="en-US" sz="1600" u="none" strike="noStrike" dirty="0"/>
                        <a:t> and </a:t>
                      </a:r>
                      <a:r>
                        <a:rPr lang="en-US" sz="1600" u="none" strike="noStrike" dirty="0" err="1"/>
                        <a:t>nicotinamide</a:t>
                      </a:r>
                      <a:r>
                        <a:rPr lang="en-US" sz="1600" u="none" strike="noStrike" dirty="0"/>
                        <a:t> metabolism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0.001443047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0.000721523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Allograft rejection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0.001943053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0.000971527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PPAR signaling pathway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0.001989441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0.00099472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Viral </a:t>
                      </a:r>
                      <a:r>
                        <a:rPr lang="en-US" sz="1600" u="none" strike="noStrike" dirty="0" err="1"/>
                        <a:t>myocarditis</a:t>
                      </a:r>
                      <a:r>
                        <a:rPr lang="en-US" sz="1600" u="none" strike="noStrike" dirty="0"/>
                        <a:t>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0.003968424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0.001984212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Autoimmune thyroid disease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0.004868376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0.002434188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Antigen processing and presentation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0.005133211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0.002566606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Homologous recombination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genetic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0.010818328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0.005409165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Type I diabetes mellitus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disease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0.013161277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0.00658064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GnRH</a:t>
                      </a:r>
                      <a:r>
                        <a:rPr lang="en-US" sz="1600" u="none" strike="noStrike" dirty="0"/>
                        <a:t> signaling pathway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0.014954023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0.007477015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Intestinal immune network for </a:t>
                      </a:r>
                      <a:r>
                        <a:rPr lang="en-US" sz="1600" u="none" strike="noStrike" dirty="0" err="1"/>
                        <a:t>IgA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0.015431353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0.00771568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Olfactory transduction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systems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0.018357976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0.733045964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Purine</a:t>
                      </a:r>
                      <a:r>
                        <a:rPr lang="en-US" sz="1600" u="none" strike="noStrike" dirty="0"/>
                        <a:t> metabolism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0.019961953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0.009980986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Base excision repair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genetic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0.023316597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0.879466271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Oocyte</a:t>
                      </a:r>
                      <a:r>
                        <a:rPr lang="en-US" sz="1600" u="none" strike="noStrike" dirty="0"/>
                        <a:t> meiosis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cellular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0.024032305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0.012016173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  <a:tr h="3003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Biotin metabolism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/>
                        <a:t>Metabolism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0.028961421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0.83932774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193" marR="6193" marT="6193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err="1" smtClean="0"/>
              <a:t>Cumul</a:t>
            </a:r>
            <a:r>
              <a:rPr lang="en-US" sz="3600" dirty="0" smtClean="0"/>
              <a:t>. </a:t>
            </a:r>
            <a:r>
              <a:rPr lang="en-US" sz="3600" dirty="0" err="1" smtClean="0"/>
              <a:t>distrib</a:t>
            </a:r>
            <a:r>
              <a:rPr lang="en-US" sz="3600" dirty="0" smtClean="0"/>
              <a:t>. of </a:t>
            </a:r>
            <a:r>
              <a:rPr lang="en-US" sz="3600" dirty="0" err="1" smtClean="0"/>
              <a:t>dN</a:t>
            </a:r>
            <a:r>
              <a:rPr lang="en-US" sz="3600" dirty="0" smtClean="0"/>
              <a:t>/</a:t>
            </a:r>
            <a:r>
              <a:rPr lang="en-US" sz="3600" dirty="0" err="1" smtClean="0"/>
              <a:t>dS</a:t>
            </a:r>
            <a:r>
              <a:rPr lang="en-US" sz="3600" dirty="0" smtClean="0"/>
              <a:t> in the pathways </a:t>
            </a:r>
            <a:br>
              <a:rPr lang="en-US" sz="3600" dirty="0" smtClean="0"/>
            </a:br>
            <a:r>
              <a:rPr lang="en-US" sz="3600" dirty="0" smtClean="0">
                <a:sym typeface="Wingdings" pitchFamily="2" charset="2"/>
              </a:rPr>
              <a:t> with respect to ‘reference CDF’</a:t>
            </a:r>
            <a:endParaRPr lang="en-US" sz="3600" dirty="0"/>
          </a:p>
        </p:txBody>
      </p:sp>
      <p:pic>
        <p:nvPicPr>
          <p:cNvPr id="7" name="Content Placeholder 6" descr="selected smaller and larger than re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678" y="1600200"/>
            <a:ext cx="9026122" cy="5105400"/>
          </a:xfrm>
        </p:spPr>
      </p:pic>
      <p:pic>
        <p:nvPicPr>
          <p:cNvPr id="9" name="Content Placeholder 6" descr="selected smaller and larger than ref.jpg"/>
          <p:cNvPicPr>
            <a:picLocks noChangeAspect="1"/>
          </p:cNvPicPr>
          <p:nvPr/>
        </p:nvPicPr>
        <p:blipFill>
          <a:blip r:embed="rId2" cstate="print"/>
          <a:srcRect l="61166" t="65672" r="10131" b="13433"/>
          <a:stretch>
            <a:fillRect/>
          </a:stretch>
        </p:blipFill>
        <p:spPr>
          <a:xfrm>
            <a:off x="2667000" y="3810000"/>
            <a:ext cx="5486400" cy="2259106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590800" y="4800600"/>
            <a:ext cx="3962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590800" y="4267200"/>
            <a:ext cx="39624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KEGG pathways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227 pathways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CEU SNPs from 1KG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57,457 SNPs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14,964 genes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ym typeface="Wingdings" pitchFamily="2" charset="2"/>
              </a:rPr>
              <a:t>Ensembl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Ensembl</a:t>
            </a:r>
            <a:r>
              <a:rPr lang="en-US" dirty="0" smtClean="0">
                <a:sym typeface="Wingdings" pitchFamily="2" charset="2"/>
              </a:rPr>
              <a:t> 56, GRch37 (hg19)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dN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dS</a:t>
            </a:r>
            <a:r>
              <a:rPr lang="en-US" dirty="0" smtClean="0">
                <a:sym typeface="Wingdings" pitchFamily="2" charset="2"/>
              </a:rPr>
              <a:t>; chimp </a:t>
            </a:r>
            <a:r>
              <a:rPr lang="en-US" dirty="0" err="1" smtClean="0">
                <a:sym typeface="Wingdings" pitchFamily="2" charset="2"/>
              </a:rPr>
              <a:t>orthologs</a:t>
            </a:r>
            <a:endParaRPr lang="en-US" dirty="0" smtClean="0">
              <a:sym typeface="Wingdings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Chong’s metabolic pathway list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Metabolic pathways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724400" y="1295400"/>
            <a:ext cx="43434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err="1" smtClean="0"/>
              <a:t>Upstream_Enzyme</a:t>
            </a:r>
            <a:r>
              <a:rPr lang="en-US" sz="1800" dirty="0" smtClean="0"/>
              <a:t> </a:t>
            </a:r>
            <a:r>
              <a:rPr lang="en-US" sz="1800" dirty="0" err="1" smtClean="0"/>
              <a:t>Downstream_Enzyme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ENSP00000416583 ENSP00000380068</a:t>
            </a:r>
          </a:p>
          <a:p>
            <a:pPr>
              <a:buNone/>
            </a:pPr>
            <a:r>
              <a:rPr lang="en-US" sz="1800" dirty="0" smtClean="0"/>
              <a:t>ENSP00000416583 ENSP00000363988</a:t>
            </a:r>
          </a:p>
          <a:p>
            <a:pPr>
              <a:buNone/>
            </a:pPr>
            <a:r>
              <a:rPr lang="en-US" sz="1800" dirty="0" smtClean="0"/>
              <a:t>ENSP00000416583 ENSP00000280605</a:t>
            </a:r>
          </a:p>
          <a:p>
            <a:pPr>
              <a:buNone/>
            </a:pPr>
            <a:r>
              <a:rPr lang="en-US" sz="1800" dirty="0" smtClean="0"/>
              <a:t>ENSP00000380068 ENSP00000363988</a:t>
            </a:r>
          </a:p>
          <a:p>
            <a:pPr>
              <a:buNone/>
            </a:pPr>
            <a:r>
              <a:rPr lang="en-US" sz="1800" dirty="0" smtClean="0"/>
              <a:t>ENSP00000363988 ENSP00000387123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1KG CEU SNPs</a:t>
            </a:r>
          </a:p>
          <a:p>
            <a:pPr>
              <a:buNone/>
            </a:pPr>
            <a:r>
              <a:rPr lang="en-US" sz="1800" dirty="0" err="1" smtClean="0"/>
              <a:t>Chr</a:t>
            </a:r>
            <a:r>
              <a:rPr lang="en-US" sz="1800" dirty="0" smtClean="0"/>
              <a:t> 12-16002498 (SNP position on gene)</a:t>
            </a:r>
          </a:p>
          <a:p>
            <a:pPr>
              <a:buNone/>
            </a:pPr>
            <a:r>
              <a:rPr lang="en-US" sz="1800" dirty="0" smtClean="0"/>
              <a:t>ENSP00000416583  G&gt;A </a:t>
            </a:r>
            <a:r>
              <a:rPr lang="en-US" sz="1800" dirty="0" err="1" smtClean="0"/>
              <a:t>Nonsynonymous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Chr12-16004043</a:t>
            </a:r>
          </a:p>
          <a:p>
            <a:pPr>
              <a:buNone/>
            </a:pPr>
            <a:r>
              <a:rPr lang="en-US" sz="1800" dirty="0" smtClean="0"/>
              <a:t>ENSP00000416583  C&gt;T  Synonymous</a:t>
            </a:r>
          </a:p>
          <a:p>
            <a:pPr>
              <a:buNone/>
            </a:pPr>
            <a:r>
              <a:rPr lang="en-US" sz="1800" dirty="0" smtClean="0"/>
              <a:t>…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22641" t="26938" r="36321" b="-2701"/>
          <a:stretch>
            <a:fillRect/>
          </a:stretch>
        </p:blipFill>
        <p:spPr bwMode="auto">
          <a:xfrm>
            <a:off x="381000" y="1219200"/>
            <a:ext cx="416052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6324601"/>
            <a:ext cx="4724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hlinkClick r:id="rId3"/>
              </a:rPr>
              <a:t>http://www.genome.jp/kegg-bin/show_pathway?map00620</a:t>
            </a:r>
            <a:endParaRPr lang="en-US" sz="14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2819400" y="1447800"/>
            <a:ext cx="3124200" cy="5257800"/>
            <a:chOff x="2819400" y="1447800"/>
            <a:chExt cx="3124200" cy="5257800"/>
          </a:xfrm>
        </p:grpSpPr>
        <p:grpSp>
          <p:nvGrpSpPr>
            <p:cNvPr id="17" name="Group 16"/>
            <p:cNvGrpSpPr/>
            <p:nvPr/>
          </p:nvGrpSpPr>
          <p:grpSpPr>
            <a:xfrm>
              <a:off x="2819400" y="1447800"/>
              <a:ext cx="3124200" cy="4876800"/>
              <a:chOff x="2819400" y="1447800"/>
              <a:chExt cx="3124200" cy="4876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819400" y="3733800"/>
                <a:ext cx="533400" cy="3810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581400" y="1447800"/>
                <a:ext cx="533400" cy="38100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Smiley Face 13"/>
              <p:cNvSpPr/>
              <p:nvPr/>
            </p:nvSpPr>
            <p:spPr>
              <a:xfrm>
                <a:off x="5181600" y="5562600"/>
                <a:ext cx="762000" cy="762000"/>
              </a:xfrm>
              <a:prstGeom prst="smileyFac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4876800" y="633626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NA10001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828800" y="1905000"/>
            <a:ext cx="5334000" cy="4788932"/>
            <a:chOff x="1828800" y="1905000"/>
            <a:chExt cx="5334000" cy="4788932"/>
          </a:xfrm>
        </p:grpSpPr>
        <p:grpSp>
          <p:nvGrpSpPr>
            <p:cNvPr id="19" name="Group 18"/>
            <p:cNvGrpSpPr/>
            <p:nvPr/>
          </p:nvGrpSpPr>
          <p:grpSpPr>
            <a:xfrm>
              <a:off x="1828800" y="1905000"/>
              <a:ext cx="5181600" cy="4419600"/>
              <a:chOff x="1828800" y="1905000"/>
              <a:chExt cx="5181600" cy="44196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438400" y="1905000"/>
                <a:ext cx="533400" cy="381000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1828800" y="2590800"/>
                <a:ext cx="533400" cy="381000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Smiley Face 14"/>
              <p:cNvSpPr/>
              <p:nvPr/>
            </p:nvSpPr>
            <p:spPr>
              <a:xfrm>
                <a:off x="6248400" y="5562600"/>
                <a:ext cx="762000" cy="762000"/>
              </a:xfrm>
              <a:prstGeom prst="smileyFac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6096000" y="63246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NA10010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905000" y="3810000"/>
            <a:ext cx="6400800" cy="2883932"/>
            <a:chOff x="1905000" y="3810000"/>
            <a:chExt cx="6400800" cy="2883932"/>
          </a:xfrm>
        </p:grpSpPr>
        <p:grpSp>
          <p:nvGrpSpPr>
            <p:cNvPr id="18" name="Group 17"/>
            <p:cNvGrpSpPr/>
            <p:nvPr/>
          </p:nvGrpSpPr>
          <p:grpSpPr>
            <a:xfrm>
              <a:off x="1905000" y="3810000"/>
              <a:ext cx="6172200" cy="2514600"/>
              <a:chOff x="1905000" y="3810000"/>
              <a:chExt cx="6172200" cy="25146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2743200" y="3810000"/>
                <a:ext cx="533400" cy="381000"/>
              </a:xfrm>
              <a:prstGeom prst="rect">
                <a:avLst/>
              </a:prstGeom>
              <a:no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905000" y="4876800"/>
                <a:ext cx="533400" cy="381000"/>
              </a:xfrm>
              <a:prstGeom prst="rect">
                <a:avLst/>
              </a:prstGeom>
              <a:no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Smiley Face 15"/>
              <p:cNvSpPr/>
              <p:nvPr/>
            </p:nvSpPr>
            <p:spPr>
              <a:xfrm>
                <a:off x="7315200" y="5562600"/>
                <a:ext cx="762000" cy="762000"/>
              </a:xfrm>
              <a:prstGeom prst="smileyFace">
                <a:avLst/>
              </a:prstGeom>
              <a:solidFill>
                <a:schemeClr val="accent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7239000" y="63246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NA10100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Ask the probability/frequency of co-occurrence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2590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‘Co-occurrence’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 adjacency; immediate upstream-downstream relationship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4343400"/>
          <a:ext cx="8305799" cy="2286000"/>
        </p:xfrm>
        <a:graphic>
          <a:graphicData uri="http://schemas.openxmlformats.org/drawingml/2006/table">
            <a:tbl>
              <a:tblPr/>
              <a:tblGrid>
                <a:gridCol w="1681705"/>
                <a:gridCol w="617798"/>
                <a:gridCol w="1400250"/>
                <a:gridCol w="1556458"/>
                <a:gridCol w="1493130"/>
                <a:gridCol w="1556458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Helvetica"/>
                          <a:ea typeface="SimSun"/>
                          <a:cs typeface="Times New Roman"/>
                        </a:rPr>
                        <a:t>Genotype</a:t>
                      </a:r>
                      <a:endParaRPr lang="en-US" sz="28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Helvetica"/>
                          <a:ea typeface="SimSun"/>
                          <a:cs typeface="Times New Roman"/>
                        </a:rPr>
                        <a:t>NA</a:t>
                      </a:r>
                      <a:endParaRPr lang="en-US" sz="28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Helvetica"/>
                          <a:ea typeface="SimSun"/>
                          <a:cs typeface="Times New Roman"/>
                        </a:rPr>
                        <a:t>synony</a:t>
                      </a:r>
                      <a:endParaRPr lang="en-US" sz="28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Helvetica"/>
                          <a:ea typeface="SimSun"/>
                          <a:cs typeface="Times New Roman"/>
                        </a:rPr>
                        <a:t>nonsynon</a:t>
                      </a:r>
                      <a:endParaRPr lang="en-US" sz="28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Helvetica"/>
                          <a:ea typeface="SimSun"/>
                          <a:cs typeface="Times New Roman"/>
                        </a:rPr>
                        <a:t>removedS</a:t>
                      </a:r>
                      <a:endParaRPr lang="en-US" sz="28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Helvetica"/>
                          <a:ea typeface="SimSun"/>
                          <a:cs typeface="Times New Roman"/>
                        </a:rPr>
                        <a:t>prematureS</a:t>
                      </a:r>
                      <a:endParaRPr lang="en-US" sz="28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00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10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s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nshetero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rshetero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pshetero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Helvetica"/>
                          <a:ea typeface="SimSun"/>
                          <a:cs typeface="Times New Roman"/>
                        </a:rPr>
                        <a:t>01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s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nshetero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rshetero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pshetero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11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s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nshomo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Helvetica"/>
                          <a:ea typeface="SimSun"/>
                          <a:cs typeface="Times New Roman"/>
                        </a:rPr>
                        <a:t>rshomo</a:t>
                      </a:r>
                      <a:endParaRPr lang="en-US" sz="28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latin typeface="Helvetica"/>
                          <a:ea typeface="SimSun"/>
                          <a:cs typeface="Times New Roman"/>
                        </a:rPr>
                        <a:t>pshomo</a:t>
                      </a:r>
                      <a:endParaRPr lang="en-US" sz="28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657600" y="1524000"/>
          <a:ext cx="48768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itchFamily="2" charset="2"/>
                        </a:rPr>
                        <a:t>Upstream enzyme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itchFamily="2" charset="2"/>
                        </a:rPr>
                        <a:t>Downstream enzyme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itchFamily="2" charset="2"/>
                        </a:rPr>
                        <a:t>1) NS homozygous</a:t>
                      </a:r>
                      <a:br>
                        <a:rPr lang="en-US" dirty="0" smtClean="0">
                          <a:sym typeface="Wingdings" pitchFamily="2" charset="2"/>
                        </a:rPr>
                      </a:br>
                      <a:r>
                        <a:rPr lang="en-US" dirty="0" smtClean="0">
                          <a:sym typeface="Wingdings" pitchFamily="2" charset="2"/>
                        </a:rPr>
                        <a:t>2) NS heterozygous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Wingdings" pitchFamily="2" charset="2"/>
                        </a:rPr>
                        <a:t>1) N/A (0|0) </a:t>
                      </a:r>
                      <a:br>
                        <a:rPr lang="en-US" dirty="0" smtClean="0">
                          <a:sym typeface="Wingdings" pitchFamily="2" charset="2"/>
                        </a:rPr>
                      </a:br>
                      <a:r>
                        <a:rPr lang="en-US" dirty="0" smtClean="0">
                          <a:sym typeface="Wingdings" pitchFamily="2" charset="2"/>
                        </a:rPr>
                        <a:t>2) Synonymous </a:t>
                      </a:r>
                      <a:br>
                        <a:rPr lang="en-US" dirty="0" smtClean="0">
                          <a:sym typeface="Wingdings" pitchFamily="2" charset="2"/>
                        </a:rPr>
                      </a:br>
                      <a:r>
                        <a:rPr lang="en-US" dirty="0" smtClean="0">
                          <a:sym typeface="Wingdings" pitchFamily="2" charset="2"/>
                        </a:rPr>
                        <a:t>3) </a:t>
                      </a:r>
                      <a:r>
                        <a:rPr lang="en-US" dirty="0" err="1" smtClean="0">
                          <a:sym typeface="Wingdings" pitchFamily="2" charset="2"/>
                        </a:rPr>
                        <a:t>NShomo</a:t>
                      </a:r>
                      <a:r>
                        <a:rPr lang="en-US" dirty="0" smtClean="0">
                          <a:sym typeface="Wingdings" pitchFamily="2" charset="2"/>
                        </a:rPr>
                        <a:t> </a:t>
                      </a:r>
                      <a:br>
                        <a:rPr lang="en-US" dirty="0" smtClean="0">
                          <a:sym typeface="Wingdings" pitchFamily="2" charset="2"/>
                        </a:rPr>
                      </a:br>
                      <a:r>
                        <a:rPr lang="en-US" dirty="0" smtClean="0">
                          <a:sym typeface="Wingdings" pitchFamily="2" charset="2"/>
                        </a:rPr>
                        <a:t>4) </a:t>
                      </a:r>
                      <a:r>
                        <a:rPr lang="en-US" dirty="0" err="1" smtClean="0">
                          <a:sym typeface="Wingdings" pitchFamily="2" charset="2"/>
                        </a:rPr>
                        <a:t>NShetero</a:t>
                      </a:r>
                      <a:r>
                        <a:rPr lang="en-US" dirty="0" smtClean="0">
                          <a:sym typeface="Wingdings" pitchFamily="2" charset="2"/>
                        </a:rPr>
                        <a:t> </a:t>
                      </a:r>
                      <a:br>
                        <a:rPr lang="en-US" dirty="0" smtClean="0">
                          <a:sym typeface="Wingdings" pitchFamily="2" charset="2"/>
                        </a:rPr>
                      </a:br>
                      <a:r>
                        <a:rPr lang="en-US" dirty="0" smtClean="0">
                          <a:sym typeface="Wingdings" pitchFamily="2" charset="2"/>
                        </a:rPr>
                        <a:t>5) </a:t>
                      </a:r>
                      <a:r>
                        <a:rPr lang="en-US" dirty="0" err="1" smtClean="0">
                          <a:sym typeface="Wingdings" pitchFamily="2" charset="2"/>
                        </a:rPr>
                        <a:t>PShomo</a:t>
                      </a:r>
                      <a:r>
                        <a:rPr lang="en-US" dirty="0" smtClean="0">
                          <a:sym typeface="Wingdings" pitchFamily="2" charset="2"/>
                        </a:rPr>
                        <a:t> </a:t>
                      </a:r>
                      <a:br>
                        <a:rPr lang="en-US" dirty="0" smtClean="0">
                          <a:sym typeface="Wingdings" pitchFamily="2" charset="2"/>
                        </a:rPr>
                      </a:br>
                      <a:r>
                        <a:rPr lang="en-US" dirty="0" smtClean="0">
                          <a:sym typeface="Wingdings" pitchFamily="2" charset="2"/>
                        </a:rPr>
                        <a:t>6) </a:t>
                      </a:r>
                      <a:r>
                        <a:rPr lang="en-US" dirty="0" err="1" smtClean="0">
                          <a:sym typeface="Wingdings" pitchFamily="2" charset="2"/>
                        </a:rPr>
                        <a:t>PShetero</a:t>
                      </a:r>
                      <a:r>
                        <a:rPr lang="en-US" dirty="0" smtClean="0">
                          <a:sym typeface="Wingdings" pitchFamily="2" charset="2"/>
                        </a:rPr>
                        <a:t> </a:t>
                      </a:r>
                      <a:br>
                        <a:rPr lang="en-US" dirty="0" smtClean="0">
                          <a:sym typeface="Wingdings" pitchFamily="2" charset="2"/>
                        </a:rPr>
                      </a:br>
                      <a:r>
                        <a:rPr lang="en-US" dirty="0" smtClean="0">
                          <a:sym typeface="Wingdings" pitchFamily="2" charset="2"/>
                        </a:rPr>
                        <a:t>7) </a:t>
                      </a:r>
                      <a:r>
                        <a:rPr lang="en-US" dirty="0" err="1" smtClean="0">
                          <a:sym typeface="Wingdings" pitchFamily="2" charset="2"/>
                        </a:rPr>
                        <a:t>RShomo</a:t>
                      </a:r>
                      <a:r>
                        <a:rPr lang="en-US" dirty="0" smtClean="0">
                          <a:sym typeface="Wingdings" pitchFamily="2" charset="2"/>
                        </a:rPr>
                        <a:t> </a:t>
                      </a:r>
                      <a:br>
                        <a:rPr lang="en-US" dirty="0" smtClean="0">
                          <a:sym typeface="Wingdings" pitchFamily="2" charset="2"/>
                        </a:rPr>
                      </a:br>
                      <a:r>
                        <a:rPr lang="en-US" dirty="0" smtClean="0">
                          <a:sym typeface="Wingdings" pitchFamily="2" charset="2"/>
                        </a:rPr>
                        <a:t>8) </a:t>
                      </a:r>
                      <a:r>
                        <a:rPr lang="en-US" dirty="0" err="1" smtClean="0">
                          <a:sym typeface="Wingdings" pitchFamily="2" charset="2"/>
                        </a:rPr>
                        <a:t>RShetero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Ask the probability/frequency of co-occurrence: 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 smtClean="0"/>
              <a:t>Total number of unique pairs = 7618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286000"/>
          <a:ext cx="7620000" cy="4267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128628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Upstream-downstream</a:t>
                      </a:r>
                      <a:r>
                        <a:rPr lang="en-US" sz="2400" baseline="0" dirty="0" smtClean="0"/>
                        <a:t> pairs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# that has at least one individual</a:t>
                      </a:r>
                      <a:endParaRPr lang="en-US" sz="2400" dirty="0"/>
                    </a:p>
                  </a:txBody>
                  <a:tcPr/>
                </a:tc>
              </a:tr>
              <a:tr h="74522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Nshomo</a:t>
                      </a:r>
                      <a:r>
                        <a:rPr lang="en-US" sz="2400" dirty="0" smtClean="0"/>
                        <a:t>&gt;</a:t>
                      </a:r>
                      <a:r>
                        <a:rPr lang="en-US" sz="2400" dirty="0" err="1" smtClean="0"/>
                        <a:t>nshomo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1072</a:t>
                      </a:r>
                      <a:endParaRPr lang="en-US" sz="2400" dirty="0"/>
                    </a:p>
                  </a:txBody>
                  <a:tcPr/>
                </a:tc>
              </a:tr>
              <a:tr h="74522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Nshomo</a:t>
                      </a:r>
                      <a:r>
                        <a:rPr lang="en-US" sz="2400" dirty="0" smtClean="0"/>
                        <a:t>&gt;</a:t>
                      </a:r>
                      <a:r>
                        <a:rPr lang="en-US" sz="2400" dirty="0" err="1" smtClean="0"/>
                        <a:t>nshetero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1726</a:t>
                      </a:r>
                      <a:endParaRPr lang="en-US" sz="2400" dirty="0"/>
                    </a:p>
                  </a:txBody>
                  <a:tcPr/>
                </a:tc>
              </a:tr>
              <a:tr h="74522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Nshetero</a:t>
                      </a:r>
                      <a:r>
                        <a:rPr lang="en-US" sz="2400" dirty="0" smtClean="0"/>
                        <a:t>&gt;</a:t>
                      </a:r>
                      <a:r>
                        <a:rPr lang="en-US" sz="2400" dirty="0" err="1" smtClean="0"/>
                        <a:t>nshomo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1614</a:t>
                      </a:r>
                      <a:endParaRPr lang="en-US" sz="2400" dirty="0"/>
                    </a:p>
                  </a:txBody>
                  <a:tcPr/>
                </a:tc>
              </a:tr>
              <a:tr h="745229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Nshetero</a:t>
                      </a:r>
                      <a:r>
                        <a:rPr lang="en-US" sz="2400" dirty="0" smtClean="0"/>
                        <a:t>&gt;</a:t>
                      </a:r>
                      <a:r>
                        <a:rPr lang="en-US" sz="2400" dirty="0" err="1" smtClean="0"/>
                        <a:t>nshetero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3015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Ask if there is an enrichment of CEU NS genes in categories of pathways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No.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Ask if there is an enrichment of CEU NS genes in individual pathways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If we do not consider multiple testing corrections, there are some significant ones, notably olfactory transduction pathway and </a:t>
            </a:r>
            <a:r>
              <a:rPr lang="en-US" dirty="0" err="1" smtClean="0">
                <a:sym typeface="Wingdings" pitchFamily="2" charset="2"/>
              </a:rPr>
              <a:t>spliceosome</a:t>
            </a:r>
            <a:r>
              <a:rPr lang="en-US" dirty="0" smtClean="0">
                <a:sym typeface="Wingdings" pitchFamily="2" charset="2"/>
              </a:rPr>
              <a:t> formation pathway.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Slight negative correlation between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values and “importance” of genes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“importance” defined by number of pathways the gene is implicated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showing that “important” of genes are slightly more negatively selected.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>
                <a:sym typeface="Wingdings" pitchFamily="2" charset="2"/>
              </a:rPr>
              <a:t>Some of the “important” genes/proteins have high </a:t>
            </a:r>
            <a:r>
              <a:rPr lang="en-US" dirty="0" err="1" smtClean="0">
                <a:sym typeface="Wingdings" pitchFamily="2" charset="2"/>
              </a:rPr>
              <a:t>dN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dS</a:t>
            </a:r>
            <a:r>
              <a:rPr lang="en-US" dirty="0" smtClean="0">
                <a:sym typeface="Wingdings" pitchFamily="2" charset="2"/>
              </a:rPr>
              <a:t> are environment-interacting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e.g. immune system related proteins such as interleukins, immunoglobulin receptors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>
                <a:sym typeface="Wingdings" pitchFamily="2" charset="2"/>
              </a:rPr>
              <a:t>BUT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implication does not necessarily mean “heavy involvement” in the pathways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“heavy involvement” does not equate “essentiality”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Ask if how the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distributions differ in the pathways with respect to the entire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dS</a:t>
            </a:r>
            <a:r>
              <a:rPr lang="en-US" dirty="0" smtClean="0"/>
              <a:t> distribution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Olfactory transduction pathway has more genes with low </a:t>
            </a:r>
            <a:r>
              <a:rPr lang="en-US" dirty="0" err="1" smtClean="0">
                <a:sym typeface="Wingdings" pitchFamily="2" charset="2"/>
              </a:rPr>
              <a:t>dN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dS</a:t>
            </a:r>
            <a:r>
              <a:rPr lang="en-US" dirty="0" smtClean="0">
                <a:sym typeface="Wingdings" pitchFamily="2" charset="2"/>
              </a:rPr>
              <a:t> values (shifted left); seems to contradict to results in enrichment of NS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Seeming depletion of significant pathways from genetic processes and signaling pathways.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Pathways implicated in the immune system seem to have distribution shifted towards higher </a:t>
            </a:r>
            <a:r>
              <a:rPr lang="en-US" dirty="0" err="1" smtClean="0">
                <a:sym typeface="Wingdings" pitchFamily="2" charset="2"/>
              </a:rPr>
              <a:t>dN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dS</a:t>
            </a:r>
            <a:r>
              <a:rPr lang="en-US" dirty="0" smtClean="0">
                <a:sym typeface="Wingdings" pitchFamily="2" charset="2"/>
              </a:rPr>
              <a:t> (right).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Normalize the number of genes to the number of genes in the pathway to give the frequency of NS genes.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Possibility of implementing a hierarchy in the pathways?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Redefining ‘co-occurrence’ (‘adjacency matrix’)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notion of “gene importance” (in a pathway) can be redefined, depending on metric that can used to characterize pathways.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Compare across the other 3 populations YRI, CHB, JPT and possibly other populations</a:t>
            </a: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To see if there are similar trends in correlation</a:t>
            </a: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To see if the significant pathways are also showing the comparable significance</a:t>
            </a:r>
          </a:p>
          <a:p>
            <a:pPr marL="514350" indent="-514350"/>
            <a:r>
              <a:rPr lang="en-US" dirty="0" smtClean="0">
                <a:sym typeface="Wingdings" pitchFamily="2" charset="2"/>
              </a:rPr>
              <a:t> Possible cultural, geographical, historical influence on populations’ heterogeneity or similarity.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sym typeface="Wingdings" pitchFamily="2" charset="2"/>
            </a:endParaRPr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>
                <a:sym typeface="Wingdings" pitchFamily="2" charset="2"/>
              </a:rPr>
              <a:t>Compare </a:t>
            </a:r>
            <a:r>
              <a:rPr lang="en-US" dirty="0" err="1" smtClean="0">
                <a:sym typeface="Wingdings" pitchFamily="2" charset="2"/>
              </a:rPr>
              <a:t>dN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dS</a:t>
            </a:r>
            <a:r>
              <a:rPr lang="en-US" dirty="0" smtClean="0">
                <a:sym typeface="Wingdings" pitchFamily="2" charset="2"/>
              </a:rPr>
              <a:t> across different species</a:t>
            </a:r>
          </a:p>
          <a:p>
            <a:pPr marL="514350" indent="-514350">
              <a:buNone/>
            </a:pPr>
            <a:r>
              <a:rPr lang="en-US" dirty="0" smtClean="0">
                <a:sym typeface="Wingdings" pitchFamily="2" charset="2"/>
              </a:rPr>
              <a:t> Quasi-longitudinal (evolutionary time)/latitudinal (geography) map?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Everybody for lots of helpful discussions and inputs </a:t>
            </a:r>
          </a:p>
          <a:p>
            <a:pPr>
              <a:buNone/>
            </a:pPr>
            <a:r>
              <a:rPr lang="en-US" dirty="0" smtClean="0"/>
              <a:t>Specifically,</a:t>
            </a:r>
          </a:p>
          <a:p>
            <a:r>
              <a:rPr lang="en-US" dirty="0" smtClean="0"/>
              <a:t>Ekta</a:t>
            </a:r>
          </a:p>
          <a:p>
            <a:r>
              <a:rPr lang="en-US" dirty="0" smtClean="0"/>
              <a:t>Chong and Chao</a:t>
            </a:r>
          </a:p>
          <a:p>
            <a:r>
              <a:rPr lang="en-US" dirty="0" smtClean="0"/>
              <a:t>Mark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KEGG pathways &amp; 1KG CEU SNPs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1524000"/>
          <a:ext cx="7991283" cy="367789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02124"/>
                <a:gridCol w="1840958"/>
                <a:gridCol w="2226450"/>
                <a:gridCol w="1278750"/>
                <a:gridCol w="1143001"/>
              </a:tblGrid>
              <a:tr h="676617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human pathways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unique human </a:t>
                      </a:r>
                      <a:r>
                        <a:rPr lang="en-US" sz="1600" b="1" u="none" strike="noStrike" dirty="0" smtClean="0"/>
                        <a:t>genes in CEU 1KG that are found in the pathways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NS genes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# S genes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metabolism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1088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geneticInfo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669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440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546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signaling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1069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759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cellularProcesses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878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636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725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Systems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1560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1194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1218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/>
                        <a:t>Diseases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910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632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747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Drug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Dment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  <a:tr h="367128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227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6174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4474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4981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350" marR="9350" marT="9350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09600" y="58674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en-US" dirty="0" smtClean="0"/>
              <a:t>total # unique human genes 		= 4093 =&gt; genes in multiple pathways</a:t>
            </a:r>
          </a:p>
          <a:p>
            <a:pPr fontAlgn="b"/>
            <a:r>
              <a:rPr lang="en-US" dirty="0" smtClean="0"/>
              <a:t># NS+S genes 			= 9455 =&gt; genes can also be both NS and S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Ask if there is an enrichment of CEU NS genes in categories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295400"/>
            <a:ext cx="8763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500" dirty="0" smtClean="0"/>
              <a:t>Fisher’s exact test</a:t>
            </a:r>
            <a:br>
              <a:rPr lang="en-US" sz="2500" dirty="0" smtClean="0"/>
            </a:br>
            <a:r>
              <a:rPr lang="en-US" sz="2500" dirty="0" smtClean="0">
                <a:sym typeface="Wingdings" pitchFamily="2" charset="2"/>
              </a:rPr>
              <a:t> # genes with NS SNPs in the category and those not in the category VS # total genes in category and those not in the category</a:t>
            </a:r>
            <a:endParaRPr lang="en-US" sz="2500" dirty="0" smtClean="0"/>
          </a:p>
          <a:p>
            <a:pPr>
              <a:buFont typeface="Arial" pitchFamily="34" charset="0"/>
              <a:buChar char="•"/>
            </a:pPr>
            <a:r>
              <a:rPr lang="en-US" sz="2500" dirty="0" smtClean="0"/>
              <a:t> No significance; even when without multiple hypothesis testing</a:t>
            </a:r>
            <a:endParaRPr lang="en-US" sz="25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8" y="3737368"/>
          <a:ext cx="8686802" cy="2815832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563125"/>
                <a:gridCol w="2886634"/>
                <a:gridCol w="2237043"/>
              </a:tblGrid>
              <a:tr h="70395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/>
                        <a:t>Category</a:t>
                      </a:r>
                      <a:endParaRPr lang="en-US" sz="20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/>
                        <a:t>p-value (0.05)</a:t>
                      </a:r>
                      <a:endParaRPr lang="en-US" sz="20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/>
                        <a:t>Positive assoc? </a:t>
                      </a:r>
                      <a:endParaRPr lang="en-US" sz="2000" b="1" dirty="0" smtClean="0"/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/>
                        <a:t>p-value (0.025</a:t>
                      </a:r>
                      <a:r>
                        <a:rPr lang="en-US" sz="2000" b="1" dirty="0"/>
                        <a:t>)</a:t>
                      </a:r>
                      <a:endParaRPr lang="en-US" sz="2000" b="1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51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Metabolic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/>
                        <a:t>0.6253198</a:t>
                      </a:r>
                      <a:endParaRPr lang="en-US" sz="20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0.3181193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</a:tr>
              <a:tr h="351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Cellular processes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/>
                        <a:t>0.8373355</a:t>
                      </a:r>
                      <a:endParaRPr lang="en-US" sz="20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0.6017264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</a:tr>
              <a:tr h="351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Genetic info 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/>
                        <a:t>0.06378518</a:t>
                      </a:r>
                      <a:endParaRPr lang="en-US" sz="20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/>
                        <a:t>0.9724382</a:t>
                      </a:r>
                      <a:endParaRPr lang="en-US" sz="20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</a:tr>
              <a:tr h="351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Signaling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0.4582767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/>
                        <a:t>0.779704</a:t>
                      </a:r>
                      <a:endParaRPr lang="en-US" sz="20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</a:tr>
              <a:tr h="351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Diseases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0.2440380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/>
                        <a:t>0.8856939</a:t>
                      </a:r>
                      <a:endParaRPr lang="en-US" sz="20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</a:tr>
              <a:tr h="3519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/>
                        <a:t>Systems</a:t>
                      </a:r>
                      <a:endParaRPr lang="en-US" sz="20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/>
                        <a:t>0.1525428</a:t>
                      </a:r>
                      <a:endParaRPr lang="en-US" sz="2000" b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/>
                        <a:t>0.0763678</a:t>
                      </a:r>
                      <a:endParaRPr lang="en-US" sz="2000" b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7859" marR="67859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9656" y="1361220"/>
          <a:ext cx="8187144" cy="5268180"/>
        </p:xfrm>
        <a:graphic>
          <a:graphicData uri="http://schemas.openxmlformats.org/drawingml/2006/table">
            <a:tbl>
              <a:tblPr/>
              <a:tblGrid>
                <a:gridCol w="1409589"/>
                <a:gridCol w="2781412"/>
                <a:gridCol w="1981199"/>
                <a:gridCol w="2014944"/>
              </a:tblGrid>
              <a:tr h="404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Pathway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pval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(1) (greater)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pval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(2) (2sided)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4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Olfactory transduction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0.001697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0.003027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4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ECM-receptor interaction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0.108415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0.189543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745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Staphylococcus aureus infection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0.198818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0.363251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052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Asthma 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0.207344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0.384441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04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ABC transporters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0.213157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0.413956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04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Protein digestion and absorption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0.217554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0.413094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04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Metabolism of xenobiotics by cytochrome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0.219045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0.396462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49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Allograft rejection  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0.22753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0.407985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604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metab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Starch and sucrose metabolism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0.237375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0.435623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745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Type II diabetes mellitus 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0.237375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0.435623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Ask if there is an enrichment of CEU NS genes in individual pathways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295400"/>
          <a:ext cx="8229600" cy="5284514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4305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Pathway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pval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(1) (greater)</a:t>
                      </a:r>
                    </a:p>
                  </a:txBody>
                  <a:tcPr marL="5827" marR="5827" marT="5827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pval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(2) (2sided)</a:t>
                      </a:r>
                    </a:p>
                  </a:txBody>
                  <a:tcPr marL="5827" marR="5827" marT="58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1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geneticInfo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Spliceosome 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0.999342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0.002777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81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systems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Olfactory transduction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0.001697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0.003027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81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MAPK signaling pathway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0.956094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0.105653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1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geneticInfo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Ribosome 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0.966601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0.110505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718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Systemic lupus erythematosus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0.953541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0.119114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1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diseases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Shigellosis 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0.943515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0.171401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718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ECM-receptor interaction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0.108415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0.189543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816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signaling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Wnt signaling pathway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0.923565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0.193841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913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cellular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Cell cycle   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0.882526</a:t>
                      </a:r>
                    </a:p>
                  </a:txBody>
                  <a:tcPr marL="9051" marR="9051" marT="9051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0.280309</a:t>
                      </a:r>
                    </a:p>
                  </a:txBody>
                  <a:tcPr marL="9051" marR="9051" marT="90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334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Ask if there is an enrichment of CEU NS genes in individual pathways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Comparing NS and S genes</a:t>
            </a:r>
            <a:br>
              <a:rPr lang="en-US" dirty="0" smtClean="0"/>
            </a:br>
            <a:r>
              <a:rPr lang="en-US" dirty="0" smtClean="0"/>
              <a:t>Systems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0" y="1023937"/>
          <a:ext cx="9144000" cy="5834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 flipH="1" flipV="1">
            <a:off x="5067300" y="5905500"/>
            <a:ext cx="838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295400"/>
          <a:ext cx="91440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Comparing NS and S genes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Genetic Info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4229894" y="5142706"/>
            <a:ext cx="838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0" y="1247774"/>
          <a:ext cx="9144000" cy="5610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Comparing NS and S genes</a:t>
            </a:r>
            <a:br>
              <a:rPr lang="en-US" dirty="0" smtClean="0"/>
            </a:br>
            <a:r>
              <a:rPr lang="en-US" dirty="0" smtClean="0"/>
              <a:t>Diseases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5400000" flipH="1" flipV="1">
            <a:off x="4075906" y="5752306"/>
            <a:ext cx="8382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1209</Words>
  <Application>Microsoft Office PowerPoint</Application>
  <PresentationFormat>On-screen Show (4:3)</PresentationFormat>
  <Paragraphs>487</Paragraphs>
  <Slides>28</Slides>
  <Notes>2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Pathways &amp; SNPs</vt:lpstr>
      <vt:lpstr>Data sources</vt:lpstr>
      <vt:lpstr>KEGG pathways &amp; 1KG CEU SNPs</vt:lpstr>
      <vt:lpstr>Ask if there is an enrichment of CEU NS genes in categories</vt:lpstr>
      <vt:lpstr>Slide 5</vt:lpstr>
      <vt:lpstr>Slide 6</vt:lpstr>
      <vt:lpstr>Comparing NS and S genes Systems</vt:lpstr>
      <vt:lpstr>Slide 8</vt:lpstr>
      <vt:lpstr>Comparing NS and S genes Diseases</vt:lpstr>
      <vt:lpstr>Comparing NS and S genes:  Metabolic</vt:lpstr>
      <vt:lpstr>Ask if there is a correlation between the “importance” of genes and the dN/dS values</vt:lpstr>
      <vt:lpstr>Ask if there is a correlation between the “importance” of genes and the dN/dS values</vt:lpstr>
      <vt:lpstr>Ask if there is a correlation between the “importance” of genes and the dN/dS values</vt:lpstr>
      <vt:lpstr>Slide 14</vt:lpstr>
      <vt:lpstr>Pairwise comparison of cumul. distrib. of dN/dS in the pathways using KS test</vt:lpstr>
      <vt:lpstr>Cumul. distrib. of dN/dS in the pathways   Pairwise VS ‘reference’ CDF</vt:lpstr>
      <vt:lpstr>Cumul. distrib. of dN/dS in the pathways   Pairwise VS ‘reference CDF’</vt:lpstr>
      <vt:lpstr>Cumul. distrib. of dN/dS in the pathways   with respect to ‘reference CDF’</vt:lpstr>
      <vt:lpstr>Cumul. distrib. of dN/dS in the pathways   with respect to ‘reference CDF’</vt:lpstr>
      <vt:lpstr>Metabolic pathways</vt:lpstr>
      <vt:lpstr>Ask the probability/frequency of co-occurrence</vt:lpstr>
      <vt:lpstr>Ask the probability/frequency of co-occurrence: NS</vt:lpstr>
      <vt:lpstr>Preliminary conclusions</vt:lpstr>
      <vt:lpstr>Preliminary conclusions</vt:lpstr>
      <vt:lpstr>Preliminary conclusions</vt:lpstr>
      <vt:lpstr>Possible future directions</vt:lpstr>
      <vt:lpstr>Possible future directions</vt:lpstr>
      <vt:lpstr>Acknowledgements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Jieming</dc:creator>
  <cp:lastModifiedBy>JM</cp:lastModifiedBy>
  <cp:revision>74</cp:revision>
  <dcterms:created xsi:type="dcterms:W3CDTF">2011-04-16T20:14:24Z</dcterms:created>
  <dcterms:modified xsi:type="dcterms:W3CDTF">2011-04-19T16:38:09Z</dcterms:modified>
</cp:coreProperties>
</file>