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9" r:id="rId4"/>
    <p:sldId id="258" r:id="rId5"/>
    <p:sldId id="260" r:id="rId6"/>
    <p:sldId id="261" r:id="rId7"/>
    <p:sldId id="262" r:id="rId8"/>
    <p:sldId id="263" r:id="rId9"/>
    <p:sldId id="264" r:id="rId10"/>
    <p:sldId id="274" r:id="rId11"/>
    <p:sldId id="275" r:id="rId12"/>
    <p:sldId id="276" r:id="rId13"/>
    <p:sldId id="277" r:id="rId14"/>
    <p:sldId id="278" r:id="rId15"/>
    <p:sldId id="283" r:id="rId16"/>
    <p:sldId id="265" r:id="rId17"/>
    <p:sldId id="269" r:id="rId18"/>
    <p:sldId id="273" r:id="rId19"/>
    <p:sldId id="266" r:id="rId20"/>
    <p:sldId id="270" r:id="rId21"/>
    <p:sldId id="271" r:id="rId22"/>
    <p:sldId id="280" r:id="rId23"/>
    <p:sldId id="267" r:id="rId24"/>
    <p:sldId id="272" r:id="rId25"/>
    <p:sldId id="281" r:id="rId26"/>
    <p:sldId id="282" r:id="rId27"/>
    <p:sldId id="26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38" d="100"/>
          <a:sy n="238" d="100"/>
        </p:scale>
        <p:origin x="-16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D3E875-FAE4-A944-A65B-1B1481624E9E}" type="datetimeFigureOut">
              <a:rPr lang="en-US" smtClean="0"/>
              <a:t>5/3/11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F10DE9-026C-2F45-95F1-5E0F72BE47B5}" type="slidenum">
              <a:rPr lang="en-US" smtClean="0"/>
              <a:t>‹#›</a:t>
            </a:fld>
            <a:endParaRPr lang="en-US"/>
          </a:p>
        </p:txBody>
      </p:sp>
    </p:spTree>
    <p:extLst>
      <p:ext uri="{BB962C8B-B14F-4D97-AF65-F5344CB8AC3E}">
        <p14:creationId xmlns:p14="http://schemas.microsoft.com/office/powerpoint/2010/main" val="1896126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C0FED-AF04-AF42-9BEB-D692765D0BF5}" type="datetimeFigureOut">
              <a:rPr lang="en-US" smtClean="0"/>
              <a:t>5/3/11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650CD-A430-2949-8B32-8A029BCE892F}" type="slidenum">
              <a:rPr lang="en-US" smtClean="0"/>
              <a:t>‹#›</a:t>
            </a:fld>
            <a:endParaRPr lang="en-US"/>
          </a:p>
        </p:txBody>
      </p:sp>
    </p:spTree>
    <p:extLst>
      <p:ext uri="{BB962C8B-B14F-4D97-AF65-F5344CB8AC3E}">
        <p14:creationId xmlns:p14="http://schemas.microsoft.com/office/powerpoint/2010/main" val="26627483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welcome to my pre-qualifying meeting. This presentation is based on my pre-prospectus research ideas involving cancer network</a:t>
            </a:r>
            <a:r>
              <a:rPr lang="en-US" baseline="0" dirty="0" smtClean="0"/>
              <a:t> </a:t>
            </a:r>
            <a:r>
              <a:rPr lang="en-US" baseline="0" dirty="0" err="1" smtClean="0"/>
              <a:t>dysregulation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1</a:t>
            </a:fld>
            <a:endParaRPr lang="en-US"/>
          </a:p>
        </p:txBody>
      </p:sp>
    </p:spTree>
    <p:extLst>
      <p:ext uri="{BB962C8B-B14F-4D97-AF65-F5344CB8AC3E}">
        <p14:creationId xmlns:p14="http://schemas.microsoft.com/office/powerpoint/2010/main" val="115403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 mapped the mutant genes onto HPRD and identified which of those genes fell into the top 100 hubs of HPRD. I identified seven such genes, which are listed here.</a:t>
            </a:r>
            <a:endParaRPr lang="en-US" dirty="0"/>
          </a:p>
        </p:txBody>
      </p:sp>
      <p:sp>
        <p:nvSpPr>
          <p:cNvPr id="4" name="Slide Number Placeholder 3"/>
          <p:cNvSpPr>
            <a:spLocks noGrp="1"/>
          </p:cNvSpPr>
          <p:nvPr>
            <p:ph type="sldNum" sz="quarter" idx="10"/>
          </p:nvPr>
        </p:nvSpPr>
        <p:spPr/>
        <p:txBody>
          <a:bodyPr/>
          <a:lstStyle/>
          <a:p>
            <a:fld id="{BD12BF40-6F4F-084A-8D0B-FB132F2139CE}" type="slidenum">
              <a:rPr lang="en-US" smtClean="0"/>
              <a:t>10</a:t>
            </a:fld>
            <a:endParaRPr lang="en-US"/>
          </a:p>
        </p:txBody>
      </p:sp>
    </p:spTree>
    <p:extLst>
      <p:ext uri="{BB962C8B-B14F-4D97-AF65-F5344CB8AC3E}">
        <p14:creationId xmlns:p14="http://schemas.microsoft.com/office/powerpoint/2010/main" val="342754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bingo plugin does</a:t>
            </a:r>
            <a:r>
              <a:rPr lang="en-US" baseline="0" dirty="0" smtClean="0"/>
              <a:t> GO enrichment analysis, it presents a network that represents a portion of the GO hierarchy. Terms that were found to be significantly enriched are highlighted in yellow, and all their ancestor nodes are displayed to help place these terms’ specificity. </a:t>
            </a:r>
            <a:r>
              <a:rPr lang="en-US" baseline="0" dirty="0" smtClean="0"/>
              <a:t>For the statistical significance test, users are given an option of using either a </a:t>
            </a:r>
            <a:r>
              <a:rPr lang="en-US" baseline="0" dirty="0" err="1" smtClean="0"/>
              <a:t>hypergeometric</a:t>
            </a:r>
            <a:r>
              <a:rPr lang="en-US" baseline="0" dirty="0" smtClean="0"/>
              <a:t> test or a binomial test. Multiple testing correction is done with </a:t>
            </a:r>
            <a:r>
              <a:rPr lang="en-US" baseline="0" dirty="0" err="1" smtClean="0"/>
              <a:t>Benjamini</a:t>
            </a:r>
            <a:r>
              <a:rPr lang="en-US" baseline="0" dirty="0" smtClean="0"/>
              <a:t>-Hochberg, or </a:t>
            </a:r>
            <a:r>
              <a:rPr lang="en-US" baseline="0" dirty="0" err="1" smtClean="0"/>
              <a:t>Bonferroni</a:t>
            </a:r>
            <a:r>
              <a:rPr lang="en-US" baseline="0" dirty="0" smtClean="0"/>
              <a:t>, as specified by the </a:t>
            </a:r>
            <a:r>
              <a:rPr lang="en-US" baseline="0" smtClean="0"/>
              <a:t>user. This </a:t>
            </a:r>
            <a:r>
              <a:rPr lang="en-US" baseline="0" dirty="0" smtClean="0"/>
              <a:t>is what I got from doing enrichments in the molecular function ontology, which include enzyme binding, DNA strand annealing activity, and chromatin binding.</a:t>
            </a:r>
            <a:endParaRPr lang="en-US" dirty="0"/>
          </a:p>
        </p:txBody>
      </p:sp>
      <p:sp>
        <p:nvSpPr>
          <p:cNvPr id="4" name="Slide Number Placeholder 3"/>
          <p:cNvSpPr>
            <a:spLocks noGrp="1"/>
          </p:cNvSpPr>
          <p:nvPr>
            <p:ph type="sldNum" sz="quarter" idx="10"/>
          </p:nvPr>
        </p:nvSpPr>
        <p:spPr/>
        <p:txBody>
          <a:bodyPr/>
          <a:lstStyle/>
          <a:p>
            <a:fld id="{BD12BF40-6F4F-084A-8D0B-FB132F2139CE}" type="slidenum">
              <a:rPr lang="en-US" smtClean="0"/>
              <a:t>11</a:t>
            </a:fld>
            <a:endParaRPr lang="en-US"/>
          </a:p>
        </p:txBody>
      </p:sp>
    </p:spTree>
    <p:extLst>
      <p:ext uri="{BB962C8B-B14F-4D97-AF65-F5344CB8AC3E}">
        <p14:creationId xmlns:p14="http://schemas.microsoft.com/office/powerpoint/2010/main" val="375623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sometimes</a:t>
            </a:r>
            <a:r>
              <a:rPr lang="en-US" baseline="0" dirty="0" smtClean="0"/>
              <a:t> I found a large quantity of enriched terms, making it hard to find informative patterns. The enriched terms in the biological process ontology primarily covered DNA damage response, </a:t>
            </a:r>
            <a:r>
              <a:rPr lang="en-US" baseline="0" dirty="0" err="1" smtClean="0"/>
              <a:t>signalling</a:t>
            </a:r>
            <a:r>
              <a:rPr lang="en-US" baseline="0" dirty="0" smtClean="0"/>
              <a:t> involving BMP and estrogen receptor, histone and protein regulation.</a:t>
            </a:r>
            <a:endParaRPr lang="en-US" dirty="0"/>
          </a:p>
        </p:txBody>
      </p:sp>
      <p:sp>
        <p:nvSpPr>
          <p:cNvPr id="4" name="Slide Number Placeholder 3"/>
          <p:cNvSpPr>
            <a:spLocks noGrp="1"/>
          </p:cNvSpPr>
          <p:nvPr>
            <p:ph type="sldNum" sz="quarter" idx="10"/>
          </p:nvPr>
        </p:nvSpPr>
        <p:spPr/>
        <p:txBody>
          <a:bodyPr/>
          <a:lstStyle/>
          <a:p>
            <a:fld id="{BD12BF40-6F4F-084A-8D0B-FB132F2139CE}" type="slidenum">
              <a:rPr lang="en-US" smtClean="0"/>
              <a:t>12</a:t>
            </a:fld>
            <a:endParaRPr lang="en-US"/>
          </a:p>
        </p:txBody>
      </p:sp>
    </p:spTree>
    <p:extLst>
      <p:ext uri="{BB962C8B-B14F-4D97-AF65-F5344CB8AC3E}">
        <p14:creationId xmlns:p14="http://schemas.microsoft.com/office/powerpoint/2010/main" val="120062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the cellular component ontology had four enriched leaf terms, which were TFIID complex, histone </a:t>
            </a:r>
            <a:r>
              <a:rPr lang="en-US" baseline="0" dirty="0" err="1" smtClean="0"/>
              <a:t>deacetylase</a:t>
            </a:r>
            <a:r>
              <a:rPr lang="en-US" baseline="0" dirty="0" smtClean="0"/>
              <a:t> complex, cortical actin cytoskeleton, and </a:t>
            </a:r>
            <a:r>
              <a:rPr lang="en-US" baseline="0" dirty="0" err="1" smtClean="0"/>
              <a:t>signalosome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D12BF40-6F4F-084A-8D0B-FB132F2139CE}" type="slidenum">
              <a:rPr lang="en-US" smtClean="0"/>
              <a:t>13</a:t>
            </a:fld>
            <a:endParaRPr lang="en-US"/>
          </a:p>
        </p:txBody>
      </p:sp>
    </p:spTree>
    <p:extLst>
      <p:ext uri="{BB962C8B-B14F-4D97-AF65-F5344CB8AC3E}">
        <p14:creationId xmlns:p14="http://schemas.microsoft.com/office/powerpoint/2010/main" val="2068984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finding protein complexes,</a:t>
            </a:r>
            <a:r>
              <a:rPr lang="en-US" baseline="0" dirty="0" smtClean="0"/>
              <a:t> the MCODE plugin found one cluster among the deleted genes. </a:t>
            </a:r>
            <a:r>
              <a:rPr lang="en-US" dirty="0" smtClean="0"/>
              <a:t>This cluster includes TNFRSF10A, B and D.</a:t>
            </a:r>
            <a:r>
              <a:rPr lang="en-US" baseline="0" dirty="0" smtClean="0"/>
              <a:t> </a:t>
            </a:r>
            <a:r>
              <a:rPr lang="en-US" dirty="0" smtClean="0"/>
              <a:t>NCBI indicates that this complex is responsible for transducing the cell death signal and inducing cell apoptosis.</a:t>
            </a:r>
          </a:p>
        </p:txBody>
      </p:sp>
      <p:sp>
        <p:nvSpPr>
          <p:cNvPr id="4" name="Slide Number Placeholder 3"/>
          <p:cNvSpPr>
            <a:spLocks noGrp="1"/>
          </p:cNvSpPr>
          <p:nvPr>
            <p:ph type="sldNum" sz="quarter" idx="10"/>
          </p:nvPr>
        </p:nvSpPr>
        <p:spPr/>
        <p:txBody>
          <a:bodyPr/>
          <a:lstStyle/>
          <a:p>
            <a:fld id="{401BF5BE-CE31-0D4B-A45F-E67650E6D79F}" type="slidenum">
              <a:rPr lang="en-US" smtClean="0"/>
              <a:t>14</a:t>
            </a:fld>
            <a:endParaRPr lang="en-US"/>
          </a:p>
        </p:txBody>
      </p:sp>
    </p:spTree>
    <p:extLst>
      <p:ext uri="{BB962C8B-B14F-4D97-AF65-F5344CB8AC3E}">
        <p14:creationId xmlns:p14="http://schemas.microsoft.com/office/powerpoint/2010/main" val="121692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Follow</a:t>
            </a:r>
            <a:r>
              <a:rPr lang="en-US" baseline="0" dirty="0" err="1" smtClean="0"/>
              <a:t>up</a:t>
            </a:r>
            <a:r>
              <a:rPr lang="en-US" baseline="0" dirty="0" smtClean="0"/>
              <a:t> for this particular line of work involves the incorporation </a:t>
            </a:r>
            <a:r>
              <a:rPr lang="en-US" baseline="0" dirty="0" smtClean="0"/>
              <a:t>additional gene mutation data from the Rubin lab into my analyses. I would also like</a:t>
            </a:r>
            <a:r>
              <a:rPr lang="en-US" dirty="0" smtClean="0"/>
              <a:t> to expand my analyses to include</a:t>
            </a:r>
            <a:r>
              <a:rPr lang="en-US" baseline="0" dirty="0" smtClean="0"/>
              <a:t> the investigation of network bottlenecks that have cancer associations</a:t>
            </a:r>
            <a:r>
              <a:rPr lang="en-US" baseline="0" dirty="0" smtClean="0"/>
              <a:t>. Additional plans include mapping cancer-associated genes to the ENCODE TF-target gene network and look at disruptions in that network. </a:t>
            </a:r>
            <a:r>
              <a:rPr lang="en-US" baseline="0" dirty="0" smtClean="0"/>
              <a:t>I also plan to look at copy number variants and the effects they have on gene expression and other characteristics of their neighboring genes. </a:t>
            </a:r>
            <a:r>
              <a:rPr lang="en-US" baseline="0" dirty="0" smtClean="0"/>
              <a:t>Finally, I </a:t>
            </a:r>
            <a:r>
              <a:rPr lang="en-US" baseline="0" dirty="0" smtClean="0"/>
              <a:t>would </a:t>
            </a:r>
            <a:r>
              <a:rPr lang="en-US" baseline="0" dirty="0" smtClean="0"/>
              <a:t>like </a:t>
            </a:r>
            <a:r>
              <a:rPr lang="en-US" baseline="0" dirty="0" smtClean="0"/>
              <a:t>to look at which CNVs tend to co-occur in cancer, sort of like a CNV linkage disequilibrium analysis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1193946-0221-1247-8298-B62FCA25C8E8}" type="slidenum">
              <a:rPr lang="en-US" smtClean="0"/>
              <a:t>15</a:t>
            </a:fld>
            <a:endParaRPr lang="en-US"/>
          </a:p>
        </p:txBody>
      </p:sp>
    </p:spTree>
    <p:extLst>
      <p:ext uri="{BB962C8B-B14F-4D97-AF65-F5344CB8AC3E}">
        <p14:creationId xmlns:p14="http://schemas.microsoft.com/office/powerpoint/2010/main" val="136390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we come to the next topic in my outline, which involves signal track analysis.</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16</a:t>
            </a:fld>
            <a:endParaRPr lang="en-US"/>
          </a:p>
        </p:txBody>
      </p:sp>
    </p:spTree>
    <p:extLst>
      <p:ext uri="{BB962C8B-B14F-4D97-AF65-F5344CB8AC3E}">
        <p14:creationId xmlns:p14="http://schemas.microsoft.com/office/powerpoint/2010/main" val="364408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my experience with working with</a:t>
            </a:r>
            <a:r>
              <a:rPr lang="en-US" baseline="0" dirty="0" smtClean="0"/>
              <a:t> signal track analysis software in the Gerstein lab, I would like to employ signal track analysis for the study of cancer genomes. To that end, I plan to create signal tracks based on the presence or absence of a particular feature. These signal tracks will be called Genomic Aberration Tracks, and use a signal of 1 over genome positions where a feature is present, and 0 where a feature is absent. For amplifications, one can take advantage of the signal magnitude to represent the number of times a region was amplified, providing additional data for comparison.</a:t>
            </a:r>
          </a:p>
          <a:p>
            <a:r>
              <a:rPr lang="en-US" baseline="0" dirty="0" smtClean="0"/>
              <a:t>[Motivation: Easier than sequence alignment, better focus on the key features, maybe help guide a more focused analysis with additional data]</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17</a:t>
            </a:fld>
            <a:endParaRPr lang="en-US"/>
          </a:p>
        </p:txBody>
      </p:sp>
    </p:spTree>
    <p:extLst>
      <p:ext uri="{BB962C8B-B14F-4D97-AF65-F5344CB8AC3E}">
        <p14:creationId xmlns:p14="http://schemas.microsoft.com/office/powerpoint/2010/main" val="375098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analyses that can be done with these tracks are inspired by the analyses of the Aggregation and Correlation Toolbox,</a:t>
            </a:r>
            <a:r>
              <a:rPr lang="en-US" baseline="0" dirty="0" smtClean="0"/>
              <a:t> or ACT, developed last year in the Gerstein lab. Now this tool was originally designed for </a:t>
            </a:r>
            <a:r>
              <a:rPr lang="en-US" baseline="0" dirty="0" err="1" smtClean="0"/>
              <a:t>ChIP-seq</a:t>
            </a:r>
            <a:r>
              <a:rPr lang="en-US" baseline="0" dirty="0" smtClean="0"/>
              <a:t> and RNA-</a:t>
            </a:r>
            <a:r>
              <a:rPr lang="en-US" baseline="0" dirty="0" err="1" smtClean="0"/>
              <a:t>seq</a:t>
            </a:r>
            <a:r>
              <a:rPr lang="en-US" baseline="0" dirty="0" smtClean="0"/>
              <a:t> signal tracks, so it might be necessary to make some adaptations for Genomic Aberration Tracks. These analyses include aggregation, which is designed to compute the average signal around a set of genomic anchor points. So far, these anchor points have usually been transcription start and end sites. Another is correlation, which is simply computing the Pearson correlation coefficient between two signal tracks. The third analysis is saturation, and this is designed to find at what point we’ve saturated discovery of a particular feature. It takes multiple signal tracks, and progressively combines the data on features implied by these tracks, and finds out how many novel features are identified when subsequent tracks are added. We expect that at some point adding a new track will contribute only a vanishingly small fraction of new information, at which point we say that we’ve achieved saturation of that particular feature.</a:t>
            </a:r>
            <a:endParaRPr lang="en-US" dirty="0" smtClean="0"/>
          </a:p>
          <a:p>
            <a:r>
              <a:rPr lang="en-US" dirty="0" smtClean="0"/>
              <a:t>[Bill</a:t>
            </a:r>
            <a:r>
              <a:rPr lang="en-US" baseline="0" dirty="0" smtClean="0"/>
              <a:t> ACT as the inspiration, rather than the end goal.]</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18</a:t>
            </a:fld>
            <a:endParaRPr lang="en-US"/>
          </a:p>
        </p:txBody>
      </p:sp>
    </p:spTree>
    <p:extLst>
      <p:ext uri="{BB962C8B-B14F-4D97-AF65-F5344CB8AC3E}">
        <p14:creationId xmlns:p14="http://schemas.microsoft.com/office/powerpoint/2010/main" val="303764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up is computational tools for cancer genome</a:t>
            </a:r>
            <a:r>
              <a:rPr lang="en-US" baseline="0" dirty="0" smtClean="0"/>
              <a:t> research.</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19</a:t>
            </a:fld>
            <a:endParaRPr lang="en-US"/>
          </a:p>
        </p:txBody>
      </p:sp>
    </p:spTree>
    <p:extLst>
      <p:ext uri="{BB962C8B-B14F-4D97-AF65-F5344CB8AC3E}">
        <p14:creationId xmlns:p14="http://schemas.microsoft.com/office/powerpoint/2010/main" val="364408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outline of the material I will be talking about, covering the major domains of my research plan.</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2</a:t>
            </a:fld>
            <a:endParaRPr lang="en-US"/>
          </a:p>
        </p:txBody>
      </p:sp>
    </p:spTree>
    <p:extLst>
      <p:ext uri="{BB962C8B-B14F-4D97-AF65-F5344CB8AC3E}">
        <p14:creationId xmlns:p14="http://schemas.microsoft.com/office/powerpoint/2010/main" val="3644086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software developed</a:t>
            </a:r>
            <a:r>
              <a:rPr lang="en-US" baseline="0" dirty="0" smtClean="0"/>
              <a:t> for the research described in the previous sections can be packaged as a software suite for public release to facilitate additional network and signal track research. To support that goal, features can be added that make it easy to incorporate this analysis software into other workflows. For example, it could be made an option in existing Web-based toolsets like Galaxy, or it could be hooked up to a workflow organizer where users can combine multiple analyses, passing the output of one to the input of another like Unix pipes. This software can also facilitate data translation by generating networks or tracks from raw data, or exporting findings to other formats or programs.</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20</a:t>
            </a:fld>
            <a:endParaRPr lang="en-US"/>
          </a:p>
        </p:txBody>
      </p:sp>
    </p:spTree>
    <p:extLst>
      <p:ext uri="{BB962C8B-B14F-4D97-AF65-F5344CB8AC3E}">
        <p14:creationId xmlns:p14="http://schemas.microsoft.com/office/powerpoint/2010/main" val="3605677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we</a:t>
            </a:r>
            <a:r>
              <a:rPr lang="en-US" baseline="0" dirty="0" smtClean="0"/>
              <a:t> can create a database for keeping track of all cancer mutation networks and genomic aberration tracks created so far, along with other relevant attributes. I envisioned two levels of </a:t>
            </a:r>
            <a:r>
              <a:rPr lang="en-US" baseline="0" dirty="0" smtClean="0"/>
              <a:t>access. Users that are comfortable with programming can write scripts that call APIs or SQL directly on the database to leverage its full power. All other </a:t>
            </a:r>
            <a:r>
              <a:rPr lang="en-US" baseline="0" dirty="0" smtClean="0"/>
              <a:t>users can use a web-based GUI to query the </a:t>
            </a:r>
            <a:r>
              <a:rPr lang="en-US" baseline="0" dirty="0" smtClean="0"/>
              <a:t>database.</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21</a:t>
            </a:fld>
            <a:endParaRPr lang="en-US"/>
          </a:p>
        </p:txBody>
      </p:sp>
    </p:spTree>
    <p:extLst>
      <p:ext uri="{BB962C8B-B14F-4D97-AF65-F5344CB8AC3E}">
        <p14:creationId xmlns:p14="http://schemas.microsoft.com/office/powerpoint/2010/main" val="3249263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current design, this database will track information on all the types of entities involved in cancer mutation networks and genomic aberration</a:t>
            </a:r>
            <a:r>
              <a:rPr lang="en-US" baseline="0" dirty="0" smtClean="0"/>
              <a:t> tracks, including </a:t>
            </a:r>
            <a:r>
              <a:rPr lang="en-US" dirty="0" smtClean="0"/>
              <a:t>genes, curated biological networks, cancer types</a:t>
            </a:r>
            <a:r>
              <a:rPr lang="en-US" baseline="0" dirty="0" smtClean="0"/>
              <a:t> and </a:t>
            </a:r>
            <a:r>
              <a:rPr lang="en-US" dirty="0" smtClean="0"/>
              <a:t>subtypes, biological</a:t>
            </a:r>
            <a:r>
              <a:rPr lang="en-US" baseline="0" dirty="0" smtClean="0"/>
              <a:t> pathways, protein complexes, network motifs, and the networks and tracks themselves. Connections between these entities will mostly take the form of various binary relations, such as genes disrupted in a cancer type, or saying that a genomic aberration track describes a feature in a type of cancer. Basic queries would consist of using an instance of one entity type, and a valid binary relation, and then the database should return all instances of other entity types that complete the binary relation.</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22</a:t>
            </a:fld>
            <a:endParaRPr lang="en-US"/>
          </a:p>
        </p:txBody>
      </p:sp>
    </p:spTree>
    <p:extLst>
      <p:ext uri="{BB962C8B-B14F-4D97-AF65-F5344CB8AC3E}">
        <p14:creationId xmlns:p14="http://schemas.microsoft.com/office/powerpoint/2010/main" val="1160302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I’m going to present my current reading list.</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23</a:t>
            </a:fld>
            <a:endParaRPr lang="en-US"/>
          </a:p>
        </p:txBody>
      </p:sp>
    </p:spTree>
    <p:extLst>
      <p:ext uri="{BB962C8B-B14F-4D97-AF65-F5344CB8AC3E}">
        <p14:creationId xmlns:p14="http://schemas.microsoft.com/office/powerpoint/2010/main" val="364408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I’m going</a:t>
            </a:r>
            <a:r>
              <a:rPr lang="en-US" baseline="0" dirty="0" smtClean="0"/>
              <a:t> to cover my research plans involving cancer networks.</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3</a:t>
            </a:fld>
            <a:endParaRPr lang="en-US"/>
          </a:p>
        </p:txBody>
      </p:sp>
    </p:spTree>
    <p:extLst>
      <p:ext uri="{BB962C8B-B14F-4D97-AF65-F5344CB8AC3E}">
        <p14:creationId xmlns:p14="http://schemas.microsoft.com/office/powerpoint/2010/main" val="248018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a:t>
            </a:r>
            <a:r>
              <a:rPr lang="en-US" baseline="0" dirty="0" smtClean="0"/>
              <a:t> aspect of this work is that I’m bringing a network perspective to studying the disruptions caused by cancer. Many published studies describe genes that have demonstrable disruption in cancer cells, through sequence mutation, abnormal regulation, and other aberrations. What I want to answer is how these aberrant genes affect larger entities in the molecular mix, such as metabolic pathways, protein complexes, and </a:t>
            </a:r>
            <a:r>
              <a:rPr lang="en-US" baseline="0" dirty="0" err="1" smtClean="0"/>
              <a:t>signalling</a:t>
            </a:r>
            <a:r>
              <a:rPr lang="en-US" baseline="0" dirty="0" smtClean="0"/>
              <a:t> cascades. I would like to find which of these genes have important roles to play in these networks, and how the individual gene disruptions affect how the entire network operates.</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4</a:t>
            </a:fld>
            <a:endParaRPr lang="en-US"/>
          </a:p>
        </p:txBody>
      </p:sp>
    </p:spTree>
    <p:extLst>
      <p:ext uri="{BB962C8B-B14F-4D97-AF65-F5344CB8AC3E}">
        <p14:creationId xmlns:p14="http://schemas.microsoft.com/office/powerpoint/2010/main" val="121605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first, we need to establish the </a:t>
            </a:r>
            <a:r>
              <a:rPr lang="en-US" baseline="0" dirty="0" err="1" smtClean="0"/>
              <a:t>datatypes</a:t>
            </a:r>
            <a:r>
              <a:rPr lang="en-US" baseline="0" dirty="0" smtClean="0"/>
              <a:t> I’ll be working with. At the broadest level, I will be looking at cancer genomes, which have three important attributes. For a cancer genome </a:t>
            </a:r>
            <a:r>
              <a:rPr lang="en-US" i="1" baseline="0" dirty="0" smtClean="0"/>
              <a:t>c</a:t>
            </a:r>
            <a:r>
              <a:rPr lang="en-US" i="0" baseline="0" dirty="0" smtClean="0"/>
              <a:t>,</a:t>
            </a:r>
            <a:r>
              <a:rPr lang="en-US" baseline="0" dirty="0" smtClean="0"/>
              <a:t> the cancer’s type is determined by the tissue that the cancer originated in. Given that tumor cells can develop heterogeneously, the subtype attribute exists to differentiate between different variants in a heterogeneous tumor. Finally, there is the set of sequence mutations in cancer genome </a:t>
            </a:r>
            <a:r>
              <a:rPr lang="en-US" i="1" baseline="0" dirty="0" smtClean="0"/>
              <a:t>c</a:t>
            </a:r>
            <a:r>
              <a:rPr lang="en-US" i="0" baseline="0" dirty="0" smtClean="0"/>
              <a:t>, which I will refer to as </a:t>
            </a:r>
            <a:r>
              <a:rPr lang="en-US" i="1" baseline="0" dirty="0" smtClean="0"/>
              <a:t>M</a:t>
            </a:r>
            <a:r>
              <a:rPr lang="en-US" i="0" baseline="0" dirty="0" smtClean="0"/>
              <a:t> of </a:t>
            </a:r>
            <a:r>
              <a:rPr lang="en-US" i="1" baseline="0" dirty="0" smtClean="0"/>
              <a:t>c</a:t>
            </a:r>
            <a:r>
              <a:rPr lang="en-US" i="0" baseline="0" dirty="0" smtClean="0"/>
              <a:t>. A single mutation </a:t>
            </a:r>
            <a:r>
              <a:rPr lang="en-US" i="1" baseline="0" dirty="0" smtClean="0"/>
              <a:t>m</a:t>
            </a:r>
            <a:r>
              <a:rPr lang="en-US" i="0" baseline="0" dirty="0" smtClean="0"/>
              <a:t> has two attributes. </a:t>
            </a:r>
            <a:r>
              <a:rPr lang="en-US" i="1" baseline="0" dirty="0" smtClean="0"/>
              <a:t>gene</a:t>
            </a:r>
            <a:r>
              <a:rPr lang="en-US" i="0" baseline="0" dirty="0" smtClean="0"/>
              <a:t>(</a:t>
            </a:r>
            <a:r>
              <a:rPr lang="en-US" i="1" baseline="0" dirty="0" smtClean="0"/>
              <a:t>m</a:t>
            </a:r>
            <a:r>
              <a:rPr lang="en-US" i="0" baseline="0" dirty="0" smtClean="0"/>
              <a:t>) is the set of genes affected by </a:t>
            </a:r>
            <a:r>
              <a:rPr lang="en-US" i="1" baseline="0" dirty="0" smtClean="0"/>
              <a:t>m</a:t>
            </a:r>
            <a:r>
              <a:rPr lang="en-US" i="0" baseline="0" dirty="0" smtClean="0"/>
              <a:t>, and </a:t>
            </a:r>
            <a:r>
              <a:rPr lang="en-US" i="1" baseline="0" dirty="0" smtClean="0"/>
              <a:t>type</a:t>
            </a:r>
            <a:r>
              <a:rPr lang="en-US" i="0" baseline="0" dirty="0" smtClean="0"/>
              <a:t>(</a:t>
            </a:r>
            <a:r>
              <a:rPr lang="en-US" i="1" baseline="0" dirty="0" smtClean="0"/>
              <a:t>m</a:t>
            </a:r>
            <a:r>
              <a:rPr lang="en-US" i="0" baseline="0" dirty="0" smtClean="0"/>
              <a:t>) provides the type of mutation, describing how exactly the </a:t>
            </a:r>
            <a:r>
              <a:rPr lang="en-US" i="0" baseline="0" dirty="0" err="1" smtClean="0"/>
              <a:t>basepairs</a:t>
            </a:r>
            <a:r>
              <a:rPr lang="en-US" i="0" baseline="0" dirty="0" smtClean="0"/>
              <a:t> are affected, and placing exactly where in the genome this occurred.</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5</a:t>
            </a:fld>
            <a:endParaRPr lang="en-US"/>
          </a:p>
        </p:txBody>
      </p:sp>
    </p:spTree>
    <p:extLst>
      <p:ext uri="{BB962C8B-B14F-4D97-AF65-F5344CB8AC3E}">
        <p14:creationId xmlns:p14="http://schemas.microsoft.com/office/powerpoint/2010/main" val="77532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taking this to the network level means we need the set of all genes affected by mutations in cancer genome </a:t>
            </a:r>
            <a:r>
              <a:rPr lang="en-US" i="1" baseline="0" dirty="0" smtClean="0"/>
              <a:t>c</a:t>
            </a:r>
            <a:r>
              <a:rPr lang="en-US" i="0" baseline="0" dirty="0" smtClean="0"/>
              <a:t>, and a biological network that includes this gene set, so we can study these genes’ relationships. The data for this network will come from various established databases and data repositories that have relevant network data such as lists of interacting proteins, and transcription factor-target gene pairs. With a network </a:t>
            </a:r>
            <a:r>
              <a:rPr lang="en-US" i="1" baseline="0" dirty="0" smtClean="0"/>
              <a:t>N</a:t>
            </a:r>
            <a:r>
              <a:rPr lang="en-US" i="0" baseline="0" dirty="0" smtClean="0"/>
              <a:t>, we identify the set of nodes </a:t>
            </a:r>
            <a:r>
              <a:rPr lang="en-US" i="1" baseline="0" dirty="0" smtClean="0"/>
              <a:t>W</a:t>
            </a:r>
            <a:r>
              <a:rPr lang="en-US" i="0" baseline="0" dirty="0" smtClean="0"/>
              <a:t> that correspond to the mutated genes </a:t>
            </a:r>
            <a:r>
              <a:rPr lang="en-US" i="1" baseline="0" dirty="0" smtClean="0"/>
              <a:t>G</a:t>
            </a:r>
            <a:r>
              <a:rPr lang="en-US" i="0" baseline="0" dirty="0" smtClean="0"/>
              <a:t> of </a:t>
            </a:r>
            <a:r>
              <a:rPr lang="en-US" i="1" baseline="0" dirty="0" smtClean="0"/>
              <a:t>c</a:t>
            </a:r>
            <a:r>
              <a:rPr lang="en-US" i="0" baseline="0" dirty="0" smtClean="0"/>
              <a:t>, and we will add attributes that flag them as mutant genes.</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6</a:t>
            </a:fld>
            <a:endParaRPr lang="en-US"/>
          </a:p>
        </p:txBody>
      </p:sp>
    </p:spTree>
    <p:extLst>
      <p:ext uri="{BB962C8B-B14F-4D97-AF65-F5344CB8AC3E}">
        <p14:creationId xmlns:p14="http://schemas.microsoft.com/office/powerpoint/2010/main" val="159502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attributes will indicate the type of cancer in which the given gene is disrupted, the subtype of cancer in which the gene is disrupted,</a:t>
            </a:r>
            <a:r>
              <a:rPr lang="en-US" baseline="0" dirty="0" smtClean="0"/>
              <a:t> and the type of mutation that affects that gene. My current intention is that each mutated gene will have exactly one value for mutation type. In scenarios where a mutated gene is affected by multiple mutations, then a new, compound mutation type will be defined that represents the intersection of multiple simple mutation types. For example, if a gene was affected by both an amplification and a deletion, then define “</a:t>
            </a:r>
            <a:r>
              <a:rPr lang="en-US" baseline="0" dirty="0" err="1" smtClean="0"/>
              <a:t>ampdel</a:t>
            </a:r>
            <a:r>
              <a:rPr lang="en-US" baseline="0" dirty="0" smtClean="0"/>
              <a:t>” as the intersection of an amplification and a deletion, and use that as the mutation type.</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7</a:t>
            </a:fld>
            <a:endParaRPr lang="en-US"/>
          </a:p>
        </p:txBody>
      </p:sp>
    </p:spTree>
    <p:extLst>
      <p:ext uri="{BB962C8B-B14F-4D97-AF65-F5344CB8AC3E}">
        <p14:creationId xmlns:p14="http://schemas.microsoft.com/office/powerpoint/2010/main" val="300722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establishment of mutated genes in the network</a:t>
            </a:r>
            <a:r>
              <a:rPr lang="en-US" dirty="0" smtClean="0"/>
              <a:t>, we can study how the disrupted genes affect the network. These analyses</a:t>
            </a:r>
            <a:r>
              <a:rPr lang="en-US" baseline="0" dirty="0" smtClean="0"/>
              <a:t> include investigating which of the disrupted genes are network hubs, or have a high number of connections, and what their functional significance is. We can also look at network bottlenecks, which we measure based upon how many shortest paths between pairs of nodes in </a:t>
            </a:r>
            <a:r>
              <a:rPr lang="en-US" i="1" baseline="0" dirty="0" smtClean="0"/>
              <a:t>N</a:t>
            </a:r>
            <a:r>
              <a:rPr lang="en-US" i="0" baseline="0" dirty="0" smtClean="0"/>
              <a:t> pass through a given node.</a:t>
            </a:r>
            <a:r>
              <a:rPr lang="en-US" baseline="0" dirty="0" smtClean="0"/>
              <a:t> These bottlenecks may serve as important interaction interfaces between multiple modules or pathways. To that end, studying the functional significance of genes in a bottleneck’s neighborhood would be helpful for finding what modules are interacting through the bottleneck. We can also look for network motifs conserved between different cancer types and subtypes using graph matching algorithms. Finally, we could investigate these networks for conserved interactions or conserved regulatory relationships, or “</a:t>
            </a:r>
            <a:r>
              <a:rPr lang="en-US" baseline="0" dirty="0" err="1" smtClean="0"/>
              <a:t>interologs</a:t>
            </a:r>
            <a:r>
              <a:rPr lang="en-US" baseline="0" dirty="0" smtClean="0"/>
              <a:t>” and “</a:t>
            </a:r>
            <a:r>
              <a:rPr lang="en-US" baseline="0" dirty="0" err="1" smtClean="0"/>
              <a:t>regulogs</a:t>
            </a:r>
            <a:r>
              <a:rPr lang="en-US" baseline="0" dirty="0" smtClean="0"/>
              <a:t>”, respectively, which can serve as another means by which we can distinguish between different cancers.</a:t>
            </a:r>
            <a:endParaRPr lang="en-US" dirty="0"/>
          </a:p>
        </p:txBody>
      </p:sp>
      <p:sp>
        <p:nvSpPr>
          <p:cNvPr id="4" name="Slide Number Placeholder 3"/>
          <p:cNvSpPr>
            <a:spLocks noGrp="1"/>
          </p:cNvSpPr>
          <p:nvPr>
            <p:ph type="sldNum" sz="quarter" idx="10"/>
          </p:nvPr>
        </p:nvSpPr>
        <p:spPr/>
        <p:txBody>
          <a:bodyPr/>
          <a:lstStyle/>
          <a:p>
            <a:fld id="{5D2650CD-A430-2949-8B32-8A029BCE892F}" type="slidenum">
              <a:rPr lang="en-US" smtClean="0"/>
              <a:t>8</a:t>
            </a:fld>
            <a:endParaRPr lang="en-US"/>
          </a:p>
        </p:txBody>
      </p:sp>
    </p:spTree>
    <p:extLst>
      <p:ext uri="{BB962C8B-B14F-4D97-AF65-F5344CB8AC3E}">
        <p14:creationId xmlns:p14="http://schemas.microsoft.com/office/powerpoint/2010/main" val="356411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I’ve already begun working with lists of prostate cancer genes that have been studied in recent Gerstein lab work done in collaboration with the lab of Dr. Mark Rubin at the Weill Cornell Medical College in New York. This gene list includes an 87 gene signature associated with TMPRSS2-ERG fusion, a list of recurrent lesions in primary prostate cancer, and ETS genes. </a:t>
            </a:r>
            <a:r>
              <a:rPr lang="en-US" dirty="0" smtClean="0"/>
              <a:t>I mapped these genes onto</a:t>
            </a:r>
            <a:r>
              <a:rPr lang="en-US" baseline="0" dirty="0" smtClean="0"/>
              <a:t> the Human Protein Reference Database interaction network, and investigated the network properties of these genes, with the aid of </a:t>
            </a:r>
            <a:r>
              <a:rPr lang="en-US" baseline="0" dirty="0" err="1" smtClean="0"/>
              <a:t>Cytoscape</a:t>
            </a:r>
            <a:r>
              <a:rPr lang="en-US" baseline="0" dirty="0" smtClean="0"/>
              <a:t>, a popular biological network software tool originally developed at the University of Toronto. </a:t>
            </a:r>
            <a:r>
              <a:rPr lang="en-US" baseline="0" dirty="0" err="1" smtClean="0"/>
              <a:t>Cytoscape</a:t>
            </a:r>
            <a:r>
              <a:rPr lang="en-US" baseline="0" dirty="0" smtClean="0"/>
              <a:t> has a fairly mature plugin ecosystem, which I used to analyze network properties. I used </a:t>
            </a:r>
            <a:r>
              <a:rPr lang="en-US" baseline="0" dirty="0" err="1" smtClean="0"/>
              <a:t>CytoHubba</a:t>
            </a:r>
            <a:r>
              <a:rPr lang="en-US" baseline="0" dirty="0" smtClean="0"/>
              <a:t> to calculate various centrality measures on the nodes in HPRD, including finding degree to identify hubs. Having identified hubs, I used the Bingo plugin to find Gene Ontology enrichments in the hubs I found. Finally, I looked for highly interconnected clusters with the MCODE plugin. These clusters can correspond to protein complexes, or coordinately regulated gene sets, or other biologically relevant clusters.</a:t>
            </a:r>
            <a:endParaRPr lang="en-US" dirty="0" smtClean="0"/>
          </a:p>
        </p:txBody>
      </p:sp>
      <p:sp>
        <p:nvSpPr>
          <p:cNvPr id="4" name="Slide Number Placeholder 3"/>
          <p:cNvSpPr>
            <a:spLocks noGrp="1"/>
          </p:cNvSpPr>
          <p:nvPr>
            <p:ph type="sldNum" sz="quarter" idx="10"/>
          </p:nvPr>
        </p:nvSpPr>
        <p:spPr/>
        <p:txBody>
          <a:bodyPr/>
          <a:lstStyle/>
          <a:p>
            <a:fld id="{5D2650CD-A430-2949-8B32-8A029BCE892F}" type="slidenum">
              <a:rPr lang="en-US" smtClean="0"/>
              <a:t>9</a:t>
            </a:fld>
            <a:endParaRPr lang="en-US"/>
          </a:p>
        </p:txBody>
      </p:sp>
    </p:spTree>
    <p:extLst>
      <p:ext uri="{BB962C8B-B14F-4D97-AF65-F5344CB8AC3E}">
        <p14:creationId xmlns:p14="http://schemas.microsoft.com/office/powerpoint/2010/main" val="3621300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D65ED7-1428-9C4A-9E17-FD2CD097F4EE}" type="datetime1">
              <a:rPr lang="en-US" smtClean="0"/>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214578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215A9-B8ED-7642-97A8-91FFD58266EB}" type="datetime1">
              <a:rPr lang="en-US" smtClean="0"/>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974757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6B87C7-1A94-0941-8DA8-A42245FCD5CD}" type="datetime1">
              <a:rPr lang="en-US" smtClean="0"/>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281723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AC2558-93E1-024C-B1D4-26D431799150}" type="datetime1">
              <a:rPr lang="en-US" smtClean="0"/>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115767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E4BFF-C29D-824C-AA89-3AA3C9FC1610}" type="datetime1">
              <a:rPr lang="en-US" smtClean="0"/>
              <a:t>5/3/11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3070743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194688-9137-BA4C-86C9-D0A88A8E7EBB}" type="datetime1">
              <a:rPr lang="en-US" smtClean="0"/>
              <a:t>5/3/11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293698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C53E0A-A4C3-5A41-AC9A-1C5910CC244E}" type="datetime1">
              <a:rPr lang="en-US" smtClean="0"/>
              <a:t>5/3/11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185504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2A3FF6-3D60-E942-A3F5-25F44CE74EAB}" type="datetime1">
              <a:rPr lang="en-US" smtClean="0"/>
              <a:t>5/3/11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258422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D7292-4A31-674B-9E66-E6FC2910A820}" type="datetime1">
              <a:rPr lang="en-US" smtClean="0"/>
              <a:t>5/3/11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322220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7647E-063A-4742-AD18-019B40414658}" type="datetime1">
              <a:rPr lang="en-US" smtClean="0"/>
              <a:t>5/3/11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316763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C1EFB-F0AD-B945-A757-2D55CE5AABC2}" type="datetime1">
              <a:rPr lang="en-US" smtClean="0"/>
              <a:t>5/3/11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88DA3-6209-1C43-A788-5B77E659839B}" type="slidenum">
              <a:rPr lang="en-US" smtClean="0"/>
              <a:t>‹#›</a:t>
            </a:fld>
            <a:endParaRPr lang="en-US"/>
          </a:p>
        </p:txBody>
      </p:sp>
    </p:spTree>
    <p:extLst>
      <p:ext uri="{BB962C8B-B14F-4D97-AF65-F5344CB8AC3E}">
        <p14:creationId xmlns:p14="http://schemas.microsoft.com/office/powerpoint/2010/main" val="2484747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BB0CC-C80F-1C40-BD0D-419CB57FEA27}" type="datetime1">
              <a:rPr lang="en-US" smtClean="0"/>
              <a:t>5/3/11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88DA3-6209-1C43-A788-5B77E659839B}" type="slidenum">
              <a:rPr lang="en-US" smtClean="0"/>
              <a:t>‹#›</a:t>
            </a:fld>
            <a:endParaRPr lang="en-US"/>
          </a:p>
        </p:txBody>
      </p:sp>
    </p:spTree>
    <p:extLst>
      <p:ext uri="{BB962C8B-B14F-4D97-AF65-F5344CB8AC3E}">
        <p14:creationId xmlns:p14="http://schemas.microsoft.com/office/powerpoint/2010/main" val="12700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Cancer Network </a:t>
            </a:r>
            <a:r>
              <a:rPr lang="en-US" dirty="0" err="1" smtClean="0"/>
              <a:t>Dysregulation</a:t>
            </a:r>
            <a:endParaRPr lang="en-US" dirty="0"/>
          </a:p>
        </p:txBody>
      </p:sp>
      <p:sp>
        <p:nvSpPr>
          <p:cNvPr id="3" name="Subtitle 2"/>
          <p:cNvSpPr>
            <a:spLocks noGrp="1"/>
          </p:cNvSpPr>
          <p:nvPr>
            <p:ph type="subTitle" idx="1"/>
          </p:nvPr>
        </p:nvSpPr>
        <p:spPr>
          <a:xfrm>
            <a:off x="1371600" y="3886199"/>
            <a:ext cx="6400800" cy="2143815"/>
          </a:xfrm>
        </p:spPr>
        <p:txBody>
          <a:bodyPr>
            <a:normAutofit fontScale="85000" lnSpcReduction="20000"/>
          </a:bodyPr>
          <a:lstStyle/>
          <a:p>
            <a:r>
              <a:rPr lang="en-US" dirty="0" smtClean="0">
                <a:solidFill>
                  <a:schemeClr val="tx1">
                    <a:lumMod val="50000"/>
                    <a:lumOff val="50000"/>
                  </a:schemeClr>
                </a:solidFill>
              </a:rPr>
              <a:t>Pre-qualifying meeting</a:t>
            </a:r>
          </a:p>
          <a:p>
            <a:r>
              <a:rPr lang="en-US" dirty="0" smtClean="0">
                <a:solidFill>
                  <a:schemeClr val="tx1">
                    <a:lumMod val="50000"/>
                    <a:lumOff val="50000"/>
                  </a:schemeClr>
                </a:solidFill>
              </a:rPr>
              <a:t>Lucas Lochovsky</a:t>
            </a:r>
          </a:p>
          <a:p>
            <a:r>
              <a:rPr lang="en-US" dirty="0" smtClean="0">
                <a:solidFill>
                  <a:schemeClr val="tx1">
                    <a:lumMod val="50000"/>
                    <a:lumOff val="50000"/>
                  </a:schemeClr>
                </a:solidFill>
              </a:rPr>
              <a:t>Gerstein </a:t>
            </a:r>
            <a:r>
              <a:rPr lang="en-US" dirty="0" smtClean="0">
                <a:solidFill>
                  <a:schemeClr val="tx1">
                    <a:lumMod val="50000"/>
                    <a:lumOff val="50000"/>
                  </a:schemeClr>
                </a:solidFill>
              </a:rPr>
              <a:t>Lab</a:t>
            </a:r>
          </a:p>
          <a:p>
            <a:r>
              <a:rPr lang="en-US" dirty="0" smtClean="0">
                <a:solidFill>
                  <a:schemeClr val="tx1">
                    <a:lumMod val="50000"/>
                    <a:lumOff val="50000"/>
                  </a:schemeClr>
                </a:solidFill>
              </a:rPr>
              <a:t>CBB, Yale University</a:t>
            </a:r>
            <a:endParaRPr lang="en-US" dirty="0" smtClean="0">
              <a:solidFill>
                <a:schemeClr val="tx1">
                  <a:lumMod val="50000"/>
                  <a:lumOff val="50000"/>
                </a:schemeClr>
              </a:solidFill>
            </a:endParaRPr>
          </a:p>
          <a:p>
            <a:r>
              <a:rPr lang="en-US" dirty="0" smtClean="0">
                <a:solidFill>
                  <a:schemeClr val="tx1">
                    <a:lumMod val="50000"/>
                    <a:lumOff val="50000"/>
                  </a:schemeClr>
                </a:solidFill>
              </a:rPr>
              <a:t>April 23, 2011</a:t>
            </a:r>
            <a:endParaRPr lang="en-US"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FBE88DA3-6209-1C43-A788-5B77E659839B}" type="slidenum">
              <a:rPr lang="en-US" smtClean="0"/>
              <a:t>1</a:t>
            </a:fld>
            <a:endParaRPr lang="en-US"/>
          </a:p>
        </p:txBody>
      </p:sp>
    </p:spTree>
    <p:extLst>
      <p:ext uri="{BB962C8B-B14F-4D97-AF65-F5344CB8AC3E}">
        <p14:creationId xmlns:p14="http://schemas.microsoft.com/office/powerpoint/2010/main" val="3026598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Prostate Cancer Hubs</a:t>
            </a:r>
            <a:endParaRPr lang="en-US" dirty="0"/>
          </a:p>
        </p:txBody>
      </p:sp>
      <p:pic>
        <p:nvPicPr>
          <p:cNvPr id="5" name="Content Placeholder 4" descr="hub_slide.jpg"/>
          <p:cNvPicPr>
            <a:picLocks noGrp="1" noChangeAspect="1"/>
          </p:cNvPicPr>
          <p:nvPr>
            <p:ph idx="1"/>
          </p:nvPr>
        </p:nvPicPr>
        <p:blipFill>
          <a:blip r:embed="rId3">
            <a:extLst>
              <a:ext uri="{28A0092B-C50C-407E-A947-70E740481C1C}">
                <a14:useLocalDpi xmlns:a14="http://schemas.microsoft.com/office/drawing/2010/main" val="0"/>
              </a:ext>
            </a:extLst>
          </a:blip>
          <a:srcRect l="-9206" r="-9206"/>
          <a:stretch>
            <a:fillRect/>
          </a:stretch>
        </p:blipFill>
        <p:spPr>
          <a:xfrm>
            <a:off x="457200" y="1205342"/>
            <a:ext cx="8229600" cy="4525963"/>
          </a:xfrm>
        </p:spPr>
      </p:pic>
      <p:sp>
        <p:nvSpPr>
          <p:cNvPr id="4" name="Slide Number Placeholder 3"/>
          <p:cNvSpPr>
            <a:spLocks noGrp="1"/>
          </p:cNvSpPr>
          <p:nvPr>
            <p:ph type="sldNum" sz="quarter" idx="12"/>
          </p:nvPr>
        </p:nvSpPr>
        <p:spPr/>
        <p:txBody>
          <a:bodyPr/>
          <a:lstStyle/>
          <a:p>
            <a:fld id="{090A8429-5186-E14A-A91C-BFB1833A0B66}" type="slidenum">
              <a:rPr lang="en-US" smtClean="0"/>
              <a:t>10</a:t>
            </a:fld>
            <a:endParaRPr lang="en-US"/>
          </a:p>
        </p:txBody>
      </p:sp>
      <p:sp>
        <p:nvSpPr>
          <p:cNvPr id="6" name="TextBox 5"/>
          <p:cNvSpPr txBox="1"/>
          <p:nvPr/>
        </p:nvSpPr>
        <p:spPr>
          <a:xfrm>
            <a:off x="266804" y="4300757"/>
            <a:ext cx="3648655" cy="830997"/>
          </a:xfrm>
          <a:prstGeom prst="rect">
            <a:avLst/>
          </a:prstGeom>
          <a:noFill/>
        </p:spPr>
        <p:txBody>
          <a:bodyPr wrap="none" rtlCol="0">
            <a:spAutoFit/>
          </a:bodyPr>
          <a:lstStyle/>
          <a:p>
            <a:r>
              <a:rPr lang="en-US" sz="2400" dirty="0" smtClean="0"/>
              <a:t>Seven aberrant genes fall in</a:t>
            </a:r>
          </a:p>
          <a:p>
            <a:r>
              <a:rPr lang="en-US" sz="2400" dirty="0" smtClean="0"/>
              <a:t>top 100 HPRD hubs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564224553"/>
              </p:ext>
            </p:extLst>
          </p:nvPr>
        </p:nvGraphicFramePr>
        <p:xfrm>
          <a:off x="389533" y="5131754"/>
          <a:ext cx="2159000" cy="1579880"/>
        </p:xfrm>
        <a:graphic>
          <a:graphicData uri="http://schemas.openxmlformats.org/drawingml/2006/table">
            <a:tbl>
              <a:tblPr/>
              <a:tblGrid>
                <a:gridCol w="622300"/>
                <a:gridCol w="990600"/>
                <a:gridCol w="546100"/>
              </a:tblGrid>
              <a:tr h="203200">
                <a:tc>
                  <a:txBody>
                    <a:bodyPr/>
                    <a:lstStyle/>
                    <a:p>
                      <a:pPr algn="l" fontAlgn="b"/>
                      <a:r>
                        <a:rPr lang="en-US" sz="1200" b="1" i="0" u="none" strike="noStrike">
                          <a:solidFill>
                            <a:srgbClr val="000000"/>
                          </a:solidFill>
                          <a:effectLst/>
                          <a:latin typeface="Calibri"/>
                        </a:rPr>
                        <a:t>Node</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Mutation type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Calibri"/>
                        </a:rPr>
                        <a:t>Degree</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Calibri"/>
                        </a:rPr>
                        <a:t>TP53</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deletion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269</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Calibri"/>
                        </a:rPr>
                        <a:t>HDAC1</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127</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Calibri"/>
                        </a:rPr>
                        <a:t>DLG4</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deletion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97</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Calibri"/>
                        </a:rPr>
                        <a:t>TBP</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84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Calibri"/>
                        </a:rPr>
                        <a:t>SMURF1</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amplification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74</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0" i="0" u="none" strike="noStrike">
                          <a:solidFill>
                            <a:srgbClr val="000000"/>
                          </a:solidFill>
                          <a:effectLst/>
                          <a:latin typeface="Calibri"/>
                        </a:rPr>
                        <a:t>CHD3</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deletion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73</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200">
                <a:tc>
                  <a:txBody>
                    <a:bodyPr/>
                    <a:lstStyle/>
                    <a:p>
                      <a:pPr algn="l" fontAlgn="b"/>
                      <a:r>
                        <a:rPr lang="en-US" sz="1200" b="0" i="0" u="none" strike="noStrike">
                          <a:solidFill>
                            <a:srgbClr val="000000"/>
                          </a:solidFill>
                          <a:effectLst/>
                          <a:latin typeface="Calibri"/>
                        </a:rPr>
                        <a:t>COPS6</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amplification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Calibri"/>
                        </a:rPr>
                        <a:t>72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62522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Cancer Hubs</a:t>
            </a:r>
            <a:br>
              <a:rPr lang="en-US" dirty="0" smtClean="0"/>
            </a:br>
            <a:r>
              <a:rPr lang="en-US" dirty="0" smtClean="0"/>
              <a:t>GO MF Enrichment</a:t>
            </a:r>
            <a:endParaRPr lang="en-US" dirty="0"/>
          </a:p>
        </p:txBody>
      </p:sp>
      <p:pic>
        <p:nvPicPr>
          <p:cNvPr id="5" name="Content Placeholder 4" descr="top_100_hubs_GO_MF.jpg"/>
          <p:cNvPicPr>
            <a:picLocks noGrp="1" noChangeAspect="1"/>
          </p:cNvPicPr>
          <p:nvPr>
            <p:ph idx="1"/>
          </p:nvPr>
        </p:nvPicPr>
        <p:blipFill>
          <a:blip r:embed="rId3">
            <a:extLst>
              <a:ext uri="{28A0092B-C50C-407E-A947-70E740481C1C}">
                <a14:useLocalDpi xmlns:a14="http://schemas.microsoft.com/office/drawing/2010/main" val="0"/>
              </a:ext>
            </a:extLst>
          </a:blip>
          <a:srcRect l="-10359" r="-10359"/>
          <a:stretch>
            <a:fillRect/>
          </a:stretch>
        </p:blipFill>
        <p:spPr/>
      </p:pic>
      <p:sp>
        <p:nvSpPr>
          <p:cNvPr id="4" name="Slide Number Placeholder 3"/>
          <p:cNvSpPr>
            <a:spLocks noGrp="1"/>
          </p:cNvSpPr>
          <p:nvPr>
            <p:ph type="sldNum" sz="quarter" idx="12"/>
          </p:nvPr>
        </p:nvSpPr>
        <p:spPr/>
        <p:txBody>
          <a:bodyPr/>
          <a:lstStyle/>
          <a:p>
            <a:fld id="{090A8429-5186-E14A-A91C-BFB1833A0B66}" type="slidenum">
              <a:rPr lang="en-US" smtClean="0"/>
              <a:t>11</a:t>
            </a:fld>
            <a:endParaRPr lang="en-US"/>
          </a:p>
        </p:txBody>
      </p:sp>
    </p:spTree>
    <p:extLst>
      <p:ext uri="{BB962C8B-B14F-4D97-AF65-F5344CB8AC3E}">
        <p14:creationId xmlns:p14="http://schemas.microsoft.com/office/powerpoint/2010/main" val="24865793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Cancer Hubs</a:t>
            </a:r>
            <a:br>
              <a:rPr lang="en-US" dirty="0" smtClean="0"/>
            </a:br>
            <a:r>
              <a:rPr lang="en-US" dirty="0" smtClean="0"/>
              <a:t>GO BP Enrichment</a:t>
            </a:r>
            <a:endParaRPr lang="en-US" dirty="0"/>
          </a:p>
        </p:txBody>
      </p:sp>
      <p:pic>
        <p:nvPicPr>
          <p:cNvPr id="5" name="Content Placeholder 4" descr="top_100_hubs_GO_BP.jpg"/>
          <p:cNvPicPr>
            <a:picLocks noGrp="1" noChangeAspect="1"/>
          </p:cNvPicPr>
          <p:nvPr>
            <p:ph idx="1"/>
          </p:nvPr>
        </p:nvPicPr>
        <p:blipFill>
          <a:blip r:embed="rId3">
            <a:extLst>
              <a:ext uri="{28A0092B-C50C-407E-A947-70E740481C1C}">
                <a14:useLocalDpi xmlns:a14="http://schemas.microsoft.com/office/drawing/2010/main" val="0"/>
              </a:ext>
            </a:extLst>
          </a:blip>
          <a:srcRect l="-5549" r="-5549"/>
          <a:stretch>
            <a:fillRect/>
          </a:stretch>
        </p:blipFill>
        <p:spPr>
          <a:xfrm>
            <a:off x="457200" y="1417638"/>
            <a:ext cx="8229600" cy="4525963"/>
          </a:xfrm>
        </p:spPr>
      </p:pic>
      <p:sp>
        <p:nvSpPr>
          <p:cNvPr id="4" name="Slide Number Placeholder 3"/>
          <p:cNvSpPr>
            <a:spLocks noGrp="1"/>
          </p:cNvSpPr>
          <p:nvPr>
            <p:ph type="sldNum" sz="quarter" idx="12"/>
          </p:nvPr>
        </p:nvSpPr>
        <p:spPr/>
        <p:txBody>
          <a:bodyPr/>
          <a:lstStyle/>
          <a:p>
            <a:fld id="{090A8429-5186-E14A-A91C-BFB1833A0B66}" type="slidenum">
              <a:rPr lang="en-US" smtClean="0"/>
              <a:t>12</a:t>
            </a:fld>
            <a:endParaRPr lang="en-US"/>
          </a:p>
        </p:txBody>
      </p:sp>
      <p:sp>
        <p:nvSpPr>
          <p:cNvPr id="6" name="TextBox 5"/>
          <p:cNvSpPr txBox="1"/>
          <p:nvPr/>
        </p:nvSpPr>
        <p:spPr>
          <a:xfrm>
            <a:off x="457200" y="5245216"/>
            <a:ext cx="8041234" cy="830997"/>
          </a:xfrm>
          <a:prstGeom prst="rect">
            <a:avLst/>
          </a:prstGeom>
          <a:noFill/>
        </p:spPr>
        <p:txBody>
          <a:bodyPr wrap="none" rtlCol="0">
            <a:spAutoFit/>
          </a:bodyPr>
          <a:lstStyle/>
          <a:p>
            <a:r>
              <a:rPr lang="en-US" sz="2400" dirty="0" smtClean="0"/>
              <a:t>Summary of BP enrichments: DNA damage response, </a:t>
            </a:r>
            <a:r>
              <a:rPr lang="en-US" sz="2400" dirty="0" err="1" smtClean="0"/>
              <a:t>signalling</a:t>
            </a:r>
            <a:endParaRPr lang="en-US" sz="2400" dirty="0" smtClean="0"/>
          </a:p>
          <a:p>
            <a:r>
              <a:rPr lang="en-US" sz="2400" dirty="0" smtClean="0"/>
              <a:t>involving BMP and ER, histone and protein regulation.</a:t>
            </a:r>
            <a:endParaRPr lang="en-US" sz="2400" dirty="0"/>
          </a:p>
        </p:txBody>
      </p:sp>
    </p:spTree>
    <p:extLst>
      <p:ext uri="{BB962C8B-B14F-4D97-AF65-F5344CB8AC3E}">
        <p14:creationId xmlns:p14="http://schemas.microsoft.com/office/powerpoint/2010/main" val="33484452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Cancer Hubs</a:t>
            </a:r>
            <a:br>
              <a:rPr lang="en-US" dirty="0" smtClean="0"/>
            </a:br>
            <a:r>
              <a:rPr lang="en-US" dirty="0" smtClean="0"/>
              <a:t>GO CC Enrichment</a:t>
            </a:r>
            <a:endParaRPr lang="en-US" dirty="0"/>
          </a:p>
        </p:txBody>
      </p:sp>
      <p:pic>
        <p:nvPicPr>
          <p:cNvPr id="5" name="Content Placeholder 4" descr="top_100_hubs_GO_CC.cys.jpg"/>
          <p:cNvPicPr>
            <a:picLocks noGrp="1" noChangeAspect="1"/>
          </p:cNvPicPr>
          <p:nvPr>
            <p:ph idx="1"/>
          </p:nvPr>
        </p:nvPicPr>
        <p:blipFill>
          <a:blip r:embed="rId3">
            <a:extLst>
              <a:ext uri="{28A0092B-C50C-407E-A947-70E740481C1C}">
                <a14:useLocalDpi xmlns:a14="http://schemas.microsoft.com/office/drawing/2010/main" val="0"/>
              </a:ext>
            </a:extLst>
          </a:blip>
          <a:srcRect l="-9206" r="-9206"/>
          <a:stretch>
            <a:fillRect/>
          </a:stretch>
        </p:blipFill>
        <p:spPr>
          <a:xfrm>
            <a:off x="457200" y="1417638"/>
            <a:ext cx="8229600" cy="4525963"/>
          </a:xfrm>
        </p:spPr>
      </p:pic>
      <p:sp>
        <p:nvSpPr>
          <p:cNvPr id="4" name="Slide Number Placeholder 3"/>
          <p:cNvSpPr>
            <a:spLocks noGrp="1"/>
          </p:cNvSpPr>
          <p:nvPr>
            <p:ph type="sldNum" sz="quarter" idx="12"/>
          </p:nvPr>
        </p:nvSpPr>
        <p:spPr/>
        <p:txBody>
          <a:bodyPr/>
          <a:lstStyle/>
          <a:p>
            <a:fld id="{090A8429-5186-E14A-A91C-BFB1833A0B66}" type="slidenum">
              <a:rPr lang="en-US" smtClean="0"/>
              <a:t>13</a:t>
            </a:fld>
            <a:endParaRPr lang="en-US"/>
          </a:p>
        </p:txBody>
      </p:sp>
      <p:sp>
        <p:nvSpPr>
          <p:cNvPr id="6" name="TextBox 5"/>
          <p:cNvSpPr txBox="1"/>
          <p:nvPr/>
        </p:nvSpPr>
        <p:spPr>
          <a:xfrm>
            <a:off x="304155" y="5816160"/>
            <a:ext cx="8789185" cy="830997"/>
          </a:xfrm>
          <a:prstGeom prst="rect">
            <a:avLst/>
          </a:prstGeom>
          <a:noFill/>
        </p:spPr>
        <p:txBody>
          <a:bodyPr wrap="none" rtlCol="0">
            <a:spAutoFit/>
          </a:bodyPr>
          <a:lstStyle/>
          <a:p>
            <a:r>
              <a:rPr lang="en-US" sz="2400" dirty="0" smtClean="0"/>
              <a:t>Summary: TFIID complex, histone </a:t>
            </a:r>
            <a:r>
              <a:rPr lang="en-US" sz="2400" dirty="0" err="1" smtClean="0"/>
              <a:t>deacetylase</a:t>
            </a:r>
            <a:r>
              <a:rPr lang="en-US" sz="2400" dirty="0" smtClean="0"/>
              <a:t> complex, cortical actin</a:t>
            </a:r>
          </a:p>
          <a:p>
            <a:r>
              <a:rPr lang="en-US" sz="2400" dirty="0" smtClean="0"/>
              <a:t>cytoskeleton, and </a:t>
            </a:r>
            <a:r>
              <a:rPr lang="en-US" sz="2400" dirty="0" err="1" smtClean="0"/>
              <a:t>signalosome</a:t>
            </a:r>
            <a:endParaRPr lang="en-US" sz="2400" dirty="0"/>
          </a:p>
        </p:txBody>
      </p:sp>
    </p:spTree>
    <p:extLst>
      <p:ext uri="{BB962C8B-B14F-4D97-AF65-F5344CB8AC3E}">
        <p14:creationId xmlns:p14="http://schemas.microsoft.com/office/powerpoint/2010/main" val="440329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Prostate Cancer Hubs:</a:t>
            </a:r>
            <a:br>
              <a:rPr lang="en-US" dirty="0" smtClean="0"/>
            </a:br>
            <a:r>
              <a:rPr lang="en-US" dirty="0" smtClean="0"/>
              <a:t>Highly Interconnected Clusters</a:t>
            </a:r>
            <a:endParaRPr lang="en-US" dirty="0"/>
          </a:p>
        </p:txBody>
      </p:sp>
      <p:sp>
        <p:nvSpPr>
          <p:cNvPr id="3" name="Content Placeholder 2"/>
          <p:cNvSpPr>
            <a:spLocks noGrp="1"/>
          </p:cNvSpPr>
          <p:nvPr>
            <p:ph idx="1"/>
          </p:nvPr>
        </p:nvSpPr>
        <p:spPr/>
        <p:txBody>
          <a:bodyPr/>
          <a:lstStyle/>
          <a:p>
            <a:r>
              <a:rPr lang="en-US" dirty="0" smtClean="0"/>
              <a:t>Among the deleted genes, MCODE predicted a complex between TNFRSF10B, TNFRSF10A, and TNFRSF10D</a:t>
            </a:r>
            <a:endParaRPr lang="en-US" dirty="0"/>
          </a:p>
          <a:p>
            <a:r>
              <a:rPr lang="en-US" dirty="0" smtClean="0"/>
              <a:t>NCBI indicates that this complex is responsible for transducing the cell death signal and inducing cell apoptosis</a:t>
            </a:r>
            <a:endParaRPr lang="en-US" dirty="0"/>
          </a:p>
        </p:txBody>
      </p:sp>
      <p:sp>
        <p:nvSpPr>
          <p:cNvPr id="4" name="Slide Number Placeholder 3"/>
          <p:cNvSpPr>
            <a:spLocks noGrp="1"/>
          </p:cNvSpPr>
          <p:nvPr>
            <p:ph type="sldNum" sz="quarter" idx="12"/>
          </p:nvPr>
        </p:nvSpPr>
        <p:spPr/>
        <p:txBody>
          <a:bodyPr/>
          <a:lstStyle/>
          <a:p>
            <a:fld id="{4FC67DF3-039F-A545-BE91-232766454268}" type="slidenum">
              <a:rPr lang="en-US" smtClean="0"/>
              <a:t>14</a:t>
            </a:fld>
            <a:endParaRPr lang="en-US"/>
          </a:p>
        </p:txBody>
      </p:sp>
    </p:spTree>
    <p:extLst>
      <p:ext uri="{BB962C8B-B14F-4D97-AF65-F5344CB8AC3E}">
        <p14:creationId xmlns:p14="http://schemas.microsoft.com/office/powerpoint/2010/main" val="15217109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Incorporate additional mutation data from the Rubin lab</a:t>
            </a:r>
          </a:p>
          <a:p>
            <a:r>
              <a:rPr lang="en-US" dirty="0" smtClean="0"/>
              <a:t>Investigate cancer-associated genes that are network bottlenecks</a:t>
            </a:r>
          </a:p>
          <a:p>
            <a:r>
              <a:rPr lang="en-US" dirty="0"/>
              <a:t>ENCODE TF-target gene network </a:t>
            </a:r>
            <a:r>
              <a:rPr lang="en-US" dirty="0" smtClean="0"/>
              <a:t>analysis</a:t>
            </a:r>
          </a:p>
          <a:p>
            <a:r>
              <a:rPr lang="en-US" dirty="0" smtClean="0"/>
              <a:t>Investigate CNV genes and gene expression of genes connected to those CNVs</a:t>
            </a:r>
          </a:p>
          <a:p>
            <a:r>
              <a:rPr lang="en-US" dirty="0" smtClean="0"/>
              <a:t>Investigate co-occurrences of CNVs in cancer</a:t>
            </a:r>
          </a:p>
        </p:txBody>
      </p:sp>
      <p:sp>
        <p:nvSpPr>
          <p:cNvPr id="4" name="Slide Number Placeholder 3"/>
          <p:cNvSpPr>
            <a:spLocks noGrp="1"/>
          </p:cNvSpPr>
          <p:nvPr>
            <p:ph type="sldNum" sz="quarter" idx="12"/>
          </p:nvPr>
        </p:nvSpPr>
        <p:spPr/>
        <p:txBody>
          <a:bodyPr/>
          <a:lstStyle/>
          <a:p>
            <a:fld id="{ED4763A7-2A0D-9842-96AA-71FEB3E20CB1}" type="slidenum">
              <a:rPr lang="en-US" smtClean="0"/>
              <a:t>15</a:t>
            </a:fld>
            <a:endParaRPr lang="en-US"/>
          </a:p>
        </p:txBody>
      </p:sp>
    </p:spTree>
    <p:extLst>
      <p:ext uri="{BB962C8B-B14F-4D97-AF65-F5344CB8AC3E}">
        <p14:creationId xmlns:p14="http://schemas.microsoft.com/office/powerpoint/2010/main" val="42277808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solidFill>
                  <a:schemeClr val="bg1">
                    <a:lumMod val="50000"/>
                  </a:schemeClr>
                </a:solidFill>
              </a:rPr>
              <a:t>From Cancer Genomes to Cancer Networks</a:t>
            </a:r>
          </a:p>
          <a:p>
            <a:pPr marL="571500" indent="-571500">
              <a:buFont typeface="+mj-lt"/>
              <a:buAutoNum type="romanUcPeriod"/>
            </a:pPr>
            <a:r>
              <a:rPr lang="en-US" dirty="0" smtClean="0"/>
              <a:t>Study of Genomic Aberration Tracks using Signal Track Analysis</a:t>
            </a:r>
          </a:p>
          <a:p>
            <a:pPr marL="571500" indent="-571500">
              <a:buFont typeface="+mj-lt"/>
              <a:buAutoNum type="romanUcPeriod"/>
            </a:pPr>
            <a:r>
              <a:rPr lang="en-US" dirty="0" smtClean="0">
                <a:solidFill>
                  <a:schemeClr val="bg1">
                    <a:lumMod val="50000"/>
                  </a:schemeClr>
                </a:solidFill>
              </a:rPr>
              <a:t>Computational Tools for Cancer Genome Research</a:t>
            </a:r>
          </a:p>
          <a:p>
            <a:pPr marL="571500" indent="-571500">
              <a:buFont typeface="+mj-lt"/>
              <a:buAutoNum type="romanUcPeriod"/>
            </a:pPr>
            <a:r>
              <a:rPr lang="en-US" dirty="0" smtClean="0">
                <a:solidFill>
                  <a:schemeClr val="bg1">
                    <a:lumMod val="50000"/>
                  </a:schemeClr>
                </a:solidFill>
              </a:rPr>
              <a:t>Reading Topics</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FBE88DA3-6209-1C43-A788-5B77E659839B}" type="slidenum">
              <a:rPr lang="en-US" smtClean="0"/>
              <a:t>16</a:t>
            </a:fld>
            <a:endParaRPr lang="en-US"/>
          </a:p>
        </p:txBody>
      </p:sp>
    </p:spTree>
    <p:extLst>
      <p:ext uri="{BB962C8B-B14F-4D97-AF65-F5344CB8AC3E}">
        <p14:creationId xmlns:p14="http://schemas.microsoft.com/office/powerpoint/2010/main" val="2042987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 Aberration Tracks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Create signal tracks from cancer genomes based on the presence or absence of a particular feature</a:t>
            </a:r>
          </a:p>
          <a:p>
            <a:r>
              <a:rPr lang="en-US" b="1" dirty="0" smtClean="0"/>
              <a:t>Definition:</a:t>
            </a:r>
            <a:r>
              <a:rPr lang="en-US" dirty="0" smtClean="0"/>
              <a:t> </a:t>
            </a:r>
            <a:r>
              <a:rPr lang="en-US" i="1" dirty="0" smtClean="0"/>
              <a:t>Genomic Aberration Track t</a:t>
            </a:r>
            <a:r>
              <a:rPr lang="en-US" dirty="0" smtClean="0"/>
              <a:t>(</a:t>
            </a:r>
            <a:r>
              <a:rPr lang="en-US" i="1" dirty="0" smtClean="0"/>
              <a:t>c</a:t>
            </a:r>
            <a:r>
              <a:rPr lang="en-US" dirty="0" smtClean="0"/>
              <a:t>)</a:t>
            </a:r>
          </a:p>
          <a:p>
            <a:pPr lvl="1"/>
            <a:r>
              <a:rPr lang="en-US" dirty="0" smtClean="0"/>
              <a:t>Defined on cancer genome </a:t>
            </a:r>
            <a:r>
              <a:rPr lang="en-US" i="1" dirty="0" smtClean="0"/>
              <a:t>c</a:t>
            </a:r>
            <a:endParaRPr lang="en-US" dirty="0"/>
          </a:p>
          <a:p>
            <a:pPr lvl="1"/>
            <a:r>
              <a:rPr lang="en-US" dirty="0" smtClean="0"/>
              <a:t>Consists of a signal over all the </a:t>
            </a:r>
            <a:r>
              <a:rPr lang="en-US" dirty="0" err="1" smtClean="0"/>
              <a:t>basepairs</a:t>
            </a:r>
            <a:r>
              <a:rPr lang="en-US" dirty="0" smtClean="0"/>
              <a:t> of the reference genome</a:t>
            </a:r>
            <a:endParaRPr lang="en-US" dirty="0"/>
          </a:p>
          <a:p>
            <a:pPr lvl="1"/>
            <a:r>
              <a:rPr lang="en-US" dirty="0" smtClean="0"/>
              <a:t>Signal represents the presence or absence of a particular feature at each genomic position in </a:t>
            </a:r>
            <a:r>
              <a:rPr lang="en-US" i="1" dirty="0" smtClean="0"/>
              <a:t>c</a:t>
            </a:r>
            <a:endParaRPr lang="en-US" dirty="0" smtClean="0"/>
          </a:p>
          <a:p>
            <a:r>
              <a:rPr lang="en-US" dirty="0" smtClean="0"/>
              <a:t>E.g. The signal could be 1 over genes that are deleted in </a:t>
            </a:r>
            <a:r>
              <a:rPr lang="en-US" i="1" dirty="0" smtClean="0"/>
              <a:t>c</a:t>
            </a:r>
            <a:r>
              <a:rPr lang="en-US" dirty="0" smtClean="0"/>
              <a:t>, and 0 otherwise</a:t>
            </a:r>
          </a:p>
          <a:p>
            <a:r>
              <a:rPr lang="en-US" dirty="0" smtClean="0"/>
              <a:t>For amplifications, the signal magnitude can be used to represent the number of times a region was amplified</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17</a:t>
            </a:fld>
            <a:endParaRPr lang="en-US"/>
          </a:p>
        </p:txBody>
      </p:sp>
    </p:spTree>
    <p:extLst>
      <p:ext uri="{BB962C8B-B14F-4D97-AF65-F5344CB8AC3E}">
        <p14:creationId xmlns:p14="http://schemas.microsoft.com/office/powerpoint/2010/main" val="6260818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Track Analyses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Use signal track analyses to find patterns in cancer genome features</a:t>
            </a:r>
          </a:p>
          <a:p>
            <a:r>
              <a:rPr lang="en-US" dirty="0" smtClean="0"/>
              <a:t>Inspired by the Aggregation and Correlation Toolbox (ACT) developed in the Gerstein lab</a:t>
            </a:r>
            <a:r>
              <a:rPr lang="en-US" baseline="30000" dirty="0" smtClean="0"/>
              <a:t>1</a:t>
            </a:r>
          </a:p>
          <a:p>
            <a:pPr lvl="1"/>
            <a:r>
              <a:rPr lang="en-US" b="1" dirty="0" smtClean="0"/>
              <a:t>Aggregation:</a:t>
            </a:r>
            <a:r>
              <a:rPr lang="en-US" dirty="0" smtClean="0"/>
              <a:t> Identify average signal around a set of genomic “anchor” points</a:t>
            </a:r>
          </a:p>
          <a:p>
            <a:pPr lvl="1"/>
            <a:r>
              <a:rPr lang="en-US" b="1" dirty="0" smtClean="0"/>
              <a:t>Correlation:</a:t>
            </a:r>
            <a:r>
              <a:rPr lang="en-US" dirty="0" smtClean="0"/>
              <a:t> Compute the Pearson correlation of two signal tracks</a:t>
            </a:r>
          </a:p>
          <a:p>
            <a:pPr lvl="1"/>
            <a:r>
              <a:rPr lang="en-US" b="1" dirty="0" smtClean="0"/>
              <a:t>Saturation:</a:t>
            </a:r>
            <a:r>
              <a:rPr lang="en-US" dirty="0" smtClean="0"/>
              <a:t> For multiple tracks, start with one track and add additional tracks, keeping track of the union of all features. Find how many new features are added with subsequent tracks.</a:t>
            </a:r>
            <a:endParaRPr lang="en-US" b="1" dirty="0"/>
          </a:p>
        </p:txBody>
      </p:sp>
      <p:sp>
        <p:nvSpPr>
          <p:cNvPr id="4" name="Slide Number Placeholder 3"/>
          <p:cNvSpPr>
            <a:spLocks noGrp="1"/>
          </p:cNvSpPr>
          <p:nvPr>
            <p:ph type="sldNum" sz="quarter" idx="12"/>
          </p:nvPr>
        </p:nvSpPr>
        <p:spPr/>
        <p:txBody>
          <a:bodyPr/>
          <a:lstStyle/>
          <a:p>
            <a:fld id="{FBE88DA3-6209-1C43-A788-5B77E659839B}" type="slidenum">
              <a:rPr lang="en-US" smtClean="0"/>
              <a:t>18</a:t>
            </a:fld>
            <a:endParaRPr lang="en-US"/>
          </a:p>
        </p:txBody>
      </p:sp>
      <p:sp>
        <p:nvSpPr>
          <p:cNvPr id="5" name="TextBox 4"/>
          <p:cNvSpPr txBox="1"/>
          <p:nvPr/>
        </p:nvSpPr>
        <p:spPr>
          <a:xfrm>
            <a:off x="457200" y="6396335"/>
            <a:ext cx="7897565" cy="461665"/>
          </a:xfrm>
          <a:prstGeom prst="rect">
            <a:avLst/>
          </a:prstGeom>
          <a:noFill/>
        </p:spPr>
        <p:txBody>
          <a:bodyPr wrap="none" rtlCol="0">
            <a:spAutoFit/>
          </a:bodyPr>
          <a:lstStyle/>
          <a:p>
            <a:r>
              <a:rPr lang="en-US" sz="1200" baseline="30000" dirty="0" smtClean="0"/>
              <a:t>1</a:t>
            </a:r>
            <a:r>
              <a:rPr lang="en-US" sz="1200" dirty="0" smtClean="0"/>
              <a:t>Jee </a:t>
            </a:r>
            <a:r>
              <a:rPr lang="en-US" sz="1200" dirty="0"/>
              <a:t>J, </a:t>
            </a:r>
            <a:r>
              <a:rPr lang="en-US" sz="1200" dirty="0" err="1"/>
              <a:t>Rozowsky</a:t>
            </a:r>
            <a:r>
              <a:rPr lang="en-US" sz="1200" dirty="0"/>
              <a:t> J, Yip KY, Lochovsky L, Bjornson R, </a:t>
            </a:r>
            <a:r>
              <a:rPr lang="en-US" sz="1200" dirty="0" err="1"/>
              <a:t>Zhong</a:t>
            </a:r>
            <a:r>
              <a:rPr lang="en-US" sz="1200" dirty="0"/>
              <a:t> G, Zhang Z, Fu Y, Wang J, </a:t>
            </a:r>
            <a:r>
              <a:rPr lang="en-US" sz="1200" dirty="0" err="1"/>
              <a:t>Weng</a:t>
            </a:r>
            <a:r>
              <a:rPr lang="en-US" sz="1200" dirty="0"/>
              <a:t> Z, Gerstein M., “ACT: </a:t>
            </a:r>
            <a:r>
              <a:rPr lang="en-US" sz="1200" dirty="0" smtClean="0"/>
              <a:t>Aggregation</a:t>
            </a:r>
          </a:p>
          <a:p>
            <a:r>
              <a:rPr lang="en-US" sz="1200" dirty="0" smtClean="0"/>
              <a:t>and Correlation </a:t>
            </a:r>
            <a:r>
              <a:rPr lang="en-US" sz="1200" dirty="0"/>
              <a:t>Toolbox for Analyses of Genome Tracks,” </a:t>
            </a:r>
            <a:r>
              <a:rPr lang="en-US" sz="1200" i="1" dirty="0"/>
              <a:t>Bioinformatics</a:t>
            </a:r>
            <a:r>
              <a:rPr lang="en-US" sz="1200" dirty="0"/>
              <a:t> (2011). </a:t>
            </a:r>
          </a:p>
        </p:txBody>
      </p:sp>
    </p:spTree>
    <p:extLst>
      <p:ext uri="{BB962C8B-B14F-4D97-AF65-F5344CB8AC3E}">
        <p14:creationId xmlns:p14="http://schemas.microsoft.com/office/powerpoint/2010/main" val="22797321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solidFill>
                  <a:schemeClr val="bg1">
                    <a:lumMod val="50000"/>
                  </a:schemeClr>
                </a:solidFill>
              </a:rPr>
              <a:t>From Cancer Genomes to Cancer Networks</a:t>
            </a:r>
          </a:p>
          <a:p>
            <a:pPr marL="571500" indent="-571500">
              <a:buFont typeface="+mj-lt"/>
              <a:buAutoNum type="romanUcPeriod"/>
            </a:pPr>
            <a:r>
              <a:rPr lang="en-US" dirty="0" smtClean="0">
                <a:solidFill>
                  <a:schemeClr val="bg1">
                    <a:lumMod val="50000"/>
                  </a:schemeClr>
                </a:solidFill>
              </a:rPr>
              <a:t>Study of Genomic Aberration Tracks using Signal Track Analysis</a:t>
            </a:r>
          </a:p>
          <a:p>
            <a:pPr marL="571500" indent="-571500">
              <a:buFont typeface="+mj-lt"/>
              <a:buAutoNum type="romanUcPeriod"/>
            </a:pPr>
            <a:r>
              <a:rPr lang="en-US" dirty="0" smtClean="0"/>
              <a:t>Computational Tools for Cancer Genome Research</a:t>
            </a:r>
          </a:p>
          <a:p>
            <a:pPr marL="571500" indent="-571500">
              <a:buFont typeface="+mj-lt"/>
              <a:buAutoNum type="romanUcPeriod"/>
            </a:pPr>
            <a:r>
              <a:rPr lang="en-US" dirty="0" smtClean="0">
                <a:solidFill>
                  <a:schemeClr val="bg1">
                    <a:lumMod val="50000"/>
                  </a:schemeClr>
                </a:solidFill>
              </a:rPr>
              <a:t>Reading Topics</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FBE88DA3-6209-1C43-A788-5B77E659839B}" type="slidenum">
              <a:rPr lang="en-US" smtClean="0"/>
              <a:t>19</a:t>
            </a:fld>
            <a:endParaRPr lang="en-US"/>
          </a:p>
        </p:txBody>
      </p:sp>
    </p:spTree>
    <p:extLst>
      <p:ext uri="{BB962C8B-B14F-4D97-AF65-F5344CB8AC3E}">
        <p14:creationId xmlns:p14="http://schemas.microsoft.com/office/powerpoint/2010/main" val="8130793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From Cancer Genomes to Cancer Networks</a:t>
            </a:r>
          </a:p>
          <a:p>
            <a:pPr marL="571500" indent="-571500">
              <a:buFont typeface="+mj-lt"/>
              <a:buAutoNum type="romanUcPeriod"/>
            </a:pPr>
            <a:r>
              <a:rPr lang="en-US" dirty="0" smtClean="0"/>
              <a:t>Study of Genomic Aberration Tracks using Signal Track Analysis</a:t>
            </a:r>
          </a:p>
          <a:p>
            <a:pPr marL="571500" indent="-571500">
              <a:buFont typeface="+mj-lt"/>
              <a:buAutoNum type="romanUcPeriod"/>
            </a:pPr>
            <a:r>
              <a:rPr lang="en-US" dirty="0" smtClean="0"/>
              <a:t>Computational Tools for Cancer Genome Research</a:t>
            </a:r>
          </a:p>
          <a:p>
            <a:pPr marL="571500" indent="-571500">
              <a:buFont typeface="+mj-lt"/>
              <a:buAutoNum type="romanUcPeriod"/>
            </a:pPr>
            <a:r>
              <a:rPr lang="en-US" dirty="0" smtClean="0"/>
              <a:t>Reading Topics</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2</a:t>
            </a:fld>
            <a:endParaRPr lang="en-US"/>
          </a:p>
        </p:txBody>
      </p:sp>
    </p:spTree>
    <p:extLst>
      <p:ext uri="{BB962C8B-B14F-4D97-AF65-F5344CB8AC3E}">
        <p14:creationId xmlns:p14="http://schemas.microsoft.com/office/powerpoint/2010/main" val="2934396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Tools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Software developed for the analyses in section I and II can be packaged for public release</a:t>
            </a:r>
          </a:p>
          <a:p>
            <a:pPr lvl="1"/>
            <a:r>
              <a:rPr lang="en-US" dirty="0" smtClean="0"/>
              <a:t>Facilitate additional Cancer Mutation Network and Genomic Aberration Track research</a:t>
            </a:r>
          </a:p>
          <a:p>
            <a:pPr lvl="1"/>
            <a:r>
              <a:rPr lang="en-US" dirty="0" smtClean="0"/>
              <a:t>Make it easy to incorporate into other workflows</a:t>
            </a:r>
          </a:p>
          <a:p>
            <a:pPr lvl="2"/>
            <a:r>
              <a:rPr lang="en-US" dirty="0" smtClean="0"/>
              <a:t>Integrate into existing tools like Galaxy</a:t>
            </a:r>
          </a:p>
          <a:p>
            <a:pPr lvl="2"/>
            <a:r>
              <a:rPr lang="en-US" dirty="0" smtClean="0"/>
              <a:t>Create a workflow organizer that allows users to chain analyses together, similar to how shell commands can be chained together with Unix pipes</a:t>
            </a:r>
          </a:p>
          <a:p>
            <a:pPr lvl="1"/>
            <a:r>
              <a:rPr lang="en-US" dirty="0" smtClean="0"/>
              <a:t>Facilitate data translation</a:t>
            </a:r>
          </a:p>
          <a:p>
            <a:pPr lvl="2"/>
            <a:r>
              <a:rPr lang="en-US" dirty="0" smtClean="0"/>
              <a:t>Generate networks or tracks from raw data</a:t>
            </a:r>
          </a:p>
          <a:p>
            <a:pPr lvl="2"/>
            <a:r>
              <a:rPr lang="en-US" dirty="0" smtClean="0"/>
              <a:t>Export findings to other formats or programs</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20</a:t>
            </a:fld>
            <a:endParaRPr lang="en-US"/>
          </a:p>
        </p:txBody>
      </p:sp>
    </p:spTree>
    <p:extLst>
      <p:ext uri="{BB962C8B-B14F-4D97-AF65-F5344CB8AC3E}">
        <p14:creationId xmlns:p14="http://schemas.microsoft.com/office/powerpoint/2010/main" val="3592063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3" name="Content Placeholder 2"/>
          <p:cNvSpPr>
            <a:spLocks noGrp="1"/>
          </p:cNvSpPr>
          <p:nvPr>
            <p:ph idx="1"/>
          </p:nvPr>
        </p:nvSpPr>
        <p:spPr/>
        <p:txBody>
          <a:bodyPr>
            <a:normAutofit/>
          </a:bodyPr>
          <a:lstStyle/>
          <a:p>
            <a:r>
              <a:rPr lang="en-US" dirty="0" smtClean="0"/>
              <a:t>Store Cancer Mutation Networks and Genomic Aberration Tracks in a repository to facilitate further research</a:t>
            </a:r>
          </a:p>
          <a:p>
            <a:r>
              <a:rPr lang="en-US" dirty="0" smtClean="0"/>
              <a:t>Access for two types of users</a:t>
            </a:r>
            <a:r>
              <a:rPr lang="en-US" dirty="0" smtClean="0"/>
              <a:t>:</a:t>
            </a:r>
          </a:p>
          <a:p>
            <a:pPr lvl="1"/>
            <a:r>
              <a:rPr lang="en-US" dirty="0"/>
              <a:t>Users with programming experience can access the data with APIs or SQL directly to leverage the full power of the database </a:t>
            </a:r>
            <a:r>
              <a:rPr lang="en-US" dirty="0" smtClean="0"/>
              <a:t>system</a:t>
            </a:r>
            <a:endParaRPr lang="en-US" dirty="0" smtClean="0"/>
          </a:p>
          <a:p>
            <a:pPr lvl="1"/>
            <a:r>
              <a:rPr lang="en-US" dirty="0" smtClean="0"/>
              <a:t>Other users </a:t>
            </a:r>
            <a:r>
              <a:rPr lang="en-US" dirty="0" smtClean="0"/>
              <a:t>may use a web-based GUI to query and retrieve </a:t>
            </a:r>
            <a:r>
              <a:rPr lang="en-US" dirty="0" smtClean="0"/>
              <a:t>information</a:t>
            </a:r>
            <a:endParaRPr lang="en-US" dirty="0" smtClean="0"/>
          </a:p>
        </p:txBody>
      </p:sp>
      <p:sp>
        <p:nvSpPr>
          <p:cNvPr id="4" name="Slide Number Placeholder 3"/>
          <p:cNvSpPr>
            <a:spLocks noGrp="1"/>
          </p:cNvSpPr>
          <p:nvPr>
            <p:ph type="sldNum" sz="quarter" idx="12"/>
          </p:nvPr>
        </p:nvSpPr>
        <p:spPr/>
        <p:txBody>
          <a:bodyPr/>
          <a:lstStyle/>
          <a:p>
            <a:fld id="{FBE88DA3-6209-1C43-A788-5B77E659839B}" type="slidenum">
              <a:rPr lang="en-US" smtClean="0"/>
              <a:t>21</a:t>
            </a:fld>
            <a:endParaRPr lang="en-US" dirty="0"/>
          </a:p>
        </p:txBody>
      </p:sp>
    </p:spTree>
    <p:extLst>
      <p:ext uri="{BB962C8B-B14F-4D97-AF65-F5344CB8AC3E}">
        <p14:creationId xmlns:p14="http://schemas.microsoft.com/office/powerpoint/2010/main" val="12729045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Queries</a:t>
            </a:r>
            <a:endParaRPr lang="en-US" dirty="0"/>
          </a:p>
        </p:txBody>
      </p:sp>
      <p:sp>
        <p:nvSpPr>
          <p:cNvPr id="3" name="Content Placeholder 2"/>
          <p:cNvSpPr>
            <a:spLocks noGrp="1"/>
          </p:cNvSpPr>
          <p:nvPr>
            <p:ph idx="1"/>
          </p:nvPr>
        </p:nvSpPr>
        <p:spPr>
          <a:xfrm>
            <a:off x="457200" y="1600200"/>
            <a:ext cx="8229600" cy="5064373"/>
          </a:xfrm>
        </p:spPr>
        <p:txBody>
          <a:bodyPr>
            <a:normAutofit fontScale="62500" lnSpcReduction="20000"/>
          </a:bodyPr>
          <a:lstStyle/>
          <a:p>
            <a:r>
              <a:rPr lang="en-US" dirty="0" smtClean="0"/>
              <a:t>Primary Entity Types:</a:t>
            </a:r>
          </a:p>
          <a:p>
            <a:pPr lvl="1"/>
            <a:r>
              <a:rPr lang="en-US" dirty="0" smtClean="0"/>
              <a:t>Genes</a:t>
            </a:r>
          </a:p>
          <a:p>
            <a:pPr lvl="1"/>
            <a:r>
              <a:rPr lang="en-US" dirty="0" smtClean="0"/>
              <a:t>Curated Biological Networks</a:t>
            </a:r>
          </a:p>
          <a:p>
            <a:pPr lvl="1"/>
            <a:r>
              <a:rPr lang="en-US" dirty="0" smtClean="0"/>
              <a:t>Cancer types/subtypes</a:t>
            </a:r>
          </a:p>
          <a:p>
            <a:pPr lvl="1"/>
            <a:r>
              <a:rPr lang="en-US" dirty="0" smtClean="0"/>
              <a:t>Biological pathways</a:t>
            </a:r>
          </a:p>
          <a:p>
            <a:pPr lvl="1"/>
            <a:r>
              <a:rPr lang="en-US" dirty="0" smtClean="0"/>
              <a:t>Protein complexes</a:t>
            </a:r>
          </a:p>
          <a:p>
            <a:pPr lvl="1"/>
            <a:r>
              <a:rPr lang="en-US" dirty="0" smtClean="0"/>
              <a:t>Network motifs</a:t>
            </a:r>
          </a:p>
          <a:p>
            <a:pPr lvl="1"/>
            <a:r>
              <a:rPr lang="en-US" dirty="0" smtClean="0"/>
              <a:t>Cancer Mutation Networks</a:t>
            </a:r>
          </a:p>
          <a:p>
            <a:pPr lvl="1"/>
            <a:r>
              <a:rPr lang="en-US" dirty="0" smtClean="0"/>
              <a:t>Genomic Aberration Tracks</a:t>
            </a:r>
          </a:p>
          <a:p>
            <a:r>
              <a:rPr lang="en-US" dirty="0" smtClean="0"/>
              <a:t>There will be various binary relations between these entities</a:t>
            </a:r>
          </a:p>
          <a:p>
            <a:pPr lvl="1"/>
            <a:r>
              <a:rPr lang="en-US" dirty="0" smtClean="0"/>
              <a:t>(Gene) disrupted in (Cancer type)</a:t>
            </a:r>
          </a:p>
          <a:p>
            <a:pPr lvl="1"/>
            <a:r>
              <a:rPr lang="en-US" dirty="0" smtClean="0"/>
              <a:t>(Genomic Aberration Track) describes features in (Cancer type)</a:t>
            </a:r>
          </a:p>
          <a:p>
            <a:r>
              <a:rPr lang="en-US" dirty="0" smtClean="0"/>
              <a:t>Users should be able to query using an instance of one entity type, and a valid binary relation, and the database should return all instances of other entity types that complete the binary relation</a:t>
            </a:r>
          </a:p>
          <a:p>
            <a:pPr lvl="1"/>
            <a:r>
              <a:rPr lang="en-US" dirty="0" smtClean="0"/>
              <a:t>User queries a gene looking for cancers in which that gene is disrupted</a:t>
            </a:r>
          </a:p>
          <a:p>
            <a:pPr lvl="1"/>
            <a:r>
              <a:rPr lang="en-US" dirty="0" smtClean="0"/>
              <a:t>User queries a cancer looking for all Genomic Aberration Tracks that describes features in that cancer</a:t>
            </a:r>
          </a:p>
        </p:txBody>
      </p:sp>
      <p:sp>
        <p:nvSpPr>
          <p:cNvPr id="4" name="Slide Number Placeholder 3"/>
          <p:cNvSpPr>
            <a:spLocks noGrp="1"/>
          </p:cNvSpPr>
          <p:nvPr>
            <p:ph type="sldNum" sz="quarter" idx="12"/>
          </p:nvPr>
        </p:nvSpPr>
        <p:spPr/>
        <p:txBody>
          <a:bodyPr/>
          <a:lstStyle/>
          <a:p>
            <a:fld id="{FBE88DA3-6209-1C43-A788-5B77E659839B}" type="slidenum">
              <a:rPr lang="en-US" smtClean="0"/>
              <a:t>22</a:t>
            </a:fld>
            <a:endParaRPr lang="en-US"/>
          </a:p>
        </p:txBody>
      </p:sp>
    </p:spTree>
    <p:extLst>
      <p:ext uri="{BB962C8B-B14F-4D97-AF65-F5344CB8AC3E}">
        <p14:creationId xmlns:p14="http://schemas.microsoft.com/office/powerpoint/2010/main" val="6730160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solidFill>
                  <a:schemeClr val="bg1">
                    <a:lumMod val="50000"/>
                  </a:schemeClr>
                </a:solidFill>
              </a:rPr>
              <a:t>From Cancer Genomes to Cancer Networks</a:t>
            </a:r>
          </a:p>
          <a:p>
            <a:pPr marL="571500" indent="-571500">
              <a:buFont typeface="+mj-lt"/>
              <a:buAutoNum type="romanUcPeriod"/>
            </a:pPr>
            <a:r>
              <a:rPr lang="en-US" dirty="0" smtClean="0">
                <a:solidFill>
                  <a:schemeClr val="bg1">
                    <a:lumMod val="50000"/>
                  </a:schemeClr>
                </a:solidFill>
              </a:rPr>
              <a:t>Study of Genomic Aberration Tracks using Signal Track Analysis</a:t>
            </a:r>
          </a:p>
          <a:p>
            <a:pPr marL="571500" indent="-571500">
              <a:buFont typeface="+mj-lt"/>
              <a:buAutoNum type="romanUcPeriod"/>
            </a:pPr>
            <a:r>
              <a:rPr lang="en-US" dirty="0" smtClean="0">
                <a:solidFill>
                  <a:schemeClr val="bg1">
                    <a:lumMod val="50000"/>
                  </a:schemeClr>
                </a:solidFill>
              </a:rPr>
              <a:t>Computational Tools for Cancer Genome Research</a:t>
            </a:r>
          </a:p>
          <a:p>
            <a:pPr marL="571500" indent="-571500">
              <a:buFont typeface="+mj-lt"/>
              <a:buAutoNum type="romanUcPeriod"/>
            </a:pPr>
            <a:r>
              <a:rPr lang="en-US" dirty="0" smtClean="0"/>
              <a:t>Reading Topics</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23</a:t>
            </a:fld>
            <a:endParaRPr lang="en-US"/>
          </a:p>
        </p:txBody>
      </p:sp>
    </p:spTree>
    <p:extLst>
      <p:ext uri="{BB962C8B-B14F-4D97-AF65-F5344CB8AC3E}">
        <p14:creationId xmlns:p14="http://schemas.microsoft.com/office/powerpoint/2010/main" val="41174281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Topics</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b="1" dirty="0" smtClean="0"/>
              <a:t>Cancer Genomics</a:t>
            </a:r>
            <a:endParaRPr lang="en-US" b="1" dirty="0"/>
          </a:p>
          <a:p>
            <a:pPr marL="971550" lvl="1" indent="-514350">
              <a:buFont typeface="+mj-lt"/>
              <a:buAutoNum type="arabicPeriod"/>
            </a:pPr>
            <a:r>
              <a:rPr lang="en-US" dirty="0"/>
              <a:t>Christopher </a:t>
            </a:r>
            <a:r>
              <a:rPr lang="en-US" dirty="0" err="1"/>
              <a:t>Greenman</a:t>
            </a:r>
            <a:r>
              <a:rPr lang="en-US" dirty="0"/>
              <a:t> et al., “Patterns of somatic mutation in human cancer genomes,” </a:t>
            </a:r>
            <a:r>
              <a:rPr lang="en-US" i="1" dirty="0"/>
              <a:t>Nature</a:t>
            </a:r>
            <a:r>
              <a:rPr lang="en-US" dirty="0"/>
              <a:t> 446, no. 7132 (2007): 153-158.</a:t>
            </a:r>
          </a:p>
          <a:p>
            <a:pPr marL="971550" lvl="1" indent="-514350">
              <a:buFont typeface="+mj-lt"/>
              <a:buAutoNum type="arabicPeriod"/>
            </a:pPr>
            <a:r>
              <a:rPr lang="en-US" dirty="0"/>
              <a:t>Michael F. Berger et al., “The genomic complexity of primary human prostate cancer,” </a:t>
            </a:r>
            <a:r>
              <a:rPr lang="en-US" i="1" dirty="0"/>
              <a:t>Nature</a:t>
            </a:r>
            <a:r>
              <a:rPr lang="en-US" dirty="0"/>
              <a:t> (2011).</a:t>
            </a:r>
          </a:p>
          <a:p>
            <a:pPr marL="971550" lvl="1" indent="-514350">
              <a:buFont typeface="+mj-lt"/>
              <a:buAutoNum type="arabicPeriod"/>
            </a:pPr>
            <a:r>
              <a:rPr lang="en-US" dirty="0"/>
              <a:t>Philip J. Stephens et al., “Massive Genomic Rearrangement Acquired in a Single Catastrophic Event during Cancer Development,” </a:t>
            </a:r>
            <a:r>
              <a:rPr lang="en-US" i="1" dirty="0"/>
              <a:t>Cell</a:t>
            </a:r>
            <a:r>
              <a:rPr lang="en-US" dirty="0"/>
              <a:t> 144, no. 1 (2011): 27-40.</a:t>
            </a:r>
          </a:p>
          <a:p>
            <a:pPr marL="971550" lvl="1" indent="-514350">
              <a:buFont typeface="+mj-lt"/>
              <a:buAutoNum type="arabicPeriod"/>
            </a:pPr>
            <a:r>
              <a:rPr lang="en-US" dirty="0"/>
              <a:t>Pierre-Jean </a:t>
            </a:r>
            <a:r>
              <a:rPr lang="en-US" dirty="0" err="1"/>
              <a:t>Lamy</a:t>
            </a:r>
            <a:r>
              <a:rPr lang="en-US" dirty="0"/>
              <a:t> et al., “Quantification and clinical relevance of gene amplification at chromosome 17q12-q21 in human epidermal growth factor receptor 2-amplified breast cancers,” </a:t>
            </a:r>
            <a:r>
              <a:rPr lang="en-US" i="1" dirty="0"/>
              <a:t>Breast Cancer Research</a:t>
            </a:r>
            <a:r>
              <a:rPr lang="en-US" dirty="0"/>
              <a:t> (2011).</a:t>
            </a:r>
          </a:p>
          <a:p>
            <a:pPr marL="971550" lvl="1" indent="-514350">
              <a:buFont typeface="+mj-lt"/>
              <a:buAutoNum type="arabicPeriod"/>
            </a:pPr>
            <a:r>
              <a:rPr lang="en-US" dirty="0"/>
              <a:t>S. Bea et al., others, “</a:t>
            </a:r>
            <a:r>
              <a:rPr lang="en-US" dirty="0" err="1"/>
              <a:t>Uniparental</a:t>
            </a:r>
            <a:r>
              <a:rPr lang="en-US" dirty="0"/>
              <a:t> </a:t>
            </a:r>
            <a:r>
              <a:rPr lang="en-US" dirty="0" err="1"/>
              <a:t>disomies</a:t>
            </a:r>
            <a:r>
              <a:rPr lang="en-US" dirty="0"/>
              <a:t>, homozygous deletions, amplifications, and target genes in mantle cell lymphoma revealed by integrative high-resolution whole-genome profiling,” </a:t>
            </a:r>
            <a:r>
              <a:rPr lang="en-US" i="1" dirty="0"/>
              <a:t>Blood</a:t>
            </a:r>
            <a:r>
              <a:rPr lang="en-US" dirty="0"/>
              <a:t> 113, no. 13 (2009): </a:t>
            </a:r>
            <a:r>
              <a:rPr lang="en-US" dirty="0" smtClean="0"/>
              <a:t>3059.</a:t>
            </a:r>
          </a:p>
        </p:txBody>
      </p:sp>
      <p:sp>
        <p:nvSpPr>
          <p:cNvPr id="4" name="Slide Number Placeholder 3"/>
          <p:cNvSpPr>
            <a:spLocks noGrp="1"/>
          </p:cNvSpPr>
          <p:nvPr>
            <p:ph type="sldNum" sz="quarter" idx="12"/>
          </p:nvPr>
        </p:nvSpPr>
        <p:spPr/>
        <p:txBody>
          <a:bodyPr/>
          <a:lstStyle/>
          <a:p>
            <a:fld id="{FBE88DA3-6209-1C43-A788-5B77E659839B}" type="slidenum">
              <a:rPr lang="en-US" smtClean="0"/>
              <a:t>24</a:t>
            </a:fld>
            <a:endParaRPr lang="en-US"/>
          </a:p>
        </p:txBody>
      </p:sp>
    </p:spTree>
    <p:extLst>
      <p:ext uri="{BB962C8B-B14F-4D97-AF65-F5344CB8AC3E}">
        <p14:creationId xmlns:p14="http://schemas.microsoft.com/office/powerpoint/2010/main" val="5133716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Topics (cont’d)</a:t>
            </a:r>
            <a:endParaRPr lang="en-US" dirty="0"/>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pPr marL="514350" indent="-514350">
              <a:buFont typeface="+mj-lt"/>
              <a:buAutoNum type="arabicPeriod" startAt="2"/>
            </a:pPr>
            <a:r>
              <a:rPr lang="en-US" b="1" dirty="0" smtClean="0"/>
              <a:t>Biological Network Analysis</a:t>
            </a:r>
          </a:p>
          <a:p>
            <a:pPr marL="971550" lvl="1" indent="-514350">
              <a:buFont typeface="+mj-lt"/>
              <a:buAutoNum type="arabicPeriod"/>
            </a:pPr>
            <a:r>
              <a:rPr lang="en-US" dirty="0"/>
              <a:t>A. Ferro et al., “</a:t>
            </a:r>
            <a:r>
              <a:rPr lang="en-US" dirty="0" err="1"/>
              <a:t>NetMatch</a:t>
            </a:r>
            <a:r>
              <a:rPr lang="en-US" dirty="0"/>
              <a:t>: a </a:t>
            </a:r>
            <a:r>
              <a:rPr lang="en-US" dirty="0" err="1"/>
              <a:t>Cytoscape</a:t>
            </a:r>
            <a:r>
              <a:rPr lang="en-US" dirty="0"/>
              <a:t> plugin for searching biological networks,” </a:t>
            </a:r>
            <a:r>
              <a:rPr lang="en-US" i="1" dirty="0"/>
              <a:t>Bioinformatics</a:t>
            </a:r>
            <a:r>
              <a:rPr lang="en-US" dirty="0"/>
              <a:t> 23, no. 7 (2007): 910.</a:t>
            </a:r>
          </a:p>
          <a:p>
            <a:pPr marL="971550" lvl="1" indent="-514350">
              <a:buFont typeface="+mj-lt"/>
              <a:buAutoNum type="arabicPeriod"/>
            </a:pPr>
            <a:r>
              <a:rPr lang="en-US" dirty="0"/>
              <a:t>H. Yu et al., “Annotation transfer between genomes: protein–protein </a:t>
            </a:r>
            <a:r>
              <a:rPr lang="en-US" dirty="0" err="1"/>
              <a:t>interologs</a:t>
            </a:r>
            <a:r>
              <a:rPr lang="en-US" dirty="0"/>
              <a:t> and protein–DNA </a:t>
            </a:r>
            <a:r>
              <a:rPr lang="en-US" dirty="0" err="1"/>
              <a:t>regulogs</a:t>
            </a:r>
            <a:r>
              <a:rPr lang="en-US" dirty="0"/>
              <a:t>,” </a:t>
            </a:r>
            <a:r>
              <a:rPr lang="en-US" i="1" dirty="0"/>
              <a:t>Genome research</a:t>
            </a:r>
            <a:r>
              <a:rPr lang="en-US" dirty="0"/>
              <a:t> 14, no. 6 (2004): 1107.</a:t>
            </a:r>
          </a:p>
          <a:p>
            <a:pPr marL="971550" lvl="1" indent="-514350">
              <a:buFont typeface="+mj-lt"/>
              <a:buAutoNum type="arabicPeriod"/>
            </a:pPr>
            <a:r>
              <a:rPr lang="en-US" dirty="0"/>
              <a:t>Melissa S Cline et al., “Integration of biological networks and gene expression data using </a:t>
            </a:r>
            <a:r>
              <a:rPr lang="en-US" dirty="0" err="1"/>
              <a:t>Cytoscape</a:t>
            </a:r>
            <a:r>
              <a:rPr lang="en-US" dirty="0"/>
              <a:t>,” </a:t>
            </a:r>
            <a:r>
              <a:rPr lang="en-US" i="1" dirty="0"/>
              <a:t>Nature Protocols</a:t>
            </a:r>
            <a:r>
              <a:rPr lang="en-US" dirty="0"/>
              <a:t> 2, no. 10 (2007): 2366-2382.</a:t>
            </a:r>
          </a:p>
          <a:p>
            <a:pPr marL="971550" lvl="1" indent="-514350">
              <a:buFont typeface="+mj-lt"/>
              <a:buAutoNum type="arabicPeriod"/>
            </a:pPr>
            <a:r>
              <a:rPr lang="en-US" dirty="0"/>
              <a:t>P. M Song et al., “Bioinformatics analysis of metastasis-related proteins in hepatocellular carcinoma,” </a:t>
            </a:r>
            <a:r>
              <a:rPr lang="en-US" i="1" dirty="0"/>
              <a:t>World journal of gastroenterology: WJG</a:t>
            </a:r>
            <a:r>
              <a:rPr lang="en-US" dirty="0"/>
              <a:t> 14, no. 38 (2008): 5816.</a:t>
            </a:r>
          </a:p>
          <a:p>
            <a:pPr marL="971550" lvl="1" indent="-514350">
              <a:buFont typeface="+mj-lt"/>
              <a:buAutoNum type="arabicPeriod"/>
            </a:pPr>
            <a:r>
              <a:rPr lang="en-US" dirty="0"/>
              <a:t>P. Shannon, “</a:t>
            </a:r>
            <a:r>
              <a:rPr lang="en-US" dirty="0" err="1"/>
              <a:t>Cytoscape</a:t>
            </a:r>
            <a:r>
              <a:rPr lang="en-US" dirty="0"/>
              <a:t>: A Software Environment for Integrated Models of </a:t>
            </a:r>
            <a:r>
              <a:rPr lang="en-US" dirty="0" err="1"/>
              <a:t>Biomolecular</a:t>
            </a:r>
            <a:r>
              <a:rPr lang="en-US" dirty="0"/>
              <a:t> Interaction Networks,” </a:t>
            </a:r>
            <a:r>
              <a:rPr lang="en-US" i="1" dirty="0"/>
              <a:t>Genome Research</a:t>
            </a:r>
            <a:r>
              <a:rPr lang="en-US" dirty="0"/>
              <a:t> 13, no. 11 (2003): 2498-2504.</a:t>
            </a:r>
          </a:p>
          <a:p>
            <a:pPr marL="971550" lvl="1" indent="-514350">
              <a:buFont typeface="+mj-lt"/>
              <a:buAutoNum type="arabicPeriod"/>
            </a:pPr>
            <a:r>
              <a:rPr lang="en-US" dirty="0"/>
              <a:t>Sean D Hooper et al., “Identification of tightly regulated groups of genes during Drosophila melanogaster embryogenesis,” </a:t>
            </a:r>
            <a:r>
              <a:rPr lang="en-US" i="1" dirty="0"/>
              <a:t>Molecular Systems Biology</a:t>
            </a:r>
            <a:r>
              <a:rPr lang="en-US" dirty="0"/>
              <a:t> 3 (2007), http://</a:t>
            </a:r>
            <a:r>
              <a:rPr lang="en-US" dirty="0" err="1"/>
              <a:t>www.nature.com</a:t>
            </a:r>
            <a:r>
              <a:rPr lang="en-US" dirty="0"/>
              <a:t>/</a:t>
            </a:r>
            <a:r>
              <a:rPr lang="en-US" dirty="0" err="1"/>
              <a:t>doifinder</a:t>
            </a:r>
            <a:r>
              <a:rPr lang="en-US" dirty="0"/>
              <a:t>/10.1038/msb4100112.</a:t>
            </a:r>
          </a:p>
          <a:p>
            <a:pPr marL="971550" lvl="1" indent="-514350">
              <a:buFont typeface="+mj-lt"/>
              <a:buAutoNum type="arabicPeriod"/>
            </a:pPr>
            <a:r>
              <a:rPr lang="en-US" dirty="0"/>
              <a:t>Sol </a:t>
            </a:r>
            <a:r>
              <a:rPr lang="en-US" dirty="0" err="1"/>
              <a:t>Efroni</a:t>
            </a:r>
            <a:r>
              <a:rPr lang="en-US" dirty="0"/>
              <a:t> et al., “Detecting Cancer Gene Networks Characterized by Recurrent Genomic Alterations in a Population,” ed. </a:t>
            </a:r>
            <a:r>
              <a:rPr lang="en-US" dirty="0" err="1"/>
              <a:t>Toshi</a:t>
            </a:r>
            <a:r>
              <a:rPr lang="en-US" dirty="0"/>
              <a:t> </a:t>
            </a:r>
            <a:r>
              <a:rPr lang="en-US" dirty="0" err="1"/>
              <a:t>Shioda</a:t>
            </a:r>
            <a:r>
              <a:rPr lang="en-US" dirty="0"/>
              <a:t>, </a:t>
            </a:r>
            <a:r>
              <a:rPr lang="en-US" i="1" dirty="0" err="1"/>
              <a:t>PLoS</a:t>
            </a:r>
            <a:r>
              <a:rPr lang="en-US" i="1" dirty="0"/>
              <a:t> ONE</a:t>
            </a:r>
            <a:r>
              <a:rPr lang="en-US" dirty="0"/>
              <a:t> 6, no. 1 (2011): e14437.</a:t>
            </a:r>
          </a:p>
          <a:p>
            <a:pPr marL="971550" lvl="1" indent="-514350">
              <a:buFont typeface="+mj-lt"/>
              <a:buAutoNum type="arabicPeriod"/>
            </a:pPr>
            <a:r>
              <a:rPr lang="en-US" dirty="0"/>
              <a:t>S. </a:t>
            </a:r>
            <a:r>
              <a:rPr lang="en-US" dirty="0" err="1"/>
              <a:t>Volinia</a:t>
            </a:r>
            <a:r>
              <a:rPr lang="en-US" dirty="0"/>
              <a:t> et al., “Reprogramming of </a:t>
            </a:r>
            <a:r>
              <a:rPr lang="en-US" dirty="0" err="1"/>
              <a:t>miRNA</a:t>
            </a:r>
            <a:r>
              <a:rPr lang="en-US" dirty="0"/>
              <a:t> networks in cancer and leukemia,” </a:t>
            </a:r>
            <a:r>
              <a:rPr lang="en-US" i="1" dirty="0"/>
              <a:t>Genome Research</a:t>
            </a:r>
            <a:r>
              <a:rPr lang="en-US" dirty="0"/>
              <a:t> 20, no. 5 (2010): 589-599.</a:t>
            </a:r>
          </a:p>
          <a:p>
            <a:pPr marL="971550" lvl="1" indent="-514350">
              <a:buFont typeface="+mj-lt"/>
              <a:buAutoNum type="arabicPeriod"/>
            </a:pPr>
            <a:r>
              <a:rPr lang="en-US" dirty="0"/>
              <a:t>Y. J Huang et al., “Targeting the human cancer pathway protein interaction network by structural genomics,” </a:t>
            </a:r>
            <a:r>
              <a:rPr lang="en-US" i="1" dirty="0"/>
              <a:t>Molecular &amp; Cellular Proteomics</a:t>
            </a:r>
            <a:r>
              <a:rPr lang="en-US" dirty="0"/>
              <a:t> 7, no. 10 (2008): 2048. </a:t>
            </a:r>
          </a:p>
        </p:txBody>
      </p:sp>
      <p:sp>
        <p:nvSpPr>
          <p:cNvPr id="4" name="Slide Number Placeholder 3"/>
          <p:cNvSpPr>
            <a:spLocks noGrp="1"/>
          </p:cNvSpPr>
          <p:nvPr>
            <p:ph type="sldNum" sz="quarter" idx="12"/>
          </p:nvPr>
        </p:nvSpPr>
        <p:spPr/>
        <p:txBody>
          <a:bodyPr/>
          <a:lstStyle/>
          <a:p>
            <a:fld id="{FBE88DA3-6209-1C43-A788-5B77E659839B}" type="slidenum">
              <a:rPr lang="en-US" smtClean="0"/>
              <a:t>25</a:t>
            </a:fld>
            <a:endParaRPr lang="en-US"/>
          </a:p>
        </p:txBody>
      </p:sp>
    </p:spTree>
    <p:extLst>
      <p:ext uri="{BB962C8B-B14F-4D97-AF65-F5344CB8AC3E}">
        <p14:creationId xmlns:p14="http://schemas.microsoft.com/office/powerpoint/2010/main" val="14060785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Topics (cont’d)</a:t>
            </a:r>
          </a:p>
        </p:txBody>
      </p:sp>
      <p:sp>
        <p:nvSpPr>
          <p:cNvPr id="3" name="Content Placeholder 2"/>
          <p:cNvSpPr>
            <a:spLocks noGrp="1"/>
          </p:cNvSpPr>
          <p:nvPr>
            <p:ph idx="1"/>
          </p:nvPr>
        </p:nvSpPr>
        <p:spPr>
          <a:xfrm>
            <a:off x="457200" y="1600200"/>
            <a:ext cx="8229600" cy="5257800"/>
          </a:xfrm>
        </p:spPr>
        <p:txBody>
          <a:bodyPr>
            <a:normAutofit fontScale="47500" lnSpcReduction="20000"/>
          </a:bodyPr>
          <a:lstStyle/>
          <a:p>
            <a:pPr marL="514350" indent="-514350">
              <a:buFont typeface="+mj-lt"/>
              <a:buAutoNum type="arabicPeriod" startAt="3"/>
            </a:pPr>
            <a:r>
              <a:rPr lang="en-US" b="1" dirty="0"/>
              <a:t>Genome Tools &amp; Databases, including Genome Signal Track </a:t>
            </a:r>
            <a:r>
              <a:rPr lang="en-US" b="1" dirty="0" smtClean="0"/>
              <a:t>Analysis</a:t>
            </a:r>
            <a:endParaRPr lang="en-US" b="1" dirty="0"/>
          </a:p>
          <a:p>
            <a:pPr marL="971550" lvl="1" indent="-514350">
              <a:buFont typeface="+mj-lt"/>
              <a:buAutoNum type="arabicPeriod"/>
            </a:pPr>
            <a:r>
              <a:rPr lang="en-US" dirty="0"/>
              <a:t>B. </a:t>
            </a:r>
            <a:r>
              <a:rPr lang="en-US" dirty="0" err="1"/>
              <a:t>Giardine</a:t>
            </a:r>
            <a:r>
              <a:rPr lang="en-US" dirty="0"/>
              <a:t>, “Galaxy: A platform for interactive large-scale genome analysis,” </a:t>
            </a:r>
            <a:r>
              <a:rPr lang="en-US" i="1" dirty="0"/>
              <a:t>Genome Research</a:t>
            </a:r>
            <a:r>
              <a:rPr lang="en-US" dirty="0"/>
              <a:t> 15, no. 10 (2005): 1451-1455.</a:t>
            </a:r>
          </a:p>
          <a:p>
            <a:pPr marL="971550" lvl="1" indent="-514350">
              <a:buFont typeface="+mj-lt"/>
              <a:buAutoNum type="arabicPeriod"/>
            </a:pPr>
            <a:r>
              <a:rPr lang="en-US" dirty="0"/>
              <a:t>Da Wei Huang, Brad T Sherman, and Richard A </a:t>
            </a:r>
            <a:r>
              <a:rPr lang="en-US" dirty="0" err="1"/>
              <a:t>Lempicki</a:t>
            </a:r>
            <a:r>
              <a:rPr lang="en-US" dirty="0"/>
              <a:t>, “Systematic and integrative analysis of large gene lists using DAVID bioinformatics resources,” </a:t>
            </a:r>
            <a:r>
              <a:rPr lang="en-US" i="1" dirty="0"/>
              <a:t>Nature Protocols</a:t>
            </a:r>
            <a:r>
              <a:rPr lang="en-US" dirty="0"/>
              <a:t> 4, no. 1 (2008): 44-57.</a:t>
            </a:r>
          </a:p>
          <a:p>
            <a:pPr marL="971550" lvl="1" indent="-514350">
              <a:buFont typeface="+mj-lt"/>
              <a:buAutoNum type="arabicPeriod"/>
            </a:pPr>
            <a:r>
              <a:rPr lang="en-US" dirty="0"/>
              <a:t>D. W Huang, B. T Sherman, and R. A </a:t>
            </a:r>
            <a:r>
              <a:rPr lang="en-US" dirty="0" err="1"/>
              <a:t>Lempicki</a:t>
            </a:r>
            <a:r>
              <a:rPr lang="en-US" dirty="0"/>
              <a:t>, “Bioinformatics enrichment tools: paths toward the comprehensive functional analysis of large gene lists,” </a:t>
            </a:r>
            <a:r>
              <a:rPr lang="en-US" i="1" dirty="0"/>
              <a:t>Nucleic acids research</a:t>
            </a:r>
            <a:r>
              <a:rPr lang="en-US" dirty="0"/>
              <a:t> 37, no. 1 (2009): 1.</a:t>
            </a:r>
          </a:p>
          <a:p>
            <a:pPr marL="971550" lvl="1" indent="-514350">
              <a:buFont typeface="+mj-lt"/>
              <a:buAutoNum type="arabicPeriod"/>
            </a:pPr>
            <a:r>
              <a:rPr lang="en-US" dirty="0"/>
              <a:t>Gene Ontology Consortium, The. “Gene Ontology: tool for the unification of biology.” </a:t>
            </a:r>
            <a:r>
              <a:rPr lang="en-US" i="1" dirty="0"/>
              <a:t>Nature Genet.</a:t>
            </a:r>
            <a:r>
              <a:rPr lang="en-US" dirty="0"/>
              <a:t> (2000) 25: 25-29.</a:t>
            </a:r>
          </a:p>
          <a:p>
            <a:pPr marL="971550" lvl="1" indent="-514350">
              <a:buFont typeface="+mj-lt"/>
              <a:buAutoNum type="arabicPeriod"/>
            </a:pPr>
            <a:r>
              <a:rPr lang="en-US" dirty="0" err="1"/>
              <a:t>Jee</a:t>
            </a:r>
            <a:r>
              <a:rPr lang="en-US" dirty="0"/>
              <a:t> J, </a:t>
            </a:r>
            <a:r>
              <a:rPr lang="en-US" dirty="0" err="1"/>
              <a:t>Rozowsky</a:t>
            </a:r>
            <a:r>
              <a:rPr lang="en-US" dirty="0"/>
              <a:t> J, Yip KY, Lochovsky L, Bjornson R, </a:t>
            </a:r>
            <a:r>
              <a:rPr lang="en-US" dirty="0" err="1"/>
              <a:t>Zhong</a:t>
            </a:r>
            <a:r>
              <a:rPr lang="en-US" dirty="0"/>
              <a:t> G, Zhang Z, Fu Y, Wang J, </a:t>
            </a:r>
            <a:r>
              <a:rPr lang="en-US" dirty="0" err="1"/>
              <a:t>Weng</a:t>
            </a:r>
            <a:r>
              <a:rPr lang="en-US" dirty="0"/>
              <a:t> Z, Gerstein M., “ACT: Aggregation and Correlation Toolbox for Analyses of Genome Tracks,” </a:t>
            </a:r>
            <a:r>
              <a:rPr lang="en-US" i="1" dirty="0"/>
              <a:t>Bioinformatics</a:t>
            </a:r>
            <a:r>
              <a:rPr lang="en-US" dirty="0"/>
              <a:t> (2011).</a:t>
            </a:r>
          </a:p>
          <a:p>
            <a:pPr marL="971550" lvl="1" indent="-514350">
              <a:buFont typeface="+mj-lt"/>
              <a:buAutoNum type="arabicPeriod"/>
            </a:pPr>
            <a:r>
              <a:rPr lang="en-US" dirty="0" err="1"/>
              <a:t>Kanehisa</a:t>
            </a:r>
            <a:r>
              <a:rPr lang="en-US" dirty="0"/>
              <a:t>, M., </a:t>
            </a:r>
            <a:r>
              <a:rPr lang="en-US" dirty="0" err="1"/>
              <a:t>Goto</a:t>
            </a:r>
            <a:r>
              <a:rPr lang="en-US" dirty="0"/>
              <a:t>, S., </a:t>
            </a:r>
            <a:r>
              <a:rPr lang="en-US" dirty="0" err="1"/>
              <a:t>Furumichi</a:t>
            </a:r>
            <a:r>
              <a:rPr lang="en-US" dirty="0"/>
              <a:t>, M., Tanabe, M., and </a:t>
            </a:r>
            <a:r>
              <a:rPr lang="en-US" dirty="0" err="1"/>
              <a:t>Hirakawa</a:t>
            </a:r>
            <a:r>
              <a:rPr lang="en-US" dirty="0"/>
              <a:t>, M.; “KEGG for representation and analysis of molecular networks involving diseases and drugs.” </a:t>
            </a:r>
            <a:r>
              <a:rPr lang="en-US" i="1" dirty="0"/>
              <a:t>Nucleic Acids Res</a:t>
            </a:r>
            <a:r>
              <a:rPr lang="en-US" dirty="0"/>
              <a:t>. 38, D355-D360 (2010).</a:t>
            </a:r>
          </a:p>
          <a:p>
            <a:pPr marL="971550" lvl="1" indent="-514350">
              <a:buFont typeface="+mj-lt"/>
              <a:buAutoNum type="arabicPeriod"/>
            </a:pPr>
            <a:r>
              <a:rPr lang="en-US" dirty="0"/>
              <a:t>L. </a:t>
            </a:r>
            <a:r>
              <a:rPr lang="en-US" dirty="0" err="1"/>
              <a:t>Habegger</a:t>
            </a:r>
            <a:r>
              <a:rPr lang="en-US" dirty="0"/>
              <a:t> et al., “</a:t>
            </a:r>
            <a:r>
              <a:rPr lang="en-US" dirty="0" err="1"/>
              <a:t>RSEQtools</a:t>
            </a:r>
            <a:r>
              <a:rPr lang="en-US" dirty="0"/>
              <a:t>: a modular framework to analyze RNA-</a:t>
            </a:r>
            <a:r>
              <a:rPr lang="en-US" dirty="0" err="1"/>
              <a:t>Seq</a:t>
            </a:r>
            <a:r>
              <a:rPr lang="en-US" dirty="0"/>
              <a:t> data using compact, </a:t>
            </a:r>
            <a:r>
              <a:rPr lang="en-US" dirty="0" err="1"/>
              <a:t>anonymized</a:t>
            </a:r>
            <a:r>
              <a:rPr lang="en-US" dirty="0"/>
              <a:t> data summaries,” </a:t>
            </a:r>
            <a:r>
              <a:rPr lang="en-US" i="1" dirty="0"/>
              <a:t>Bioinformatics</a:t>
            </a:r>
            <a:r>
              <a:rPr lang="en-US" dirty="0"/>
              <a:t> 27, no. 2 (2011): 281.</a:t>
            </a:r>
          </a:p>
          <a:p>
            <a:pPr marL="971550" lvl="1" indent="-514350">
              <a:buFont typeface="+mj-lt"/>
              <a:buAutoNum type="arabicPeriod"/>
            </a:pPr>
            <a:r>
              <a:rPr lang="en-US" dirty="0"/>
              <a:t>Online </a:t>
            </a:r>
            <a:r>
              <a:rPr lang="en-US" dirty="0" err="1"/>
              <a:t>Mendelian</a:t>
            </a:r>
            <a:r>
              <a:rPr lang="en-US" dirty="0"/>
              <a:t> Inheritance in Man, OMIM (TM). </a:t>
            </a:r>
            <a:r>
              <a:rPr lang="en-US" dirty="0" err="1"/>
              <a:t>McKusick</a:t>
            </a:r>
            <a:r>
              <a:rPr lang="en-US" dirty="0"/>
              <a:t>-Nathans Institute of Genetic Medicine, Johns Hopkins University (Baltimore, MD) and National Center for Biotechnology Information, National Library of Medicine (Bethesda, MD), 1 April, 2011. World Wide Web URL: http://</a:t>
            </a:r>
            <a:r>
              <a:rPr lang="en-US" dirty="0" err="1"/>
              <a:t>www.ncbi.nlm.nih.gov</a:t>
            </a:r>
            <a:r>
              <a:rPr lang="en-US" dirty="0"/>
              <a:t>/</a:t>
            </a:r>
            <a:r>
              <a:rPr lang="en-US" dirty="0" err="1"/>
              <a:t>omim</a:t>
            </a:r>
            <a:r>
              <a:rPr lang="en-US" dirty="0"/>
              <a:t>/</a:t>
            </a:r>
          </a:p>
          <a:p>
            <a:pPr marL="971550" lvl="1" indent="-514350">
              <a:buFont typeface="+mj-lt"/>
              <a:buAutoNum type="arabicPeriod"/>
            </a:pPr>
            <a:r>
              <a:rPr lang="en-US" dirty="0"/>
              <a:t>W. J. Kent et al., “The Human Genome Browser at UCSC,” </a:t>
            </a:r>
            <a:r>
              <a:rPr lang="en-US" i="1" dirty="0"/>
              <a:t>Genome Research</a:t>
            </a:r>
            <a:r>
              <a:rPr lang="en-US" dirty="0"/>
              <a:t> 12, no. 6 (2002): 996-1006.</a:t>
            </a:r>
          </a:p>
          <a:p>
            <a:pPr marL="971550" lvl="1" indent="-514350">
              <a:buFont typeface="+mj-lt"/>
              <a:buAutoNum type="arabicPeriod"/>
            </a:pPr>
            <a:r>
              <a:rPr lang="en-US" dirty="0" err="1"/>
              <a:t>Xiong</a:t>
            </a:r>
            <a:r>
              <a:rPr lang="en-US" dirty="0"/>
              <a:t> X, Song H, On T, Lochovsky L, </a:t>
            </a:r>
            <a:r>
              <a:rPr lang="en-US" dirty="0" err="1"/>
              <a:t>Provart</a:t>
            </a:r>
            <a:r>
              <a:rPr lang="en-US" dirty="0"/>
              <a:t> NJ and Parkinson J. “</a:t>
            </a:r>
            <a:r>
              <a:rPr lang="en-US" dirty="0" err="1"/>
              <a:t>Phylopro</a:t>
            </a:r>
            <a:r>
              <a:rPr lang="en-US" dirty="0"/>
              <a:t>: A web based tool for the generation and visualization of phylogenetic profiles across </a:t>
            </a:r>
            <a:r>
              <a:rPr lang="en-US" dirty="0" err="1"/>
              <a:t>Eukarya</a:t>
            </a:r>
            <a:r>
              <a:rPr lang="en-US" dirty="0"/>
              <a:t>,” </a:t>
            </a:r>
            <a:r>
              <a:rPr lang="en-US" i="1" dirty="0"/>
              <a:t>Bioinformatics</a:t>
            </a:r>
            <a:r>
              <a:rPr lang="en-US" dirty="0"/>
              <a:t> 27, no. 6 (2011): 877-878.</a:t>
            </a:r>
          </a:p>
          <a:p>
            <a:pPr marL="971550" lvl="1" indent="-514350">
              <a:buFont typeface="+mj-lt"/>
              <a:buAutoNum type="arabicPeriod"/>
            </a:pPr>
            <a:r>
              <a:rPr lang="en-US" dirty="0" err="1"/>
              <a:t>Zdobnov</a:t>
            </a:r>
            <a:r>
              <a:rPr lang="en-US" dirty="0"/>
              <a:t> E.M. and </a:t>
            </a:r>
            <a:r>
              <a:rPr lang="en-US" dirty="0" err="1"/>
              <a:t>Apweiler</a:t>
            </a:r>
            <a:r>
              <a:rPr lang="en-US" dirty="0"/>
              <a:t> R. "</a:t>
            </a:r>
            <a:r>
              <a:rPr lang="en-US" dirty="0" err="1"/>
              <a:t>InterProScan</a:t>
            </a:r>
            <a:r>
              <a:rPr lang="en-US" dirty="0"/>
              <a:t> - an integration platform for the signature-recognition methods in </a:t>
            </a:r>
            <a:r>
              <a:rPr lang="en-US" dirty="0" err="1"/>
              <a:t>InterPro</a:t>
            </a:r>
            <a:r>
              <a:rPr lang="en-US" dirty="0"/>
              <a:t>" Bioinformatics, 2001, </a:t>
            </a:r>
            <a:r>
              <a:rPr lang="en-US" b="1" dirty="0"/>
              <a:t>17(9)</a:t>
            </a:r>
            <a:r>
              <a:rPr lang="en-US" dirty="0"/>
              <a:t>: p. 847-8. </a:t>
            </a:r>
          </a:p>
        </p:txBody>
      </p:sp>
      <p:sp>
        <p:nvSpPr>
          <p:cNvPr id="4" name="Slide Number Placeholder 3"/>
          <p:cNvSpPr>
            <a:spLocks noGrp="1"/>
          </p:cNvSpPr>
          <p:nvPr>
            <p:ph type="sldNum" sz="quarter" idx="12"/>
          </p:nvPr>
        </p:nvSpPr>
        <p:spPr/>
        <p:txBody>
          <a:bodyPr/>
          <a:lstStyle/>
          <a:p>
            <a:fld id="{FBE88DA3-6209-1C43-A788-5B77E659839B}" type="slidenum">
              <a:rPr lang="en-US" smtClean="0"/>
              <a:t>26</a:t>
            </a:fld>
            <a:endParaRPr lang="en-US"/>
          </a:p>
        </p:txBody>
      </p:sp>
    </p:spTree>
    <p:extLst>
      <p:ext uri="{BB962C8B-B14F-4D97-AF65-F5344CB8AC3E}">
        <p14:creationId xmlns:p14="http://schemas.microsoft.com/office/powerpoint/2010/main" val="3763703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Andrea </a:t>
            </a:r>
            <a:r>
              <a:rPr lang="en-US" dirty="0" err="1" smtClean="0"/>
              <a:t>Sboner</a:t>
            </a:r>
            <a:endParaRPr lang="en-US" dirty="0" smtClean="0"/>
          </a:p>
          <a:p>
            <a:r>
              <a:rPr lang="en-US" dirty="0" smtClean="0"/>
              <a:t>Lukas </a:t>
            </a:r>
            <a:r>
              <a:rPr lang="en-US" dirty="0" err="1" smtClean="0"/>
              <a:t>Habegger</a:t>
            </a:r>
            <a:endParaRPr lang="en-US" dirty="0" smtClean="0"/>
          </a:p>
          <a:p>
            <a:r>
              <a:rPr lang="en-US" dirty="0" smtClean="0"/>
              <a:t>Dr. Mark Gerstein</a:t>
            </a:r>
          </a:p>
          <a:p>
            <a:r>
              <a:rPr lang="en-US" dirty="0" smtClean="0"/>
              <a:t>Dr. Mark Rubin + lab members</a:t>
            </a:r>
          </a:p>
          <a:p>
            <a:r>
              <a:rPr lang="en-US" dirty="0" smtClean="0"/>
              <a:t>Gerstein lab nets subgroup</a:t>
            </a:r>
          </a:p>
          <a:p>
            <a:r>
              <a:rPr lang="en-US" dirty="0" smtClean="0"/>
              <a:t>Dr. Kei-Hoi Cheung</a:t>
            </a:r>
          </a:p>
          <a:p>
            <a:r>
              <a:rPr lang="en-US" dirty="0" smtClean="0"/>
              <a:t>Dr. Paul </a:t>
            </a:r>
            <a:r>
              <a:rPr lang="en-US" dirty="0" err="1" smtClean="0"/>
              <a:t>Lizardi</a:t>
            </a:r>
            <a:endParaRPr lang="en-US" dirty="0" smtClean="0"/>
          </a:p>
          <a:p>
            <a:r>
              <a:rPr lang="en-US" dirty="0" smtClean="0"/>
              <a:t>Dr. Jing Zhang</a:t>
            </a:r>
          </a:p>
          <a:p>
            <a:r>
              <a:rPr lang="en-US" dirty="0" smtClean="0"/>
              <a:t>UC’s </a:t>
            </a:r>
            <a:r>
              <a:rPr lang="en-US" dirty="0"/>
              <a:t>(</a:t>
            </a:r>
            <a:r>
              <a:rPr lang="en-US" dirty="0" err="1"/>
              <a:t>Uncredited</a:t>
            </a:r>
            <a:r>
              <a:rPr lang="en-US" dirty="0"/>
              <a:t> Contributors)</a:t>
            </a:r>
          </a:p>
        </p:txBody>
      </p:sp>
      <p:sp>
        <p:nvSpPr>
          <p:cNvPr id="4" name="Slide Number Placeholder 3"/>
          <p:cNvSpPr>
            <a:spLocks noGrp="1"/>
          </p:cNvSpPr>
          <p:nvPr>
            <p:ph type="sldNum" sz="quarter" idx="12"/>
          </p:nvPr>
        </p:nvSpPr>
        <p:spPr/>
        <p:txBody>
          <a:bodyPr/>
          <a:lstStyle/>
          <a:p>
            <a:fld id="{FBE88DA3-6209-1C43-A788-5B77E659839B}" type="slidenum">
              <a:rPr lang="en-US" smtClean="0"/>
              <a:t>27</a:t>
            </a:fld>
            <a:endParaRPr lang="en-US"/>
          </a:p>
        </p:txBody>
      </p:sp>
    </p:spTree>
    <p:extLst>
      <p:ext uri="{BB962C8B-B14F-4D97-AF65-F5344CB8AC3E}">
        <p14:creationId xmlns:p14="http://schemas.microsoft.com/office/powerpoint/2010/main" val="39900762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From Cancer Genomes to Cancer Networks</a:t>
            </a:r>
          </a:p>
          <a:p>
            <a:pPr marL="571500" indent="-571500">
              <a:buFont typeface="+mj-lt"/>
              <a:buAutoNum type="romanUcPeriod"/>
            </a:pPr>
            <a:r>
              <a:rPr lang="en-US" dirty="0" smtClean="0">
                <a:solidFill>
                  <a:schemeClr val="bg1">
                    <a:lumMod val="50000"/>
                  </a:schemeClr>
                </a:solidFill>
              </a:rPr>
              <a:t>Study of Genomic Aberration Tracks using Signal Track Analysis</a:t>
            </a:r>
          </a:p>
          <a:p>
            <a:pPr marL="571500" indent="-571500">
              <a:buFont typeface="+mj-lt"/>
              <a:buAutoNum type="romanUcPeriod"/>
            </a:pPr>
            <a:r>
              <a:rPr lang="en-US" dirty="0" smtClean="0">
                <a:solidFill>
                  <a:schemeClr val="bg1">
                    <a:lumMod val="50000"/>
                  </a:schemeClr>
                </a:solidFill>
              </a:rPr>
              <a:t>Computational Tools for Cancer Genome Research</a:t>
            </a:r>
          </a:p>
          <a:p>
            <a:pPr marL="571500" indent="-571500">
              <a:buFont typeface="+mj-lt"/>
              <a:buAutoNum type="romanUcPeriod"/>
            </a:pPr>
            <a:r>
              <a:rPr lang="en-US" dirty="0" smtClean="0">
                <a:solidFill>
                  <a:schemeClr val="bg1">
                    <a:lumMod val="50000"/>
                  </a:schemeClr>
                </a:solidFill>
              </a:rPr>
              <a:t>Reading Topics</a:t>
            </a:r>
            <a:endParaRPr lang="en-US"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FBE88DA3-6209-1C43-A788-5B77E659839B}" type="slidenum">
              <a:rPr lang="en-US" smtClean="0"/>
              <a:t>3</a:t>
            </a:fld>
            <a:endParaRPr lang="en-US"/>
          </a:p>
        </p:txBody>
      </p:sp>
    </p:spTree>
    <p:extLst>
      <p:ext uri="{BB962C8B-B14F-4D97-AF65-F5344CB8AC3E}">
        <p14:creationId xmlns:p14="http://schemas.microsoft.com/office/powerpoint/2010/main" val="24028496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Network Perspective</a:t>
            </a:r>
            <a:endParaRPr lang="en-US" dirty="0"/>
          </a:p>
        </p:txBody>
      </p:sp>
      <p:sp>
        <p:nvSpPr>
          <p:cNvPr id="3" name="Content Placeholder 2"/>
          <p:cNvSpPr>
            <a:spLocks noGrp="1"/>
          </p:cNvSpPr>
          <p:nvPr>
            <p:ph idx="1"/>
          </p:nvPr>
        </p:nvSpPr>
        <p:spPr/>
        <p:txBody>
          <a:bodyPr>
            <a:normAutofit lnSpcReduction="10000"/>
          </a:bodyPr>
          <a:lstStyle/>
          <a:p>
            <a:r>
              <a:rPr lang="en-US" dirty="0" smtClean="0"/>
              <a:t>Most studies focused on identifying genes aberrant in cancer</a:t>
            </a:r>
          </a:p>
          <a:p>
            <a:r>
              <a:rPr lang="en-US" dirty="0" smtClean="0"/>
              <a:t>What influence do these aberrant genes have on biological networks?</a:t>
            </a:r>
          </a:p>
          <a:p>
            <a:pPr lvl="1"/>
            <a:r>
              <a:rPr lang="en-US" dirty="0" smtClean="0"/>
              <a:t>Metabolic pathways</a:t>
            </a:r>
          </a:p>
          <a:p>
            <a:pPr lvl="1"/>
            <a:r>
              <a:rPr lang="en-US" dirty="0" smtClean="0"/>
              <a:t>Protein complexes</a:t>
            </a:r>
          </a:p>
          <a:p>
            <a:pPr lvl="1"/>
            <a:r>
              <a:rPr lang="en-US" dirty="0" err="1" smtClean="0"/>
              <a:t>Signalling</a:t>
            </a:r>
            <a:r>
              <a:rPr lang="en-US" dirty="0" smtClean="0"/>
              <a:t> cascades</a:t>
            </a:r>
          </a:p>
          <a:p>
            <a:r>
              <a:rPr lang="en-US" dirty="0" smtClean="0"/>
              <a:t>What genes disrupted by cancer correspond to important players in biological networks?</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4</a:t>
            </a:fld>
            <a:endParaRPr lang="en-US"/>
          </a:p>
        </p:txBody>
      </p:sp>
    </p:spTree>
    <p:extLst>
      <p:ext uri="{BB962C8B-B14F-4D97-AF65-F5344CB8AC3E}">
        <p14:creationId xmlns:p14="http://schemas.microsoft.com/office/powerpoint/2010/main" val="1900939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lnSpcReduction="10000"/>
          </a:bodyPr>
          <a:lstStyle/>
          <a:p>
            <a:r>
              <a:rPr lang="en-US" dirty="0" smtClean="0"/>
              <a:t>Cancer genome </a:t>
            </a:r>
            <a:r>
              <a:rPr lang="en-US" i="1" dirty="0" smtClean="0"/>
              <a:t>c</a:t>
            </a:r>
            <a:endParaRPr lang="en-US" dirty="0" smtClean="0"/>
          </a:p>
          <a:p>
            <a:pPr lvl="1"/>
            <a:r>
              <a:rPr lang="en-US" i="1" dirty="0" smtClean="0"/>
              <a:t>type</a:t>
            </a:r>
            <a:r>
              <a:rPr lang="en-US" dirty="0" smtClean="0"/>
              <a:t>(</a:t>
            </a:r>
            <a:r>
              <a:rPr lang="en-US" i="1" dirty="0" smtClean="0"/>
              <a:t>c</a:t>
            </a:r>
            <a:r>
              <a:rPr lang="en-US" dirty="0" smtClean="0"/>
              <a:t>)</a:t>
            </a:r>
          </a:p>
          <a:p>
            <a:pPr lvl="1"/>
            <a:r>
              <a:rPr lang="en-US" i="1" dirty="0" smtClean="0"/>
              <a:t>subtype</a:t>
            </a:r>
            <a:r>
              <a:rPr lang="en-US" dirty="0"/>
              <a:t>(</a:t>
            </a:r>
            <a:r>
              <a:rPr lang="en-US" i="1" dirty="0"/>
              <a:t>c</a:t>
            </a:r>
            <a:r>
              <a:rPr lang="en-US" dirty="0"/>
              <a:t>)</a:t>
            </a:r>
          </a:p>
          <a:p>
            <a:pPr lvl="1"/>
            <a:r>
              <a:rPr lang="en-US" i="1" dirty="0" smtClean="0"/>
              <a:t>M</a:t>
            </a:r>
            <a:r>
              <a:rPr lang="en-US" dirty="0" smtClean="0"/>
              <a:t>(</a:t>
            </a:r>
            <a:r>
              <a:rPr lang="en-US" i="1" dirty="0" smtClean="0"/>
              <a:t>c</a:t>
            </a:r>
            <a:r>
              <a:rPr lang="en-US" dirty="0" smtClean="0"/>
              <a:t>): The set of mutations in </a:t>
            </a:r>
            <a:r>
              <a:rPr lang="en-US" i="1" dirty="0" smtClean="0"/>
              <a:t>c</a:t>
            </a:r>
            <a:endParaRPr lang="en-US" dirty="0" smtClean="0"/>
          </a:p>
          <a:p>
            <a:r>
              <a:rPr lang="en-US" dirty="0" smtClean="0"/>
              <a:t>Mutation </a:t>
            </a:r>
            <a:r>
              <a:rPr lang="en-US" i="1" dirty="0" smtClean="0"/>
              <a:t>m</a:t>
            </a:r>
            <a:endParaRPr lang="en-US" dirty="0" smtClean="0"/>
          </a:p>
          <a:p>
            <a:pPr lvl="1"/>
            <a:r>
              <a:rPr lang="en-US" i="1" dirty="0" smtClean="0"/>
              <a:t>gene</a:t>
            </a:r>
            <a:r>
              <a:rPr lang="en-US" dirty="0" smtClean="0"/>
              <a:t>(</a:t>
            </a:r>
            <a:r>
              <a:rPr lang="en-US" i="1" dirty="0" smtClean="0"/>
              <a:t>m</a:t>
            </a:r>
            <a:r>
              <a:rPr lang="en-US" dirty="0" smtClean="0"/>
              <a:t>): The set of genes affected by </a:t>
            </a:r>
            <a:r>
              <a:rPr lang="en-US" i="1" dirty="0" smtClean="0"/>
              <a:t>m</a:t>
            </a:r>
            <a:endParaRPr lang="en-US" dirty="0" smtClean="0"/>
          </a:p>
          <a:p>
            <a:pPr lvl="1"/>
            <a:r>
              <a:rPr lang="en-US" i="1" dirty="0" smtClean="0"/>
              <a:t>type</a:t>
            </a:r>
            <a:r>
              <a:rPr lang="en-US" dirty="0" smtClean="0"/>
              <a:t>(</a:t>
            </a:r>
            <a:r>
              <a:rPr lang="en-US" i="1" dirty="0" smtClean="0"/>
              <a:t>m</a:t>
            </a:r>
            <a:r>
              <a:rPr lang="en-US" dirty="0" smtClean="0"/>
              <a:t>): Is this mutation a substitution, insertion, amplification, deletion, rearrangement, or SNP? Which genomic coordinates are affected?</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5</a:t>
            </a:fld>
            <a:endParaRPr lang="en-US"/>
          </a:p>
        </p:txBody>
      </p:sp>
    </p:spTree>
    <p:extLst>
      <p:ext uri="{BB962C8B-B14F-4D97-AF65-F5344CB8AC3E}">
        <p14:creationId xmlns:p14="http://schemas.microsoft.com/office/powerpoint/2010/main" val="11040810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Mutation Networks</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6</a:t>
            </a:fld>
            <a:endParaRPr lang="en-US"/>
          </a:p>
        </p:txBody>
      </p:sp>
      <p:sp>
        <p:nvSpPr>
          <p:cNvPr id="10" name="Content Placeholder 9"/>
          <p:cNvSpPr>
            <a:spLocks noGrp="1"/>
          </p:cNvSpPr>
          <p:nvPr>
            <p:ph idx="1"/>
          </p:nvPr>
        </p:nvSpPr>
        <p:spPr/>
        <p:txBody>
          <a:bodyPr>
            <a:normAutofit fontScale="85000" lnSpcReduction="10000"/>
          </a:bodyPr>
          <a:lstStyle/>
          <a:p>
            <a:r>
              <a:rPr lang="en-US" dirty="0" smtClean="0"/>
              <a:t>Let </a:t>
            </a:r>
            <a:r>
              <a:rPr lang="en-US" i="1" dirty="0" smtClean="0"/>
              <a:t>G</a:t>
            </a:r>
            <a:r>
              <a:rPr lang="en-US" dirty="0" smtClean="0"/>
              <a:t>(</a:t>
            </a:r>
            <a:r>
              <a:rPr lang="en-US" i="1" dirty="0" smtClean="0"/>
              <a:t>c</a:t>
            </a:r>
            <a:r>
              <a:rPr lang="en-US" dirty="0" smtClean="0"/>
              <a:t>) be the set of all genes affected by the mutations in </a:t>
            </a:r>
            <a:r>
              <a:rPr lang="en-US" i="1" dirty="0" smtClean="0"/>
              <a:t>M</a:t>
            </a:r>
            <a:r>
              <a:rPr lang="en-US" dirty="0" smtClean="0"/>
              <a:t>(</a:t>
            </a:r>
            <a:r>
              <a:rPr lang="en-US" i="1" dirty="0" smtClean="0"/>
              <a:t>c</a:t>
            </a:r>
            <a:r>
              <a:rPr lang="en-US" dirty="0" smtClean="0"/>
              <a:t>)</a:t>
            </a:r>
            <a:endParaRPr lang="en-US" dirty="0"/>
          </a:p>
          <a:p>
            <a:r>
              <a:rPr lang="en-US" dirty="0" smtClean="0"/>
              <a:t>Start with networks </a:t>
            </a:r>
            <a:r>
              <a:rPr lang="en-US" i="1" dirty="0" smtClean="0"/>
              <a:t>N</a:t>
            </a:r>
            <a:r>
              <a:rPr lang="en-US" dirty="0" smtClean="0"/>
              <a:t> = (</a:t>
            </a:r>
            <a:r>
              <a:rPr lang="en-US" i="1" dirty="0" smtClean="0"/>
              <a:t>V</a:t>
            </a:r>
            <a:r>
              <a:rPr lang="en-US" dirty="0" smtClean="0"/>
              <a:t>, </a:t>
            </a:r>
            <a:r>
              <a:rPr lang="en-US" i="1" dirty="0" smtClean="0"/>
              <a:t>E</a:t>
            </a:r>
            <a:r>
              <a:rPr lang="en-US" dirty="0" smtClean="0"/>
              <a:t>) that capture relationships between genes, and contain all the genes of </a:t>
            </a:r>
            <a:r>
              <a:rPr lang="en-US" i="1" dirty="0" smtClean="0"/>
              <a:t>G</a:t>
            </a:r>
            <a:r>
              <a:rPr lang="en-US" dirty="0" smtClean="0"/>
              <a:t>(</a:t>
            </a:r>
            <a:r>
              <a:rPr lang="en-US" i="1" dirty="0" smtClean="0"/>
              <a:t>c</a:t>
            </a:r>
            <a:r>
              <a:rPr lang="en-US" dirty="0" smtClean="0"/>
              <a:t>) (or at least a significant subset of </a:t>
            </a:r>
            <a:r>
              <a:rPr lang="en-US" i="1" dirty="0"/>
              <a:t>G</a:t>
            </a:r>
            <a:r>
              <a:rPr lang="en-US" dirty="0"/>
              <a:t>(</a:t>
            </a:r>
            <a:r>
              <a:rPr lang="en-US" i="1" dirty="0"/>
              <a:t>c</a:t>
            </a:r>
            <a:r>
              <a:rPr lang="en-US" dirty="0" smtClean="0"/>
              <a:t>))</a:t>
            </a:r>
          </a:p>
          <a:p>
            <a:pPr lvl="1"/>
            <a:r>
              <a:rPr lang="en-US" dirty="0" smtClean="0"/>
              <a:t>Interacting proteins</a:t>
            </a:r>
          </a:p>
          <a:p>
            <a:pPr lvl="1"/>
            <a:r>
              <a:rPr lang="en-US" dirty="0" smtClean="0"/>
              <a:t>Transcription factor-target gene relationships</a:t>
            </a:r>
          </a:p>
          <a:p>
            <a:r>
              <a:rPr lang="en-US" i="1" dirty="0" smtClean="0"/>
              <a:t>W</a:t>
            </a:r>
            <a:r>
              <a:rPr lang="en-US" dirty="0" smtClean="0"/>
              <a:t>⊆</a:t>
            </a:r>
            <a:r>
              <a:rPr lang="en-US" i="1" dirty="0" smtClean="0"/>
              <a:t>V </a:t>
            </a:r>
            <a:r>
              <a:rPr lang="en-US" dirty="0" smtClean="0"/>
              <a:t>is the set of nodes in </a:t>
            </a:r>
            <a:r>
              <a:rPr lang="en-US" i="1" dirty="0" smtClean="0"/>
              <a:t>V</a:t>
            </a:r>
            <a:r>
              <a:rPr lang="en-US" dirty="0" smtClean="0"/>
              <a:t> that correspond to the genes of </a:t>
            </a:r>
            <a:r>
              <a:rPr lang="en-US" i="1" dirty="0"/>
              <a:t>G</a:t>
            </a:r>
            <a:r>
              <a:rPr lang="en-US" dirty="0"/>
              <a:t>(</a:t>
            </a:r>
            <a:r>
              <a:rPr lang="en-US" i="1" dirty="0"/>
              <a:t>c</a:t>
            </a:r>
            <a:r>
              <a:rPr lang="en-US" dirty="0" smtClean="0"/>
              <a:t>). Attributes that describe the mutations that affect these genes will be added to this network, creating a </a:t>
            </a:r>
            <a:r>
              <a:rPr lang="en-US" i="1" dirty="0" smtClean="0"/>
              <a:t>Cancer Mutation Network</a:t>
            </a:r>
          </a:p>
        </p:txBody>
      </p:sp>
      <p:graphicFrame>
        <p:nvGraphicFramePr>
          <p:cNvPr id="11" name="Object 10"/>
          <p:cNvGraphicFramePr>
            <a:graphicFrameLocks noChangeAspect="1"/>
          </p:cNvGraphicFramePr>
          <p:nvPr>
            <p:extLst>
              <p:ext uri="{D42A27DB-BD31-4B8C-83A1-F6EECF244321}">
                <p14:modId xmlns:p14="http://schemas.microsoft.com/office/powerpoint/2010/main" val="3325589746"/>
              </p:ext>
            </p:extLst>
          </p:nvPr>
        </p:nvGraphicFramePr>
        <p:xfrm>
          <a:off x="3501535" y="2007292"/>
          <a:ext cx="3051665" cy="443556"/>
        </p:xfrm>
        <a:graphic>
          <a:graphicData uri="http://schemas.openxmlformats.org/presentationml/2006/ole">
            <mc:AlternateContent xmlns:mc="http://schemas.openxmlformats.org/markup-compatibility/2006">
              <mc:Choice xmlns:v="urn:schemas-microsoft-com:vml" Requires="v">
                <p:oleObj spid="_x0000_s1266" name="Equation" r:id="rId4" imgW="2184400" imgH="317500" progId="Equation.3">
                  <p:embed/>
                </p:oleObj>
              </mc:Choice>
              <mc:Fallback>
                <p:oleObj name="Equation" r:id="rId4" imgW="2184400" imgH="317500" progId="Equation.3">
                  <p:embed/>
                  <p:pic>
                    <p:nvPicPr>
                      <p:cNvPr id="0" name=""/>
                      <p:cNvPicPr/>
                      <p:nvPr/>
                    </p:nvPicPr>
                    <p:blipFill>
                      <a:blip r:embed="rId5"/>
                      <a:stretch>
                        <a:fillRect/>
                      </a:stretch>
                    </p:blipFill>
                    <p:spPr>
                      <a:xfrm>
                        <a:off x="3501535" y="2007292"/>
                        <a:ext cx="3051665" cy="443556"/>
                      </a:xfrm>
                      <a:prstGeom prst="rect">
                        <a:avLst/>
                      </a:prstGeom>
                    </p:spPr>
                  </p:pic>
                </p:oleObj>
              </mc:Fallback>
            </mc:AlternateContent>
          </a:graphicData>
        </a:graphic>
      </p:graphicFrame>
    </p:spTree>
    <p:extLst>
      <p:ext uri="{BB962C8B-B14F-4D97-AF65-F5344CB8AC3E}">
        <p14:creationId xmlns:p14="http://schemas.microsoft.com/office/powerpoint/2010/main" val="4784028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Mutation Networks</a:t>
            </a:r>
            <a:endParaRPr lang="en-US" dirty="0"/>
          </a:p>
        </p:txBody>
      </p:sp>
      <p:sp>
        <p:nvSpPr>
          <p:cNvPr id="3" name="Content Placeholder 2"/>
          <p:cNvSpPr>
            <a:spLocks noGrp="1"/>
          </p:cNvSpPr>
          <p:nvPr>
            <p:ph idx="1"/>
          </p:nvPr>
        </p:nvSpPr>
        <p:spPr>
          <a:xfrm>
            <a:off x="457200" y="1600200"/>
            <a:ext cx="8229600" cy="4706866"/>
          </a:xfrm>
        </p:spPr>
        <p:txBody>
          <a:bodyPr>
            <a:normAutofit fontScale="85000" lnSpcReduction="20000"/>
          </a:bodyPr>
          <a:lstStyle/>
          <a:p>
            <a:r>
              <a:rPr lang="en-US" dirty="0" smtClean="0"/>
              <a:t>Attributes added to each </a:t>
            </a:r>
            <a:r>
              <a:rPr lang="en-US" i="1" dirty="0" err="1" smtClean="0"/>
              <a:t>w</a:t>
            </a:r>
            <a:r>
              <a:rPr lang="en-US" dirty="0" err="1" smtClean="0"/>
              <a:t>∈</a:t>
            </a:r>
            <a:r>
              <a:rPr lang="en-US" i="1" dirty="0" err="1" smtClean="0"/>
              <a:t>W</a:t>
            </a:r>
            <a:r>
              <a:rPr lang="en-US" dirty="0" smtClean="0"/>
              <a:t>:</a:t>
            </a:r>
          </a:p>
          <a:p>
            <a:pPr lvl="1"/>
            <a:r>
              <a:rPr lang="en-US" i="1" dirty="0" smtClean="0"/>
              <a:t>type</a:t>
            </a:r>
            <a:r>
              <a:rPr lang="en-US" dirty="0" smtClean="0"/>
              <a:t>(</a:t>
            </a:r>
            <a:r>
              <a:rPr lang="en-US" i="1" dirty="0" smtClean="0"/>
              <a:t>c</a:t>
            </a:r>
            <a:r>
              <a:rPr lang="en-US" dirty="0" smtClean="0"/>
              <a:t>): Indicates the type of cancer in which </a:t>
            </a:r>
            <a:r>
              <a:rPr lang="en-US" i="1" dirty="0" smtClean="0"/>
              <a:t>w</a:t>
            </a:r>
            <a:r>
              <a:rPr lang="en-US" dirty="0" smtClean="0"/>
              <a:t> is disrupted</a:t>
            </a:r>
          </a:p>
          <a:p>
            <a:pPr lvl="1"/>
            <a:r>
              <a:rPr lang="en-US" i="1" dirty="0" smtClean="0"/>
              <a:t>subtype</a:t>
            </a:r>
            <a:r>
              <a:rPr lang="en-US" dirty="0" smtClean="0"/>
              <a:t>(</a:t>
            </a:r>
            <a:r>
              <a:rPr lang="en-US" i="1" dirty="0" smtClean="0"/>
              <a:t>c</a:t>
            </a:r>
            <a:r>
              <a:rPr lang="en-US" dirty="0" smtClean="0"/>
              <a:t>): Indicates the subtype of cancer in which </a:t>
            </a:r>
            <a:r>
              <a:rPr lang="en-US" i="1" dirty="0" smtClean="0"/>
              <a:t>w</a:t>
            </a:r>
            <a:r>
              <a:rPr lang="en-US" dirty="0" smtClean="0"/>
              <a:t> is disrupted</a:t>
            </a:r>
          </a:p>
          <a:p>
            <a:pPr lvl="1"/>
            <a:r>
              <a:rPr lang="en-US" i="1" dirty="0" smtClean="0"/>
              <a:t>type</a:t>
            </a:r>
            <a:r>
              <a:rPr lang="en-US" dirty="0" smtClean="0"/>
              <a:t>(</a:t>
            </a:r>
            <a:r>
              <a:rPr lang="en-US" i="1" dirty="0" smtClean="0"/>
              <a:t>m</a:t>
            </a:r>
            <a:r>
              <a:rPr lang="en-US" dirty="0" smtClean="0"/>
              <a:t>): The type of mutation that </a:t>
            </a:r>
            <a:r>
              <a:rPr lang="en-US" i="1" dirty="0" smtClean="0"/>
              <a:t>w</a:t>
            </a:r>
            <a:r>
              <a:rPr lang="en-US" dirty="0" smtClean="0"/>
              <a:t> is affected by</a:t>
            </a:r>
          </a:p>
          <a:p>
            <a:r>
              <a:rPr lang="en-US" dirty="0" smtClean="0"/>
              <a:t>Each </a:t>
            </a:r>
            <a:r>
              <a:rPr lang="en-US" i="1" dirty="0" smtClean="0"/>
              <a:t>w</a:t>
            </a:r>
            <a:r>
              <a:rPr lang="en-US" dirty="0" smtClean="0"/>
              <a:t> will have one value for </a:t>
            </a:r>
            <a:r>
              <a:rPr lang="en-US" i="1" dirty="0"/>
              <a:t>type</a:t>
            </a:r>
            <a:r>
              <a:rPr lang="en-US" dirty="0"/>
              <a:t>(</a:t>
            </a:r>
            <a:r>
              <a:rPr lang="en-US" i="1" dirty="0"/>
              <a:t>m</a:t>
            </a:r>
            <a:r>
              <a:rPr lang="en-US" dirty="0" smtClean="0"/>
              <a:t>)</a:t>
            </a:r>
          </a:p>
          <a:p>
            <a:r>
              <a:rPr lang="en-US" dirty="0" smtClean="0"/>
              <a:t>If </a:t>
            </a:r>
            <a:r>
              <a:rPr lang="en-US" i="1" dirty="0" smtClean="0"/>
              <a:t>w </a:t>
            </a:r>
            <a:r>
              <a:rPr lang="en-US" dirty="0" smtClean="0"/>
              <a:t>is affected by multiple mutations, then define a new compound mutation type that represents the intersection of multiple simple mutation types</a:t>
            </a:r>
          </a:p>
          <a:p>
            <a:pPr lvl="1"/>
            <a:r>
              <a:rPr lang="en-US" dirty="0" smtClean="0"/>
              <a:t>E.g. If a gene is affected by both an amplification and a deletion, then define “</a:t>
            </a:r>
            <a:r>
              <a:rPr lang="en-US" dirty="0" err="1" smtClean="0"/>
              <a:t>ampdel</a:t>
            </a:r>
            <a:r>
              <a:rPr lang="en-US" dirty="0" smtClean="0"/>
              <a:t>” as the intersection of an amplification and a deletion</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7</a:t>
            </a:fld>
            <a:endParaRPr lang="en-US"/>
          </a:p>
        </p:txBody>
      </p:sp>
    </p:spTree>
    <p:extLst>
      <p:ext uri="{BB962C8B-B14F-4D97-AF65-F5344CB8AC3E}">
        <p14:creationId xmlns:p14="http://schemas.microsoft.com/office/powerpoint/2010/main" val="4143701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Analyses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Use network context of disrupted genes to realize novel insights in cancer function</a:t>
            </a:r>
          </a:p>
          <a:p>
            <a:pPr lvl="1"/>
            <a:r>
              <a:rPr lang="en-US" dirty="0" smtClean="0"/>
              <a:t>Hubs (high-degree nodes)</a:t>
            </a:r>
          </a:p>
          <a:p>
            <a:pPr lvl="1"/>
            <a:r>
              <a:rPr lang="en-US" dirty="0" smtClean="0"/>
              <a:t>GO enrichment of hubs (i.e. determine functional enrichment of hubs)</a:t>
            </a:r>
          </a:p>
          <a:p>
            <a:pPr lvl="1"/>
            <a:r>
              <a:rPr lang="en-US" dirty="0" smtClean="0"/>
              <a:t>Bottlenecks (nodes through which many shortest paths between nodes in </a:t>
            </a:r>
            <a:r>
              <a:rPr lang="en-US" i="1" dirty="0" smtClean="0"/>
              <a:t>N</a:t>
            </a:r>
            <a:r>
              <a:rPr lang="en-US" dirty="0" smtClean="0"/>
              <a:t> pass)</a:t>
            </a:r>
          </a:p>
          <a:p>
            <a:pPr lvl="1"/>
            <a:r>
              <a:rPr lang="en-US" dirty="0" smtClean="0"/>
              <a:t>GO enrichment of bottleneck neighborhood</a:t>
            </a:r>
          </a:p>
          <a:p>
            <a:pPr lvl="2"/>
            <a:r>
              <a:rPr lang="en-US" dirty="0" smtClean="0"/>
              <a:t>Find functional significance of genes that communicate through the bottleneck</a:t>
            </a:r>
          </a:p>
          <a:p>
            <a:pPr lvl="1"/>
            <a:r>
              <a:rPr lang="en-US" dirty="0" smtClean="0"/>
              <a:t>Find network motifs conserved between different cancer types and subtypes</a:t>
            </a:r>
          </a:p>
          <a:p>
            <a:pPr lvl="1"/>
            <a:r>
              <a:rPr lang="en-US" dirty="0" smtClean="0"/>
              <a:t>“</a:t>
            </a:r>
            <a:r>
              <a:rPr lang="en-US" dirty="0" err="1" smtClean="0"/>
              <a:t>Interologs</a:t>
            </a:r>
            <a:r>
              <a:rPr lang="en-US" dirty="0" smtClean="0"/>
              <a:t>” and “</a:t>
            </a:r>
            <a:r>
              <a:rPr lang="en-US" dirty="0" err="1" smtClean="0"/>
              <a:t>regulogs</a:t>
            </a:r>
            <a:r>
              <a:rPr lang="en-US" dirty="0" smtClean="0"/>
              <a:t>”</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8</a:t>
            </a:fld>
            <a:endParaRPr lang="en-US"/>
          </a:p>
        </p:txBody>
      </p:sp>
    </p:spTree>
    <p:extLst>
      <p:ext uri="{BB962C8B-B14F-4D97-AF65-F5344CB8AC3E}">
        <p14:creationId xmlns:p14="http://schemas.microsoft.com/office/powerpoint/2010/main" val="21835742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results</a:t>
            </a:r>
            <a:endParaRPr lang="en-US" dirty="0"/>
          </a:p>
        </p:txBody>
      </p:sp>
      <p:sp>
        <p:nvSpPr>
          <p:cNvPr id="3" name="Content Placeholder 2"/>
          <p:cNvSpPr>
            <a:spLocks noGrp="1"/>
          </p:cNvSpPr>
          <p:nvPr>
            <p:ph idx="1"/>
          </p:nvPr>
        </p:nvSpPr>
        <p:spPr>
          <a:xfrm>
            <a:off x="457200" y="1600199"/>
            <a:ext cx="8229600" cy="5257801"/>
          </a:xfrm>
        </p:spPr>
        <p:txBody>
          <a:bodyPr>
            <a:normAutofit fontScale="70000" lnSpcReduction="20000"/>
          </a:bodyPr>
          <a:lstStyle/>
          <a:p>
            <a:r>
              <a:rPr lang="en-US" b="1" dirty="0"/>
              <a:t>Prostate cancer genes:</a:t>
            </a:r>
            <a:r>
              <a:rPr lang="en-US" dirty="0"/>
              <a:t> From Rubin-Gerstein papers</a:t>
            </a:r>
          </a:p>
          <a:p>
            <a:pPr lvl="1"/>
            <a:r>
              <a:rPr lang="en-US" dirty="0"/>
              <a:t>87 gene signature associated with TMPRSS2-ERG fusion</a:t>
            </a:r>
          </a:p>
          <a:p>
            <a:pPr lvl="1"/>
            <a:r>
              <a:rPr lang="en-US" dirty="0"/>
              <a:t>List of recurrent lesions in primary prostate cancer in </a:t>
            </a:r>
            <a:r>
              <a:rPr lang="en-US" dirty="0" err="1"/>
              <a:t>Demichelis</a:t>
            </a:r>
            <a:r>
              <a:rPr lang="en-US" dirty="0"/>
              <a:t> 2009</a:t>
            </a:r>
            <a:r>
              <a:rPr lang="en-US" baseline="30000" dirty="0"/>
              <a:t>1</a:t>
            </a:r>
            <a:endParaRPr lang="en-US" dirty="0"/>
          </a:p>
          <a:p>
            <a:pPr lvl="1"/>
            <a:r>
              <a:rPr lang="en-US" dirty="0"/>
              <a:t>ETS </a:t>
            </a:r>
            <a:r>
              <a:rPr lang="en-US" dirty="0" smtClean="0"/>
              <a:t>genes</a:t>
            </a:r>
            <a:r>
              <a:rPr lang="en-US" baseline="30000" dirty="0" smtClean="0"/>
              <a:t>1</a:t>
            </a:r>
          </a:p>
          <a:p>
            <a:r>
              <a:rPr lang="en-US" dirty="0"/>
              <a:t>Map these genes onto a protein-protein interaction network</a:t>
            </a:r>
          </a:p>
          <a:p>
            <a:pPr lvl="1"/>
            <a:r>
              <a:rPr lang="en-US" dirty="0"/>
              <a:t>HPRD (</a:t>
            </a:r>
            <a:r>
              <a:rPr lang="en-US" dirty="0" err="1"/>
              <a:t>hprd.org</a:t>
            </a:r>
            <a:r>
              <a:rPr lang="en-US" dirty="0"/>
              <a:t>) release 9</a:t>
            </a:r>
          </a:p>
          <a:p>
            <a:pPr lvl="1"/>
            <a:r>
              <a:rPr lang="en-US" dirty="0" err="1"/>
              <a:t>Cytoscape</a:t>
            </a:r>
            <a:r>
              <a:rPr lang="en-US" dirty="0"/>
              <a:t> 2.6 (</a:t>
            </a:r>
            <a:r>
              <a:rPr lang="en-US" dirty="0" err="1"/>
              <a:t>www.cytoscape.org</a:t>
            </a:r>
            <a:r>
              <a:rPr lang="en-US" dirty="0"/>
              <a:t>) for organizing and visualizing network data</a:t>
            </a:r>
          </a:p>
          <a:p>
            <a:r>
              <a:rPr lang="en-US" dirty="0"/>
              <a:t>Investigate the network properties of these genes</a:t>
            </a:r>
          </a:p>
          <a:p>
            <a:pPr lvl="1"/>
            <a:r>
              <a:rPr lang="en-US" dirty="0" err="1"/>
              <a:t>CytoHubba</a:t>
            </a:r>
            <a:r>
              <a:rPr lang="en-US" dirty="0"/>
              <a:t> plugin (http://</a:t>
            </a:r>
            <a:r>
              <a:rPr lang="en-US" dirty="0" err="1"/>
              <a:t>hub.iis.sinica.edu.tw</a:t>
            </a:r>
            <a:r>
              <a:rPr lang="en-US" dirty="0"/>
              <a:t>/</a:t>
            </a:r>
            <a:r>
              <a:rPr lang="en-US" dirty="0" err="1"/>
              <a:t>cytohubba</a:t>
            </a:r>
            <a:r>
              <a:rPr lang="en-US" dirty="0"/>
              <a:t>/) used to calculate centrality measures on HPRD</a:t>
            </a:r>
          </a:p>
          <a:p>
            <a:pPr lvl="2"/>
            <a:r>
              <a:rPr lang="en-US" b="1" dirty="0"/>
              <a:t>Degree:</a:t>
            </a:r>
            <a:r>
              <a:rPr lang="en-US" dirty="0"/>
              <a:t> Number of edges incident on each node</a:t>
            </a:r>
          </a:p>
          <a:p>
            <a:pPr lvl="1"/>
            <a:r>
              <a:rPr lang="en-US" dirty="0"/>
              <a:t>GO enrichment of hubs (using the </a:t>
            </a:r>
            <a:r>
              <a:rPr lang="en-US" dirty="0" err="1"/>
              <a:t>BiNGO</a:t>
            </a:r>
            <a:r>
              <a:rPr lang="en-US" dirty="0"/>
              <a:t> plugin)</a:t>
            </a:r>
          </a:p>
          <a:p>
            <a:pPr lvl="2"/>
            <a:r>
              <a:rPr lang="en-US" dirty="0"/>
              <a:t>http://</a:t>
            </a:r>
            <a:r>
              <a:rPr lang="en-US" dirty="0" err="1"/>
              <a:t>www.psb.ugent.be</a:t>
            </a:r>
            <a:r>
              <a:rPr lang="en-US" dirty="0"/>
              <a:t>/</a:t>
            </a:r>
            <a:r>
              <a:rPr lang="en-US" dirty="0" err="1"/>
              <a:t>cbd</a:t>
            </a:r>
            <a:r>
              <a:rPr lang="en-US" dirty="0"/>
              <a:t>/papers/</a:t>
            </a:r>
            <a:r>
              <a:rPr lang="en-US" dirty="0" err="1"/>
              <a:t>BiNGO</a:t>
            </a:r>
            <a:r>
              <a:rPr lang="en-US" dirty="0"/>
              <a:t>/</a:t>
            </a:r>
            <a:r>
              <a:rPr lang="en-US" dirty="0" err="1"/>
              <a:t>Home.html</a:t>
            </a:r>
            <a:endParaRPr lang="en-US" dirty="0"/>
          </a:p>
          <a:p>
            <a:pPr lvl="1"/>
            <a:r>
              <a:rPr lang="en-US" dirty="0"/>
              <a:t>Highly Interconnected Clusters (using the MCODE plugin)</a:t>
            </a:r>
          </a:p>
          <a:p>
            <a:pPr lvl="2"/>
            <a:r>
              <a:rPr lang="en-US" dirty="0"/>
              <a:t>http://</a:t>
            </a:r>
            <a:r>
              <a:rPr lang="en-US" dirty="0" err="1"/>
              <a:t>baderlab.org</a:t>
            </a:r>
            <a:r>
              <a:rPr lang="en-US" dirty="0"/>
              <a:t>/Software/</a:t>
            </a:r>
            <a:r>
              <a:rPr lang="en-US" dirty="0" smtClean="0"/>
              <a:t>MCODE</a:t>
            </a:r>
            <a:endParaRPr lang="en-US" dirty="0"/>
          </a:p>
        </p:txBody>
      </p:sp>
      <p:sp>
        <p:nvSpPr>
          <p:cNvPr id="4" name="Slide Number Placeholder 3"/>
          <p:cNvSpPr>
            <a:spLocks noGrp="1"/>
          </p:cNvSpPr>
          <p:nvPr>
            <p:ph type="sldNum" sz="quarter" idx="12"/>
          </p:nvPr>
        </p:nvSpPr>
        <p:spPr/>
        <p:txBody>
          <a:bodyPr/>
          <a:lstStyle/>
          <a:p>
            <a:fld id="{FBE88DA3-6209-1C43-A788-5B77E659839B}" type="slidenum">
              <a:rPr lang="en-US" smtClean="0"/>
              <a:t>9</a:t>
            </a:fld>
            <a:endParaRPr lang="en-US"/>
          </a:p>
        </p:txBody>
      </p:sp>
      <p:sp>
        <p:nvSpPr>
          <p:cNvPr id="5" name="TextBox 4"/>
          <p:cNvSpPr txBox="1"/>
          <p:nvPr/>
        </p:nvSpPr>
        <p:spPr>
          <a:xfrm>
            <a:off x="540854" y="6377910"/>
            <a:ext cx="8145946" cy="738664"/>
          </a:xfrm>
          <a:prstGeom prst="rect">
            <a:avLst/>
          </a:prstGeom>
          <a:noFill/>
        </p:spPr>
        <p:txBody>
          <a:bodyPr wrap="square" rtlCol="0">
            <a:spAutoFit/>
          </a:bodyPr>
          <a:lstStyle/>
          <a:p>
            <a:pPr lvl="0"/>
            <a:r>
              <a:rPr lang="en-US" sz="1400" baseline="30000" dirty="0" smtClean="0"/>
              <a:t>1</a:t>
            </a:r>
            <a:r>
              <a:rPr lang="en-US" sz="1400" dirty="0" smtClean="0"/>
              <a:t>F</a:t>
            </a:r>
            <a:r>
              <a:rPr lang="en-US" sz="1400" dirty="0"/>
              <a:t>. </a:t>
            </a:r>
            <a:r>
              <a:rPr lang="en-US" sz="1400" dirty="0" err="1"/>
              <a:t>Demichelis</a:t>
            </a:r>
            <a:r>
              <a:rPr lang="en-US" sz="1400" dirty="0"/>
              <a:t> et al., others, “Distinct genomic aberrations associated with ERG rearranged prostate cancer,” </a:t>
            </a:r>
            <a:r>
              <a:rPr lang="en-US" sz="1400" i="1" dirty="0"/>
              <a:t>Genes, Chromosomes and Cancer</a:t>
            </a:r>
            <a:r>
              <a:rPr lang="en-US" sz="1400" dirty="0"/>
              <a:t> 48, no. 4 (2009): 366–380.</a:t>
            </a:r>
          </a:p>
          <a:p>
            <a:endParaRPr lang="en-US" sz="1400" dirty="0"/>
          </a:p>
        </p:txBody>
      </p:sp>
    </p:spTree>
    <p:extLst>
      <p:ext uri="{BB962C8B-B14F-4D97-AF65-F5344CB8AC3E}">
        <p14:creationId xmlns:p14="http://schemas.microsoft.com/office/powerpoint/2010/main" val="33160153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13092</TotalTime>
  <Words>4523</Words>
  <Application>Microsoft Macintosh PowerPoint</Application>
  <PresentationFormat>On-screen Show (4:3)</PresentationFormat>
  <Paragraphs>290</Paragraphs>
  <Slides>27</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Cancer Network Dysregulation</vt:lpstr>
      <vt:lpstr>Outline</vt:lpstr>
      <vt:lpstr>Outline</vt:lpstr>
      <vt:lpstr>The Network Perspective</vt:lpstr>
      <vt:lpstr>Definitions</vt:lpstr>
      <vt:lpstr>Cancer Mutation Networks</vt:lpstr>
      <vt:lpstr>Cancer Mutation Networks</vt:lpstr>
      <vt:lpstr>Network Analyses</vt:lpstr>
      <vt:lpstr>Initial results</vt:lpstr>
      <vt:lpstr>Prostate Cancer Hubs</vt:lpstr>
      <vt:lpstr>Prostate Cancer Hubs GO MF Enrichment</vt:lpstr>
      <vt:lpstr>Prostate Cancer Hubs GO BP Enrichment</vt:lpstr>
      <vt:lpstr>Prostate Cancer Hubs GO CC Enrichment</vt:lpstr>
      <vt:lpstr>Prostate Cancer Hubs: Highly Interconnected Clusters</vt:lpstr>
      <vt:lpstr>Future Directions</vt:lpstr>
      <vt:lpstr>Outline</vt:lpstr>
      <vt:lpstr>Genomic Aberration Tracks</vt:lpstr>
      <vt:lpstr>Signal Track Analyses</vt:lpstr>
      <vt:lpstr>Outline</vt:lpstr>
      <vt:lpstr>Computational Tools</vt:lpstr>
      <vt:lpstr>Database</vt:lpstr>
      <vt:lpstr>Queries</vt:lpstr>
      <vt:lpstr>Outline</vt:lpstr>
      <vt:lpstr>Reading Topics</vt:lpstr>
      <vt:lpstr>Reading Topics (cont’d)</vt:lpstr>
      <vt:lpstr>Reading Topics (cont’d)</vt:lpstr>
      <vt:lpstr>Acknowledgements</vt:lpstr>
    </vt:vector>
  </TitlesOfParts>
  <Company>The Lochovskys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Lucas Lochovsky</dc:creator>
  <cp:lastModifiedBy>Lucas Lochovsky</cp:lastModifiedBy>
  <cp:revision>283</cp:revision>
  <dcterms:created xsi:type="dcterms:W3CDTF">2011-04-23T21:10:35Z</dcterms:created>
  <dcterms:modified xsi:type="dcterms:W3CDTF">2011-05-03T19:34:09Z</dcterms:modified>
</cp:coreProperties>
</file>