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9" r:id="rId3"/>
    <p:sldId id="258" r:id="rId4"/>
    <p:sldId id="261" r:id="rId5"/>
    <p:sldId id="260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4A6AD-298E-B241-AB80-A5802FB49C85}" type="datetimeFigureOut">
              <a:rPr lang="en-US" smtClean="0"/>
              <a:t>4/16/11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6F5E5-01EF-ED45-952C-1E3558C039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on </a:t>
            </a:r>
            <a:r>
              <a:rPr lang="en-US" dirty="0" err="1" smtClean="0"/>
              <a:t>PPDs</a:t>
            </a:r>
            <a:r>
              <a:rPr lang="en-US" dirty="0" smtClean="0"/>
              <a:t> finding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smtClean="0"/>
              <a:t>April 5,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for good mapping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Using hg18</a:t>
            </a:r>
            <a:endParaRPr lang="en-US" dirty="0" smtClean="0"/>
          </a:p>
          <a:p>
            <a:r>
              <a:rPr lang="en-US" dirty="0" smtClean="0"/>
              <a:t>Using 2x100 junction sequences</a:t>
            </a:r>
          </a:p>
          <a:p>
            <a:r>
              <a:rPr lang="en-US" b="1" dirty="0" smtClean="0"/>
              <a:t>Junction interval is at least</a:t>
            </a:r>
            <a:r>
              <a:rPr lang="en-US" b="1" dirty="0" smtClean="0"/>
              <a:t> 70 </a:t>
            </a:r>
            <a:r>
              <a:rPr lang="en-US" b="1" dirty="0" err="1" smtClean="0"/>
              <a:t>bp</a:t>
            </a:r>
            <a:endParaRPr lang="en-US" b="1" dirty="0" smtClean="0"/>
          </a:p>
          <a:p>
            <a:r>
              <a:rPr lang="en-US" b="1" dirty="0"/>
              <a:t>R</a:t>
            </a:r>
            <a:r>
              <a:rPr lang="en-US" b="1" dirty="0" smtClean="0"/>
              <a:t>eads </a:t>
            </a:r>
            <a:r>
              <a:rPr lang="en-US" b="1" dirty="0" smtClean="0"/>
              <a:t>span for at least 5</a:t>
            </a:r>
            <a:r>
              <a:rPr lang="en-US" b="1" dirty="0" smtClean="0"/>
              <a:t> + (</a:t>
            </a:r>
            <a:r>
              <a:rPr lang="en-US" b="1" dirty="0" err="1" smtClean="0"/>
              <a:t>read_len</a:t>
            </a:r>
            <a:r>
              <a:rPr lang="en-US" b="1" dirty="0" smtClean="0"/>
              <a:t> – 35)/20 </a:t>
            </a:r>
            <a:r>
              <a:rPr lang="en-US" b="1" dirty="0" err="1" smtClean="0"/>
              <a:t>bp</a:t>
            </a:r>
            <a:r>
              <a:rPr lang="en-US" b="1" dirty="0" smtClean="0"/>
              <a:t> on </a:t>
            </a:r>
            <a:r>
              <a:rPr lang="en-US" b="1" dirty="0" smtClean="0"/>
              <a:t>each side of </a:t>
            </a:r>
            <a:r>
              <a:rPr lang="en-US" b="1" dirty="0" smtClean="0"/>
              <a:t>junction</a:t>
            </a:r>
          </a:p>
          <a:p>
            <a:r>
              <a:rPr lang="en-US" b="1" dirty="0" smtClean="0"/>
              <a:t>Consider reads mapping </a:t>
            </a:r>
            <a:r>
              <a:rPr lang="en-US" b="1" dirty="0" smtClean="0"/>
              <a:t>to exact same location redundant (amplification of optical duplicates)</a:t>
            </a:r>
            <a:endParaRPr lang="en-US" b="1" dirty="0" smtClean="0"/>
          </a:p>
          <a:p>
            <a:r>
              <a:rPr lang="en-US" b="1" dirty="0" smtClean="0"/>
              <a:t>Calling novel </a:t>
            </a:r>
            <a:r>
              <a:rPr lang="en-US" b="1" baseline="0" dirty="0" err="1" smtClean="0"/>
              <a:t>Ψgene</a:t>
            </a:r>
            <a:r>
              <a:rPr lang="en-US" b="1" baseline="0" dirty="0" smtClean="0"/>
              <a:t> for a gene with </a:t>
            </a:r>
            <a:r>
              <a:rPr lang="en-US" b="1" dirty="0" smtClean="0"/>
              <a:t>read mapping to at </a:t>
            </a:r>
            <a:r>
              <a:rPr lang="en-US" b="1" baseline="0" dirty="0" smtClean="0"/>
              <a:t>least </a:t>
            </a:r>
            <a:r>
              <a:rPr lang="en-US" b="1" i="1" u="sng" baseline="0" dirty="0" smtClean="0"/>
              <a:t>two</a:t>
            </a:r>
            <a:r>
              <a:rPr lang="en-US" b="1" baseline="0" dirty="0" smtClean="0"/>
              <a:t> non-</a:t>
            </a:r>
            <a:r>
              <a:rPr lang="en-US" b="1" dirty="0" smtClean="0"/>
              <a:t>overlapping junctions with at least one having </a:t>
            </a:r>
            <a:r>
              <a:rPr lang="en-US" b="1" i="1" u="sng" dirty="0" smtClean="0"/>
              <a:t>two</a:t>
            </a:r>
            <a:r>
              <a:rPr lang="en-US" b="1" dirty="0" smtClean="0"/>
              <a:t> mapped reads</a:t>
            </a:r>
            <a:endParaRPr lang="en-US" b="1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3498" y="50764"/>
          <a:ext cx="8916944" cy="62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691"/>
                <a:gridCol w="886093"/>
                <a:gridCol w="2075192"/>
                <a:gridCol w="1825272"/>
                <a:gridCol w="919459"/>
                <a:gridCol w="1400965"/>
                <a:gridCol w="9982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Pilot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Pop.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Individuals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Analysis</a:t>
                      </a:r>
                      <a:endParaRPr lang="en-US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#</a:t>
                      </a:r>
                      <a:r>
                        <a:rPr lang="en-US" sz="1800" baseline="0" dirty="0" smtClean="0"/>
                        <a:t> of genes with </a:t>
                      </a:r>
                      <a:r>
                        <a:rPr lang="en-US" sz="1800" baseline="0" dirty="0" err="1" smtClean="0"/>
                        <a:t>Ψgene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Previous</a:t>
                      </a:r>
                      <a:endParaRPr lang="en-US" sz="1800" dirty="0"/>
                    </a:p>
                  </a:txBody>
                  <a:tcPr/>
                </a:tc>
              </a:tr>
              <a:tr h="0">
                <a:tc rowSpan="3">
                  <a:txBody>
                    <a:bodyPr/>
                    <a:lstStyle/>
                    <a:p>
                      <a:r>
                        <a:rPr lang="en-US" sz="1800" dirty="0" smtClean="0"/>
                        <a:t>Pilot 1</a:t>
                      </a:r>
                    </a:p>
                    <a:p>
                      <a:r>
                        <a:rPr lang="en-US" sz="1800" dirty="0" smtClean="0"/>
                        <a:t>low </a:t>
                      </a:r>
                      <a:r>
                        <a:rPr lang="en-US" sz="1800" dirty="0" err="1" smtClean="0"/>
                        <a:t>cov</a:t>
                      </a:r>
                      <a:r>
                        <a:rPr lang="en-US" sz="1800" dirty="0" smtClean="0"/>
                        <a:t>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CEU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36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48</a:t>
                      </a:r>
                      <a:endParaRPr lang="en-US" sz="1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YRI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49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80</a:t>
                      </a:r>
                      <a:endParaRPr lang="en-US" sz="1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CHBJPT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pool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33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43</a:t>
                      </a:r>
                      <a:endParaRPr lang="en-US" sz="1800" dirty="0"/>
                    </a:p>
                  </a:txBody>
                  <a:tcPr/>
                </a:tc>
              </a:tr>
              <a:tr h="0">
                <a:tc rowSpan="5">
                  <a:txBody>
                    <a:bodyPr/>
                    <a:lstStyle/>
                    <a:p>
                      <a:r>
                        <a:rPr lang="en-US" sz="1800" dirty="0" smtClean="0"/>
                        <a:t>Pilot</a:t>
                      </a:r>
                      <a:r>
                        <a:rPr lang="en-US" sz="1800" dirty="0" smtClean="0"/>
                        <a:t> 2</a:t>
                      </a:r>
                    </a:p>
                    <a:p>
                      <a:r>
                        <a:rPr lang="en-US" sz="1800" dirty="0" smtClean="0"/>
                        <a:t>high </a:t>
                      </a:r>
                      <a:r>
                        <a:rPr lang="en-US" sz="1800" dirty="0" err="1" smtClean="0"/>
                        <a:t>cov</a:t>
                      </a:r>
                      <a:r>
                        <a:rPr lang="en-US" sz="1800" dirty="0" smtClean="0"/>
                        <a:t>.</a:t>
                      </a:r>
                      <a:endParaRPr lang="en-US" sz="18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800" dirty="0" smtClean="0"/>
                        <a:t>CEU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NA12891 (father)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per</a:t>
                      </a:r>
                      <a:r>
                        <a:rPr lang="en-US" sz="1800" baseline="0" dirty="0" smtClean="0"/>
                        <a:t> person</a:t>
                      </a:r>
                      <a:endParaRPr lang="en-US" sz="18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27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/>
                </a:tc>
              </a:tr>
              <a:tr h="12187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NA12892 (mother)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per</a:t>
                      </a:r>
                      <a:r>
                        <a:rPr lang="en-US" sz="1800" baseline="0" dirty="0" smtClean="0"/>
                        <a:t> person</a:t>
                      </a:r>
                      <a:endParaRPr lang="en-US" sz="18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NA12878 (daughter)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per</a:t>
                      </a:r>
                      <a:r>
                        <a:rPr lang="en-US" sz="1800" baseline="0" dirty="0" smtClean="0"/>
                        <a:t> person</a:t>
                      </a:r>
                      <a:endParaRPr lang="en-US" sz="18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23</a:t>
                      </a:r>
                      <a:endParaRPr lang="en-US" sz="1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YRI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NA19239 (father)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per</a:t>
                      </a:r>
                      <a:r>
                        <a:rPr lang="en-US" sz="1800" baseline="0" dirty="0" smtClean="0"/>
                        <a:t> person</a:t>
                      </a:r>
                      <a:endParaRPr lang="en-US" sz="18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/>
                </a:tc>
              </a:tr>
              <a:tr h="15367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NA19238 (mother)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per</a:t>
                      </a:r>
                      <a:r>
                        <a:rPr lang="en-US" sz="1800" baseline="0" dirty="0" smtClean="0"/>
                        <a:t> person</a:t>
                      </a:r>
                      <a:endParaRPr lang="en-US" sz="18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/>
                </a:tc>
              </a:tr>
              <a:tr h="149093">
                <a:tc rowSpan="8">
                  <a:txBody>
                    <a:bodyPr/>
                    <a:lstStyle/>
                    <a:p>
                      <a:r>
                        <a:rPr lang="en-US" sz="1800" dirty="0" smtClean="0"/>
                        <a:t>Pilot</a:t>
                      </a:r>
                      <a:r>
                        <a:rPr lang="en-US" sz="1800" dirty="0" smtClean="0"/>
                        <a:t> 3</a:t>
                      </a:r>
                    </a:p>
                    <a:p>
                      <a:r>
                        <a:rPr lang="en-US" sz="1800" dirty="0" err="1" smtClean="0"/>
                        <a:t>exon</a:t>
                      </a:r>
                      <a:endParaRPr lang="en-US" sz="1800" dirty="0" smtClean="0"/>
                    </a:p>
                    <a:p>
                      <a:r>
                        <a:rPr lang="en-US" sz="1800" dirty="0" smtClean="0"/>
                        <a:t>high </a:t>
                      </a:r>
                      <a:r>
                        <a:rPr lang="en-US" sz="1800" dirty="0" err="1" smtClean="0"/>
                        <a:t>cov</a:t>
                      </a:r>
                      <a:r>
                        <a:rPr lang="en-US" sz="1800" dirty="0" smtClean="0"/>
                        <a:t>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CEU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(303)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158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90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CEU*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per person (pool)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13 (36)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495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YRI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(32)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38</a:t>
                      </a:r>
                      <a:endParaRPr lang="en-US" sz="1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14</a:t>
                      </a:r>
                      <a:endParaRPr lang="en-US" sz="1800" dirty="0"/>
                    </a:p>
                  </a:txBody>
                  <a:tcPr/>
                </a:tc>
              </a:tr>
              <a:tr h="1729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JPT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(17)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/>
                </a:tc>
              </a:tr>
              <a:tr h="1729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CHBJPT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136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per person (pool)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7 (24)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N/A</a:t>
                      </a:r>
                      <a:endParaRPr lang="en-US" sz="1800" b="1" dirty="0"/>
                    </a:p>
                  </a:txBody>
                  <a:tcPr/>
                </a:tc>
              </a:tr>
              <a:tr h="1619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TSI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(12)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16195" y="6434798"/>
            <a:ext cx="6179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Excluding NA06986, NA11829, NA11831, NA11832, NA12045, NA07346, NA11920, NA11994 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Utah outliers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0917"/>
            <a:ext cx="9144000" cy="52870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93997" y="5923301"/>
            <a:ext cx="1052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NA06986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27245" y="5643865"/>
            <a:ext cx="1052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NA11829</a:t>
            </a:r>
          </a:p>
          <a:p>
            <a:r>
              <a:rPr lang="en-US" dirty="0" smtClean="0"/>
              <a:t>NA11832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26078" y="5866439"/>
            <a:ext cx="1052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NA11831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89132" y="5549095"/>
            <a:ext cx="1052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NA12045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08818" y="5657930"/>
            <a:ext cx="2029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NA11920, NA07346</a:t>
            </a:r>
          </a:p>
          <a:p>
            <a:r>
              <a:rPr lang="en-US" dirty="0" smtClean="0"/>
              <a:t>YRI - NA18856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1745" y="333600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</a:t>
            </a:r>
            <a:r>
              <a:rPr lang="en-US" dirty="0" smtClean="0"/>
              <a:t>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32934" y="1346211"/>
          <a:ext cx="8560711" cy="3881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679"/>
                <a:gridCol w="1825272"/>
                <a:gridCol w="1211580"/>
                <a:gridCol w="1185124"/>
                <a:gridCol w="1786764"/>
                <a:gridCol w="16592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Approach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</a:t>
                      </a:r>
                      <a:r>
                        <a:rPr lang="en-US" dirty="0" smtClean="0"/>
                        <a:t>of</a:t>
                      </a:r>
                    </a:p>
                    <a:p>
                      <a:pPr algn="r"/>
                      <a:r>
                        <a:rPr lang="en-US" dirty="0" smtClean="0"/>
                        <a:t>individuals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</a:t>
                      </a:r>
                      <a:r>
                        <a:rPr lang="en-US" dirty="0" smtClean="0"/>
                        <a:t>genes</a:t>
                      </a:r>
                    </a:p>
                    <a:p>
                      <a:pPr algn="r"/>
                      <a:r>
                        <a:rPr lang="en-US" dirty="0" smtClean="0"/>
                        <a:t>with novel</a:t>
                      </a:r>
                    </a:p>
                    <a:p>
                      <a:pPr algn="r"/>
                      <a:r>
                        <a:rPr lang="en-US" dirty="0" err="1" smtClean="0"/>
                        <a:t>Ψgenes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in </a:t>
                      </a:r>
                      <a:r>
                        <a:rPr lang="en-US" dirty="0" smtClean="0"/>
                        <a:t>target</a:t>
                      </a:r>
                    </a:p>
                    <a:p>
                      <a:pPr algn="r"/>
                      <a:r>
                        <a:rPr lang="en-US" dirty="0" smtClean="0"/>
                        <a:t>genes </a:t>
                      </a:r>
                      <a:r>
                        <a:rPr lang="en-US" dirty="0" smtClean="0"/>
                        <a:t>with </a:t>
                      </a:r>
                      <a:r>
                        <a:rPr lang="en-US" dirty="0" smtClean="0"/>
                        <a:t>novel</a:t>
                      </a:r>
                    </a:p>
                    <a:p>
                      <a:pPr algn="r"/>
                      <a:r>
                        <a:rPr lang="en-US" dirty="0" err="1" smtClean="0"/>
                        <a:t>Ψgenes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Total # of </a:t>
                      </a:r>
                      <a:r>
                        <a:rPr lang="en-US" dirty="0" smtClean="0"/>
                        <a:t>genes</a:t>
                      </a:r>
                    </a:p>
                    <a:p>
                      <a:pPr algn="r"/>
                      <a:r>
                        <a:rPr lang="en-US" dirty="0" smtClean="0"/>
                        <a:t>with novel</a:t>
                      </a:r>
                    </a:p>
                    <a:p>
                      <a:pPr algn="r"/>
                      <a:r>
                        <a:rPr lang="en-US" dirty="0" err="1" smtClean="0"/>
                        <a:t>Ψgenes</a:t>
                      </a:r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CEU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FF0000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rgbClr val="FF0000"/>
                          </a:solidFill>
                        </a:rPr>
                        <a:t>(pool)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rgbClr val="FF0000"/>
                          </a:solidFill>
                        </a:rPr>
                        <a:t>63</a:t>
                      </a:r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rgbClr val="FF0000"/>
                          </a:solidFill>
                        </a:rPr>
                        <a:t>(303)</a:t>
                      </a:r>
                      <a:endParaRPr lang="en-US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53 (265)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1060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CEU*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13 (36)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 (24)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160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(32)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 (20)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 (4)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(17)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 (6)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CHBJPT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136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7 (24)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 (10)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 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person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(pool)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(12)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 (4)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8167" y="6273946"/>
            <a:ext cx="7995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Assuming 20,000 in human genome and knowing that ~1000 genes were targeted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89602" y="328703"/>
            <a:ext cx="2878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RNA-</a:t>
            </a:r>
            <a:r>
              <a:rPr lang="en-US" b="1" dirty="0" err="1" smtClean="0">
                <a:solidFill>
                  <a:srgbClr val="FF0000"/>
                </a:solidFill>
              </a:rPr>
              <a:t>seq</a:t>
            </a:r>
            <a:r>
              <a:rPr lang="en-US" b="1" dirty="0" smtClean="0">
                <a:solidFill>
                  <a:srgbClr val="FF0000"/>
                </a:solidFill>
              </a:rPr>
              <a:t> contamination?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Inefficient junction capture?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5000937" y="1099608"/>
            <a:ext cx="1614425" cy="9629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5740" y="2174875"/>
            <a:ext cx="2694432" cy="2694432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147849" y="3522091"/>
            <a:ext cx="2694432" cy="2694432"/>
          </a:xfrm>
          <a:prstGeom prst="ellipse">
            <a:avLst/>
          </a:prstGeom>
          <a:solidFill>
            <a:srgbClr val="0000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802956" y="2174875"/>
            <a:ext cx="2694432" cy="2694432"/>
          </a:xfrm>
          <a:prstGeom prst="ellipse">
            <a:avLst/>
          </a:prstGeom>
          <a:solidFill>
            <a:srgbClr val="008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70028" y="285054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27839" y="418106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50172" y="256387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CHBJPT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1043" y="5642625"/>
            <a:ext cx="480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YRI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05929" y="2563875"/>
            <a:ext cx="56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CEU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74489" y="418106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5679" y="381173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55835" y="316624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588504" y="319242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05619" y="5120893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38874" y="6377242"/>
            <a:ext cx="176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of</a:t>
            </a:r>
            <a:r>
              <a:rPr lang="en-US" dirty="0" smtClean="0"/>
              <a:t> 58 genes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130569" y="1663156"/>
            <a:ext cx="77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1</a:t>
            </a:r>
            <a:endParaRPr lang="en-US" dirty="0"/>
          </a:p>
        </p:txBody>
      </p:sp>
      <p:grpSp>
        <p:nvGrpSpPr>
          <p:cNvPr id="3" name="Group 8"/>
          <p:cNvGrpSpPr/>
          <p:nvPr/>
        </p:nvGrpSpPr>
        <p:grpSpPr>
          <a:xfrm>
            <a:off x="4861447" y="2184888"/>
            <a:ext cx="4041648" cy="4041648"/>
            <a:chOff x="826461" y="2288100"/>
            <a:chExt cx="2057400" cy="2057400"/>
          </a:xfrm>
        </p:grpSpPr>
        <p:sp>
          <p:nvSpPr>
            <p:cNvPr id="20" name="Oval 19"/>
            <p:cNvSpPr/>
            <p:nvPr/>
          </p:nvSpPr>
          <p:spPr>
            <a:xfrm>
              <a:off x="826461" y="2288100"/>
              <a:ext cx="1371600" cy="13716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1178779" y="2973900"/>
              <a:ext cx="1371600" cy="1371600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512261" y="2288100"/>
              <a:ext cx="1371600" cy="1371600"/>
            </a:xfrm>
            <a:prstGeom prst="ellipse">
              <a:avLst/>
            </a:prstGeom>
            <a:solidFill>
              <a:srgbClr val="008000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775735" y="28605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433546" y="41910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555879" y="2573888"/>
            <a:ext cx="897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Mother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596750" y="5652638"/>
            <a:ext cx="65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Child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311636" y="257388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Father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80196" y="419107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721386" y="3821744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553556" y="319242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994211" y="320243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712116" y="51309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044581" y="6387255"/>
            <a:ext cx="176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of</a:t>
            </a:r>
            <a:r>
              <a:rPr lang="en-US" dirty="0" smtClean="0"/>
              <a:t> 27 genes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072642" y="1673169"/>
            <a:ext cx="1740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CEU trio (pilot 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4247" cy="1143000"/>
          </a:xfrm>
        </p:spPr>
        <p:txBody>
          <a:bodyPr/>
          <a:lstStyle/>
          <a:p>
            <a:r>
              <a:rPr lang="en-US" dirty="0" smtClean="0"/>
              <a:t>Intersection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5740" y="2174875"/>
            <a:ext cx="2694432" cy="2694432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147849" y="3522091"/>
            <a:ext cx="2694432" cy="2694432"/>
          </a:xfrm>
          <a:prstGeom prst="ellipse">
            <a:avLst/>
          </a:prstGeom>
          <a:solidFill>
            <a:srgbClr val="0000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802956" y="2174875"/>
            <a:ext cx="2694432" cy="2694432"/>
          </a:xfrm>
          <a:prstGeom prst="ellipse">
            <a:avLst/>
          </a:prstGeom>
          <a:solidFill>
            <a:srgbClr val="008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22993" y="285054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27839" y="4181063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50172" y="2563875"/>
            <a:ext cx="77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49938" y="5642625"/>
            <a:ext cx="77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05929" y="2563875"/>
            <a:ext cx="77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49745" y="4181063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3/0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5679" y="3858766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3/1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835" y="3166247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588504" y="319242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32613" y="5092672"/>
            <a:ext cx="1468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26 (</a:t>
            </a:r>
            <a:r>
              <a:rPr lang="en-US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) / </a:t>
            </a:r>
            <a:r>
              <a:rPr lang="en-US" dirty="0" smtClean="0"/>
              <a:t>7 (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130569" y="1663156"/>
            <a:ext cx="824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YRI, 76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5021036" y="11524"/>
            <a:ext cx="4041648" cy="4041648"/>
            <a:chOff x="4861447" y="511719"/>
            <a:chExt cx="4041648" cy="4041648"/>
          </a:xfrm>
        </p:grpSpPr>
        <p:grpSp>
          <p:nvGrpSpPr>
            <p:cNvPr id="3" name="Group 8"/>
            <p:cNvGrpSpPr/>
            <p:nvPr/>
          </p:nvGrpSpPr>
          <p:grpSpPr>
            <a:xfrm>
              <a:off x="4861447" y="511719"/>
              <a:ext cx="4041648" cy="4041648"/>
              <a:chOff x="826461" y="2288100"/>
              <a:chExt cx="2057400" cy="20574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826461" y="2288100"/>
                <a:ext cx="1371600" cy="1371600"/>
              </a:xfrm>
              <a:prstGeom prst="ellipse">
                <a:avLst/>
              </a:prstGeom>
              <a:solidFill>
                <a:srgbClr val="FF0000">
                  <a:alpha val="5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178779" y="2973900"/>
                <a:ext cx="1371600" cy="1371600"/>
              </a:xfrm>
              <a:prstGeom prst="ellipse">
                <a:avLst/>
              </a:prstGeom>
              <a:solidFill>
                <a:srgbClr val="0000FF">
                  <a:alpha val="5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512261" y="2288100"/>
                <a:ext cx="1371600" cy="1371600"/>
              </a:xfrm>
              <a:prstGeom prst="ellipse">
                <a:avLst/>
              </a:prstGeom>
              <a:solidFill>
                <a:srgbClr val="008000">
                  <a:alpha val="5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672258" y="1187385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18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33546" y="2517907"/>
              <a:ext cx="507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0/0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55879" y="900719"/>
              <a:ext cx="778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Pilot 2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596750" y="3951248"/>
              <a:ext cx="778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Pilot 3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311636" y="900719"/>
              <a:ext cx="778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Pilot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80196" y="2517907"/>
              <a:ext cx="507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2/1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40200" y="2148575"/>
              <a:ext cx="507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6/3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553556" y="1519256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994211" y="1529269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81847" y="3457737"/>
              <a:ext cx="19324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295 (</a:t>
              </a:r>
              <a:r>
                <a:rPr lang="en-US" dirty="0" smtClean="0">
                  <a:solidFill>
                    <a:srgbClr val="FF0000"/>
                  </a:solidFill>
                </a:rPr>
                <a:t>264</a:t>
              </a:r>
              <a:r>
                <a:rPr lang="en-US" dirty="0" smtClean="0"/>
                <a:t>) / </a:t>
              </a:r>
              <a:r>
                <a:rPr lang="en-US" dirty="0" smtClean="0"/>
                <a:t>59 (</a:t>
              </a:r>
              <a:r>
                <a:rPr lang="en-US" dirty="0" smtClean="0">
                  <a:solidFill>
                    <a:srgbClr val="FF0000"/>
                  </a:solidFill>
                </a:rPr>
                <a:t>52</a:t>
              </a:r>
              <a:r>
                <a:rPr lang="en-US" dirty="0" smtClean="0"/>
                <a:t>)</a:t>
              </a:r>
              <a:endParaRPr lang="en-US" dirty="0" smtClean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421564" y="77863"/>
            <a:ext cx="102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CEU, 334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52699" y="6363864"/>
            <a:ext cx="994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 target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 rot="5400000">
            <a:off x="4583900" y="4143011"/>
            <a:ext cx="2694432" cy="2694432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5713145" y="4143011"/>
            <a:ext cx="2694432" cy="2694432"/>
          </a:xfrm>
          <a:prstGeom prst="ellipse">
            <a:avLst/>
          </a:prstGeom>
          <a:solidFill>
            <a:srgbClr val="0000FF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7302260" y="5296152"/>
            <a:ext cx="944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15 (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)/</a:t>
            </a:r>
          </a:p>
          <a:p>
            <a:pPr algn="r"/>
            <a:r>
              <a:rPr lang="en-US" dirty="0" smtClean="0"/>
              <a:t>5 (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307177" y="5258454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9/2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021036" y="5305559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7906540" y="4152633"/>
            <a:ext cx="1201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CHBJPT, </a:t>
            </a:r>
            <a:r>
              <a:rPr lang="en-US" dirty="0" smtClean="0"/>
              <a:t>48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861447" y="4926750"/>
            <a:ext cx="77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476952" y="4926750"/>
            <a:ext cx="778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Pilot 3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55740" y="6179198"/>
            <a:ext cx="1803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Pool / per person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1055835" y="5462004"/>
            <a:ext cx="1001719" cy="7545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CEU population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00764" y="2368230"/>
            <a:ext cx="4041648" cy="4041648"/>
            <a:chOff x="4861447" y="511719"/>
            <a:chExt cx="4041648" cy="4041648"/>
          </a:xfrm>
        </p:grpSpPr>
        <p:grpSp>
          <p:nvGrpSpPr>
            <p:cNvPr id="4" name="Group 8"/>
            <p:cNvGrpSpPr/>
            <p:nvPr/>
          </p:nvGrpSpPr>
          <p:grpSpPr>
            <a:xfrm>
              <a:off x="4861447" y="511719"/>
              <a:ext cx="4041648" cy="4041648"/>
              <a:chOff x="826461" y="2288100"/>
              <a:chExt cx="2057400" cy="20574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826461" y="2288100"/>
                <a:ext cx="1371600" cy="1371600"/>
              </a:xfrm>
              <a:prstGeom prst="ellipse">
                <a:avLst/>
              </a:prstGeom>
              <a:solidFill>
                <a:srgbClr val="FF0000">
                  <a:alpha val="5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178779" y="2973900"/>
                <a:ext cx="1371600" cy="1371600"/>
              </a:xfrm>
              <a:prstGeom prst="ellipse">
                <a:avLst/>
              </a:prstGeom>
              <a:solidFill>
                <a:srgbClr val="0000FF">
                  <a:alpha val="5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512261" y="2288100"/>
                <a:ext cx="1371600" cy="1371600"/>
              </a:xfrm>
              <a:prstGeom prst="ellipse">
                <a:avLst/>
              </a:prstGeom>
              <a:solidFill>
                <a:srgbClr val="008000">
                  <a:alpha val="5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6672258" y="1187385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18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433546" y="2517907"/>
              <a:ext cx="507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0/0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555879" y="900719"/>
              <a:ext cx="778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Pilot 2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96750" y="3979469"/>
              <a:ext cx="778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Pilot 3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1636" y="900719"/>
              <a:ext cx="778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Pilot 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80196" y="2517907"/>
              <a:ext cx="507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2/1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40200" y="2148575"/>
              <a:ext cx="507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6/3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53556" y="1519256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994211" y="1529269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868093" y="1881481"/>
            <a:ext cx="102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CEU, 334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5021036" y="2342961"/>
            <a:ext cx="4041648" cy="4041648"/>
            <a:chOff x="4861447" y="511719"/>
            <a:chExt cx="4041648" cy="4041648"/>
          </a:xfrm>
        </p:grpSpPr>
        <p:grpSp>
          <p:nvGrpSpPr>
            <p:cNvPr id="20" name="Group 8"/>
            <p:cNvGrpSpPr/>
            <p:nvPr/>
          </p:nvGrpSpPr>
          <p:grpSpPr>
            <a:xfrm>
              <a:off x="4861447" y="511719"/>
              <a:ext cx="4041648" cy="4041648"/>
              <a:chOff x="826461" y="2288100"/>
              <a:chExt cx="2057400" cy="205740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826461" y="2288100"/>
                <a:ext cx="1371600" cy="1371600"/>
              </a:xfrm>
              <a:prstGeom prst="ellipse">
                <a:avLst/>
              </a:prstGeom>
              <a:solidFill>
                <a:srgbClr val="FF0000">
                  <a:alpha val="5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178779" y="2973900"/>
                <a:ext cx="1371600" cy="1371600"/>
              </a:xfrm>
              <a:prstGeom prst="ellipse">
                <a:avLst/>
              </a:prstGeom>
              <a:solidFill>
                <a:srgbClr val="0000FF">
                  <a:alpha val="5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512261" y="2288100"/>
                <a:ext cx="1371600" cy="1371600"/>
              </a:xfrm>
              <a:prstGeom prst="ellipse">
                <a:avLst/>
              </a:prstGeom>
              <a:solidFill>
                <a:srgbClr val="008000">
                  <a:alpha val="50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6672258" y="1187385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18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433546" y="2517907"/>
              <a:ext cx="507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0/0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55879" y="900719"/>
              <a:ext cx="778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Pilot 2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96750" y="3979469"/>
              <a:ext cx="778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Pilot 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11636" y="900719"/>
              <a:ext cx="778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Pilot 1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80196" y="2517907"/>
              <a:ext cx="507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1/1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40200" y="2148575"/>
              <a:ext cx="507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6/3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53556" y="1519256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94211" y="1529269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177053" y="3457737"/>
              <a:ext cx="14645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29 (</a:t>
              </a:r>
              <a:r>
                <a:rPr lang="en-US" dirty="0" smtClean="0">
                  <a:solidFill>
                    <a:srgbClr val="FF0000"/>
                  </a:solidFill>
                </a:rPr>
                <a:t>23</a:t>
              </a:r>
              <a:r>
                <a:rPr lang="en-US" dirty="0" smtClean="0"/>
                <a:t>) / 9 (</a:t>
              </a:r>
              <a:r>
                <a:rPr lang="en-US" dirty="0" smtClean="0">
                  <a:solidFill>
                    <a:srgbClr val="FF0000"/>
                  </a:solidFill>
                </a:rPr>
                <a:t>7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609688" y="1848176"/>
            <a:ext cx="909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CEU, 68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311527" y="5288979"/>
            <a:ext cx="193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295 (</a:t>
            </a:r>
            <a:r>
              <a:rPr lang="en-US" dirty="0" smtClean="0">
                <a:solidFill>
                  <a:srgbClr val="FF0000"/>
                </a:solidFill>
              </a:rPr>
              <a:t>264</a:t>
            </a:r>
            <a:r>
              <a:rPr lang="en-US" dirty="0" smtClean="0"/>
              <a:t>) / </a:t>
            </a:r>
            <a:r>
              <a:rPr lang="en-US" dirty="0" smtClean="0"/>
              <a:t>59 (</a:t>
            </a:r>
            <a:r>
              <a:rPr lang="en-US" dirty="0" smtClean="0">
                <a:solidFill>
                  <a:srgbClr val="FF0000"/>
                </a:solidFill>
              </a:rPr>
              <a:t>52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5471225" y="1514599"/>
            <a:ext cx="1367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 selected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674</Words>
  <Application>Microsoft Macintosh PowerPoint</Application>
  <PresentationFormat>On-screen Show (4:3)</PresentationFormat>
  <Paragraphs>258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Update on PPDs finding</vt:lpstr>
      <vt:lpstr>Selection for good mapping</vt:lpstr>
      <vt:lpstr>Slide 3</vt:lpstr>
      <vt:lpstr>Utah outliers </vt:lpstr>
      <vt:lpstr>Pilot 3</vt:lpstr>
      <vt:lpstr>Intersection</vt:lpstr>
      <vt:lpstr>Intersection</vt:lpstr>
      <vt:lpstr>CEU population</vt:lpstr>
      <vt:lpstr>Null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PPDs finding</dc:title>
  <dc:creator>Alexej Abyzov</dc:creator>
  <cp:lastModifiedBy>Alexej Abyzov</cp:lastModifiedBy>
  <cp:revision>160</cp:revision>
  <dcterms:created xsi:type="dcterms:W3CDTF">2011-04-17T03:18:34Z</dcterms:created>
  <dcterms:modified xsi:type="dcterms:W3CDTF">2011-04-19T19:55:35Z</dcterms:modified>
</cp:coreProperties>
</file>