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57" r:id="rId3"/>
    <p:sldId id="261" r:id="rId4"/>
    <p:sldId id="258" r:id="rId5"/>
    <p:sldId id="259" r:id="rId6"/>
    <p:sldId id="260" r:id="rId7"/>
    <p:sldId id="262" r:id="rId8"/>
    <p:sldId id="281"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220" d="100"/>
          <a:sy n="220" d="100"/>
        </p:scale>
        <p:origin x="-56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image" Target="../media/image16.png"/><Relationship Id="rId2"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A89660-3F23-0F48-A7E5-BD3FF49A9291}" type="datetimeFigureOut">
              <a:rPr lang="en-US" smtClean="0"/>
              <a:t>4/18/11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2D32B2-BB05-F648-ABE1-0D11100221AD}" type="slidenum">
              <a:rPr lang="en-US" smtClean="0"/>
              <a:t>‹#›</a:t>
            </a:fld>
            <a:endParaRPr lang="en-US"/>
          </a:p>
        </p:txBody>
      </p:sp>
    </p:spTree>
    <p:extLst>
      <p:ext uri="{BB962C8B-B14F-4D97-AF65-F5344CB8AC3E}">
        <p14:creationId xmlns:p14="http://schemas.microsoft.com/office/powerpoint/2010/main" val="14778792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94FA1E-C4EF-224D-A48D-FBFAF51A1A53}" type="datetimeFigureOut">
              <a:rPr lang="en-US" smtClean="0"/>
              <a:t>4/18/11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93946-0221-1247-8298-B62FCA25C8E8}" type="slidenum">
              <a:rPr lang="en-US" smtClean="0"/>
              <a:t>‹#›</a:t>
            </a:fld>
            <a:endParaRPr lang="en-US"/>
          </a:p>
        </p:txBody>
      </p:sp>
    </p:spTree>
    <p:extLst>
      <p:ext uri="{BB962C8B-B14F-4D97-AF65-F5344CB8AC3E}">
        <p14:creationId xmlns:p14="http://schemas.microsoft.com/office/powerpoint/2010/main" val="38364284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I’m going to be presenting additional work I’ve done with the cancer networks I introduced previously in group meeting.</a:t>
            </a:r>
            <a:r>
              <a:rPr lang="en-US" baseline="0" dirty="0" smtClean="0"/>
              <a:t> Specifically, I’ve been investigating GO </a:t>
            </a:r>
            <a:r>
              <a:rPr lang="en-US" baseline="0" dirty="0" err="1" smtClean="0"/>
              <a:t>anntation</a:t>
            </a:r>
            <a:r>
              <a:rPr lang="en-US" baseline="0" dirty="0" smtClean="0"/>
              <a:t> enrichments for the hub genes in my lists of prostate cancer-associated genes.</a:t>
            </a:r>
            <a:endParaRPr lang="en-US" dirty="0"/>
          </a:p>
        </p:txBody>
      </p:sp>
      <p:sp>
        <p:nvSpPr>
          <p:cNvPr id="4" name="Slide Number Placeholder 3"/>
          <p:cNvSpPr>
            <a:spLocks noGrp="1"/>
          </p:cNvSpPr>
          <p:nvPr>
            <p:ph type="sldNum" sz="quarter" idx="10"/>
          </p:nvPr>
        </p:nvSpPr>
        <p:spPr/>
        <p:txBody>
          <a:bodyPr/>
          <a:lstStyle/>
          <a:p>
            <a:fld id="{71193946-0221-1247-8298-B62FCA25C8E8}" type="slidenum">
              <a:rPr lang="en-US" smtClean="0"/>
              <a:t>1</a:t>
            </a:fld>
            <a:endParaRPr lang="en-US"/>
          </a:p>
        </p:txBody>
      </p:sp>
    </p:spTree>
    <p:extLst>
      <p:ext uri="{BB962C8B-B14F-4D97-AF65-F5344CB8AC3E}">
        <p14:creationId xmlns:p14="http://schemas.microsoft.com/office/powerpoint/2010/main" val="319162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cellular component</a:t>
            </a:r>
            <a:r>
              <a:rPr lang="en-US" baseline="0" dirty="0" smtClean="0"/>
              <a:t> ontology, the trend of being part of protein complexes is still going strong. These complexes cover the functions of nucleosome </a:t>
            </a:r>
            <a:r>
              <a:rPr lang="en-US" baseline="0" dirty="0" err="1" smtClean="0"/>
              <a:t>remodelling</a:t>
            </a:r>
            <a:r>
              <a:rPr lang="en-US" baseline="0" dirty="0" smtClean="0"/>
              <a:t>, interleukin, </a:t>
            </a:r>
            <a:r>
              <a:rPr lang="en-US" baseline="0" dirty="0" err="1" smtClean="0"/>
              <a:t>oncostatin</a:t>
            </a:r>
            <a:r>
              <a:rPr lang="en-US" baseline="0" dirty="0" smtClean="0"/>
              <a:t>, insulin response, RNAPII core, and glutamate receptors.</a:t>
            </a:r>
            <a:endParaRPr lang="en-US" dirty="0"/>
          </a:p>
        </p:txBody>
      </p:sp>
      <p:sp>
        <p:nvSpPr>
          <p:cNvPr id="4" name="Slide Number Placeholder 3"/>
          <p:cNvSpPr>
            <a:spLocks noGrp="1"/>
          </p:cNvSpPr>
          <p:nvPr>
            <p:ph type="sldNum" sz="quarter" idx="10"/>
          </p:nvPr>
        </p:nvSpPr>
        <p:spPr/>
        <p:txBody>
          <a:bodyPr/>
          <a:lstStyle/>
          <a:p>
            <a:fld id="{71193946-0221-1247-8298-B62FCA25C8E8}" type="slidenum">
              <a:rPr lang="en-US" smtClean="0"/>
              <a:t>10</a:t>
            </a:fld>
            <a:endParaRPr lang="en-US"/>
          </a:p>
        </p:txBody>
      </p:sp>
    </p:spTree>
    <p:extLst>
      <p:ext uri="{BB962C8B-B14F-4D97-AF65-F5344CB8AC3E}">
        <p14:creationId xmlns:p14="http://schemas.microsoft.com/office/powerpoint/2010/main" val="2464807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are the ETS hubs.</a:t>
            </a:r>
            <a:r>
              <a:rPr lang="en-US" baseline="0" dirty="0" smtClean="0"/>
              <a:t> This covers the three genes that have more than 10 connections in the network.</a:t>
            </a:r>
            <a:endParaRPr lang="en-US" dirty="0"/>
          </a:p>
        </p:txBody>
      </p:sp>
      <p:sp>
        <p:nvSpPr>
          <p:cNvPr id="4" name="Slide Number Placeholder 3"/>
          <p:cNvSpPr>
            <a:spLocks noGrp="1"/>
          </p:cNvSpPr>
          <p:nvPr>
            <p:ph type="sldNum" sz="quarter" idx="10"/>
          </p:nvPr>
        </p:nvSpPr>
        <p:spPr/>
        <p:txBody>
          <a:bodyPr/>
          <a:lstStyle/>
          <a:p>
            <a:fld id="{71193946-0221-1247-8298-B62FCA25C8E8}" type="slidenum">
              <a:rPr lang="en-US" smtClean="0"/>
              <a:t>11</a:t>
            </a:fld>
            <a:endParaRPr lang="en-US"/>
          </a:p>
        </p:txBody>
      </p:sp>
    </p:spTree>
    <p:extLst>
      <p:ext uri="{BB962C8B-B14F-4D97-AF65-F5344CB8AC3E}">
        <p14:creationId xmlns:p14="http://schemas.microsoft.com/office/powerpoint/2010/main" val="2980718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genes cover the biological processes</a:t>
            </a:r>
            <a:r>
              <a:rPr lang="en-US" baseline="0" dirty="0" smtClean="0"/>
              <a:t> of macrophage differentiation, regulation of macromolecule biosynthesis, and DNA-dependent regulation of transcription.</a:t>
            </a:r>
            <a:endParaRPr lang="en-US" dirty="0"/>
          </a:p>
        </p:txBody>
      </p:sp>
      <p:sp>
        <p:nvSpPr>
          <p:cNvPr id="4" name="Slide Number Placeholder 3"/>
          <p:cNvSpPr>
            <a:spLocks noGrp="1"/>
          </p:cNvSpPr>
          <p:nvPr>
            <p:ph type="sldNum" sz="quarter" idx="10"/>
          </p:nvPr>
        </p:nvSpPr>
        <p:spPr/>
        <p:txBody>
          <a:bodyPr/>
          <a:lstStyle/>
          <a:p>
            <a:fld id="{71193946-0221-1247-8298-B62FCA25C8E8}" type="slidenum">
              <a:rPr lang="en-US" smtClean="0"/>
              <a:t>12</a:t>
            </a:fld>
            <a:endParaRPr lang="en-US"/>
          </a:p>
        </p:txBody>
      </p:sp>
    </p:spTree>
    <p:extLst>
      <p:ext uri="{BB962C8B-B14F-4D97-AF65-F5344CB8AC3E}">
        <p14:creationId xmlns:p14="http://schemas.microsoft.com/office/powerpoint/2010/main" val="915734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specific molecular functions of these genes cover only two</a:t>
            </a:r>
            <a:r>
              <a:rPr lang="en-US" baseline="0" dirty="0" smtClean="0"/>
              <a:t> primary activities. These are: transcription factor activity and sequence-specific DNA binding.</a:t>
            </a:r>
            <a:endParaRPr lang="en-US" dirty="0"/>
          </a:p>
        </p:txBody>
      </p:sp>
      <p:sp>
        <p:nvSpPr>
          <p:cNvPr id="4" name="Slide Number Placeholder 3"/>
          <p:cNvSpPr>
            <a:spLocks noGrp="1"/>
          </p:cNvSpPr>
          <p:nvPr>
            <p:ph type="sldNum" sz="quarter" idx="10"/>
          </p:nvPr>
        </p:nvSpPr>
        <p:spPr/>
        <p:txBody>
          <a:bodyPr/>
          <a:lstStyle/>
          <a:p>
            <a:fld id="{71193946-0221-1247-8298-B62FCA25C8E8}" type="slidenum">
              <a:rPr lang="en-US" smtClean="0"/>
              <a:t>13</a:t>
            </a:fld>
            <a:endParaRPr lang="en-US"/>
          </a:p>
        </p:txBody>
      </p:sp>
    </p:spTree>
    <p:extLst>
      <p:ext uri="{BB962C8B-B14F-4D97-AF65-F5344CB8AC3E}">
        <p14:creationId xmlns:p14="http://schemas.microsoft.com/office/powerpoint/2010/main" val="1710276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now, we’re going from a few genes to the thousands of genes in COSMIC. Among the breast cancer genes, I selected the top 14 hubs. Now you may have noticed that there’s one particularly large hub here that isn’t highlighted. That’s because, when I looked at the gene name, all I saw was a dash, which I think is supposed to represent a null or missing information, and I guess HPRD and COSMIC use the same null character, so this big node is a fluke that doesn’t really represent anything biologically.</a:t>
            </a:r>
            <a:endParaRPr lang="en-US" dirty="0"/>
          </a:p>
        </p:txBody>
      </p:sp>
      <p:sp>
        <p:nvSpPr>
          <p:cNvPr id="4" name="Slide Number Placeholder 3"/>
          <p:cNvSpPr>
            <a:spLocks noGrp="1"/>
          </p:cNvSpPr>
          <p:nvPr>
            <p:ph type="sldNum" sz="quarter" idx="10"/>
          </p:nvPr>
        </p:nvSpPr>
        <p:spPr/>
        <p:txBody>
          <a:bodyPr/>
          <a:lstStyle/>
          <a:p>
            <a:fld id="{71193946-0221-1247-8298-B62FCA25C8E8}" type="slidenum">
              <a:rPr lang="en-US" smtClean="0"/>
              <a:t>14</a:t>
            </a:fld>
            <a:endParaRPr lang="en-US"/>
          </a:p>
        </p:txBody>
      </p:sp>
    </p:spTree>
    <p:extLst>
      <p:ext uri="{BB962C8B-B14F-4D97-AF65-F5344CB8AC3E}">
        <p14:creationId xmlns:p14="http://schemas.microsoft.com/office/powerpoint/2010/main" val="1891387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unlike most</a:t>
            </a:r>
            <a:r>
              <a:rPr lang="en-US" baseline="0" dirty="0" smtClean="0"/>
              <a:t> of the other hub lists that I worked with, the COSMIC breast hubs were all focused on a single term in each GO ontology. In the BP ontology, the enriched term was “establishment or maintenance of apical basal cell polarity”. In the MF ontology, it was “protein binding”, and in the CC ontology, the enriched term is “cortical cytoskeleton”.</a:t>
            </a:r>
            <a:endParaRPr lang="en-US" dirty="0"/>
          </a:p>
        </p:txBody>
      </p:sp>
      <p:sp>
        <p:nvSpPr>
          <p:cNvPr id="4" name="Slide Number Placeholder 3"/>
          <p:cNvSpPr>
            <a:spLocks noGrp="1"/>
          </p:cNvSpPr>
          <p:nvPr>
            <p:ph type="sldNum" sz="quarter" idx="10"/>
          </p:nvPr>
        </p:nvSpPr>
        <p:spPr/>
        <p:txBody>
          <a:bodyPr/>
          <a:lstStyle/>
          <a:p>
            <a:fld id="{71193946-0221-1247-8298-B62FCA25C8E8}" type="slidenum">
              <a:rPr lang="en-US" smtClean="0"/>
              <a:t>15</a:t>
            </a:fld>
            <a:endParaRPr lang="en-US"/>
          </a:p>
        </p:txBody>
      </p:sp>
    </p:spTree>
    <p:extLst>
      <p:ext uri="{BB962C8B-B14F-4D97-AF65-F5344CB8AC3E}">
        <p14:creationId xmlns:p14="http://schemas.microsoft.com/office/powerpoint/2010/main" val="1697181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other thing I did with the COSMIC breast</a:t>
            </a:r>
            <a:r>
              <a:rPr lang="en-US" baseline="0" dirty="0" smtClean="0"/>
              <a:t> genes was use the MCODE plugin to find highly interconnected clusters of genes. MCODE found four clusters that cover eukaryotic translation initiation, T cell receptor components, transcription activation, and protein degradation control.</a:t>
            </a:r>
            <a:endParaRPr lang="en-US" dirty="0"/>
          </a:p>
        </p:txBody>
      </p:sp>
      <p:sp>
        <p:nvSpPr>
          <p:cNvPr id="4" name="Slide Number Placeholder 3"/>
          <p:cNvSpPr>
            <a:spLocks noGrp="1"/>
          </p:cNvSpPr>
          <p:nvPr>
            <p:ph type="sldNum" sz="quarter" idx="10"/>
          </p:nvPr>
        </p:nvSpPr>
        <p:spPr/>
        <p:txBody>
          <a:bodyPr/>
          <a:lstStyle/>
          <a:p>
            <a:fld id="{71193946-0221-1247-8298-B62FCA25C8E8}" type="slidenum">
              <a:rPr lang="en-US" smtClean="0"/>
              <a:t>16</a:t>
            </a:fld>
            <a:endParaRPr lang="en-US"/>
          </a:p>
        </p:txBody>
      </p:sp>
    </p:spTree>
    <p:extLst>
      <p:ext uri="{BB962C8B-B14F-4D97-AF65-F5344CB8AC3E}">
        <p14:creationId xmlns:p14="http://schemas.microsoft.com/office/powerpoint/2010/main" val="2658580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we come to COSMIC’s</a:t>
            </a:r>
            <a:r>
              <a:rPr lang="en-US" baseline="0" dirty="0" smtClean="0"/>
              <a:t> </a:t>
            </a:r>
            <a:r>
              <a:rPr lang="en-US" dirty="0" smtClean="0"/>
              <a:t>lung genes,</a:t>
            </a:r>
            <a:r>
              <a:rPr lang="en-US" baseline="0" dirty="0" smtClean="0"/>
              <a:t> which include a much larger number of genes. Here, I took the top 10 hubs from this network, the largest of which is P53.</a:t>
            </a:r>
            <a:endParaRPr lang="en-US" dirty="0"/>
          </a:p>
        </p:txBody>
      </p:sp>
      <p:sp>
        <p:nvSpPr>
          <p:cNvPr id="4" name="Slide Number Placeholder 3"/>
          <p:cNvSpPr>
            <a:spLocks noGrp="1"/>
          </p:cNvSpPr>
          <p:nvPr>
            <p:ph type="sldNum" sz="quarter" idx="10"/>
          </p:nvPr>
        </p:nvSpPr>
        <p:spPr/>
        <p:txBody>
          <a:bodyPr/>
          <a:lstStyle/>
          <a:p>
            <a:fld id="{71193946-0221-1247-8298-B62FCA25C8E8}" type="slidenum">
              <a:rPr lang="en-US" smtClean="0"/>
              <a:t>17</a:t>
            </a:fld>
            <a:endParaRPr lang="en-US"/>
          </a:p>
        </p:txBody>
      </p:sp>
    </p:spTree>
    <p:extLst>
      <p:ext uri="{BB962C8B-B14F-4D97-AF65-F5344CB8AC3E}">
        <p14:creationId xmlns:p14="http://schemas.microsoft.com/office/powerpoint/2010/main" val="3534296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BP enrichments numbered in the hundreds, and</a:t>
            </a:r>
            <a:r>
              <a:rPr lang="en-US" baseline="0" dirty="0" smtClean="0"/>
              <a:t> the MF enrichment tree looked slightly easier to handle, so I tried to find the major enrichment clusters in the molecular function ontology. These clusters transcription regulation, </a:t>
            </a:r>
            <a:r>
              <a:rPr lang="en-US" baseline="0" dirty="0" err="1" smtClean="0"/>
              <a:t>phosphotransferase</a:t>
            </a:r>
            <a:r>
              <a:rPr lang="en-US" baseline="0" dirty="0" smtClean="0"/>
              <a:t> activity, </a:t>
            </a:r>
            <a:r>
              <a:rPr lang="en-US" baseline="0" dirty="0" err="1" smtClean="0"/>
              <a:t>acyltransferase</a:t>
            </a:r>
            <a:r>
              <a:rPr lang="en-US" baseline="0" dirty="0" smtClean="0"/>
              <a:t> activity, signal transduction, receptor binding, enzyme binding, transcription factor binding, and DNA strand annealing activity.</a:t>
            </a:r>
            <a:endParaRPr lang="en-US" dirty="0"/>
          </a:p>
        </p:txBody>
      </p:sp>
      <p:sp>
        <p:nvSpPr>
          <p:cNvPr id="4" name="Slide Number Placeholder 3"/>
          <p:cNvSpPr>
            <a:spLocks noGrp="1"/>
          </p:cNvSpPr>
          <p:nvPr>
            <p:ph type="sldNum" sz="quarter" idx="10"/>
          </p:nvPr>
        </p:nvSpPr>
        <p:spPr/>
        <p:txBody>
          <a:bodyPr/>
          <a:lstStyle/>
          <a:p>
            <a:fld id="{71193946-0221-1247-8298-B62FCA25C8E8}" type="slidenum">
              <a:rPr lang="en-US" smtClean="0"/>
              <a:t>18</a:t>
            </a:fld>
            <a:endParaRPr lang="en-US"/>
          </a:p>
        </p:txBody>
      </p:sp>
    </p:spTree>
    <p:extLst>
      <p:ext uri="{BB962C8B-B14F-4D97-AF65-F5344CB8AC3E}">
        <p14:creationId xmlns:p14="http://schemas.microsoft.com/office/powerpoint/2010/main" val="1741448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Cellular component enrichments</a:t>
            </a:r>
            <a:r>
              <a:rPr lang="en-US" baseline="0" dirty="0" smtClean="0"/>
              <a:t> were mostly nuclear protein complexes.</a:t>
            </a:r>
            <a:endParaRPr lang="en-US" dirty="0"/>
          </a:p>
        </p:txBody>
      </p:sp>
      <p:sp>
        <p:nvSpPr>
          <p:cNvPr id="4" name="Slide Number Placeholder 3"/>
          <p:cNvSpPr>
            <a:spLocks noGrp="1"/>
          </p:cNvSpPr>
          <p:nvPr>
            <p:ph type="sldNum" sz="quarter" idx="10"/>
          </p:nvPr>
        </p:nvSpPr>
        <p:spPr/>
        <p:txBody>
          <a:bodyPr/>
          <a:lstStyle/>
          <a:p>
            <a:fld id="{71193946-0221-1247-8298-B62FCA25C8E8}" type="slidenum">
              <a:rPr lang="en-US" smtClean="0"/>
              <a:t>19</a:t>
            </a:fld>
            <a:endParaRPr lang="en-US"/>
          </a:p>
        </p:txBody>
      </p:sp>
    </p:spTree>
    <p:extLst>
      <p:ext uri="{BB962C8B-B14F-4D97-AF65-F5344CB8AC3E}">
        <p14:creationId xmlns:p14="http://schemas.microsoft.com/office/powerpoint/2010/main" val="57295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essentially, it’s more fun with</a:t>
            </a:r>
            <a:r>
              <a:rPr lang="en-US" baseline="0" dirty="0" smtClean="0"/>
              <a:t> cancer </a:t>
            </a:r>
            <a:r>
              <a:rPr lang="en-US" baseline="0" dirty="0" err="1" smtClean="0"/>
              <a:t>iNets</a:t>
            </a:r>
            <a:r>
              <a:rPr lang="en-US" baseline="0" dirty="0" smtClean="0"/>
              <a:t>! I figured we could make networks sound snazzier by calling them </a:t>
            </a:r>
            <a:r>
              <a:rPr lang="en-US" baseline="0" dirty="0" err="1" smtClean="0"/>
              <a:t>iNets</a:t>
            </a:r>
            <a:r>
              <a:rPr lang="en-US" baseline="0" dirty="0" smtClean="0"/>
              <a:t>. As with my previously reported results, interaction data was derived from HPRD, and prostate cancer-associated genes from Rubin-Gerstein work. This time, analysis with data from the latest release of COSMIC, a.k.a. the Catalogue of Somatic Mutations in Cancer, is included here. GO enrichment was performed with the </a:t>
            </a:r>
            <a:r>
              <a:rPr lang="en-US" baseline="0" dirty="0" err="1" smtClean="0"/>
              <a:t>Cytoscape</a:t>
            </a:r>
            <a:r>
              <a:rPr lang="en-US" baseline="0" dirty="0" smtClean="0"/>
              <a:t> plugin bingo.</a:t>
            </a:r>
            <a:endParaRPr lang="en-US" dirty="0"/>
          </a:p>
        </p:txBody>
      </p:sp>
      <p:sp>
        <p:nvSpPr>
          <p:cNvPr id="4" name="Slide Number Placeholder 3"/>
          <p:cNvSpPr>
            <a:spLocks noGrp="1"/>
          </p:cNvSpPr>
          <p:nvPr>
            <p:ph type="sldNum" sz="quarter" idx="10"/>
          </p:nvPr>
        </p:nvSpPr>
        <p:spPr/>
        <p:txBody>
          <a:bodyPr/>
          <a:lstStyle/>
          <a:p>
            <a:fld id="{71193946-0221-1247-8298-B62FCA25C8E8}" type="slidenum">
              <a:rPr lang="en-US" smtClean="0"/>
              <a:t>2</a:t>
            </a:fld>
            <a:endParaRPr lang="en-US"/>
          </a:p>
        </p:txBody>
      </p:sp>
    </p:spTree>
    <p:extLst>
      <p:ext uri="{BB962C8B-B14F-4D97-AF65-F5344CB8AC3E}">
        <p14:creationId xmlns:p14="http://schemas.microsoft.com/office/powerpoint/2010/main" val="2753615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when I turned</a:t>
            </a:r>
            <a:r>
              <a:rPr lang="en-US" baseline="0" dirty="0" smtClean="0"/>
              <a:t> MCODE on the lung genes with default parameters, the plugin returned 45 clusters. A lot of these clusters had many members with a very broad range of GO enrichments. Therefore, I’m investigating the use of stricter parameters to find a smaller set of more meaningful clusters, which you might hear about in the future. If anyone has any ideas how to filter these clusters more strictly, feel free to let me know.</a:t>
            </a:r>
            <a:endParaRPr lang="en-US" dirty="0"/>
          </a:p>
        </p:txBody>
      </p:sp>
      <p:sp>
        <p:nvSpPr>
          <p:cNvPr id="4" name="Slide Number Placeholder 3"/>
          <p:cNvSpPr>
            <a:spLocks noGrp="1"/>
          </p:cNvSpPr>
          <p:nvPr>
            <p:ph type="sldNum" sz="quarter" idx="10"/>
          </p:nvPr>
        </p:nvSpPr>
        <p:spPr/>
        <p:txBody>
          <a:bodyPr/>
          <a:lstStyle/>
          <a:p>
            <a:fld id="{71193946-0221-1247-8298-B62FCA25C8E8}" type="slidenum">
              <a:rPr lang="en-US" smtClean="0"/>
              <a:t>20</a:t>
            </a:fld>
            <a:endParaRPr lang="en-US"/>
          </a:p>
        </p:txBody>
      </p:sp>
    </p:spTree>
    <p:extLst>
      <p:ext uri="{BB962C8B-B14F-4D97-AF65-F5344CB8AC3E}">
        <p14:creationId xmlns:p14="http://schemas.microsoft.com/office/powerpoint/2010/main" val="2687081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I did the same analyses on COSMIC’s prostate gene network’s top 10 hubs.</a:t>
            </a:r>
            <a:endParaRPr lang="en-US" dirty="0"/>
          </a:p>
        </p:txBody>
      </p:sp>
      <p:sp>
        <p:nvSpPr>
          <p:cNvPr id="4" name="Slide Number Placeholder 3"/>
          <p:cNvSpPr>
            <a:spLocks noGrp="1"/>
          </p:cNvSpPr>
          <p:nvPr>
            <p:ph type="sldNum" sz="quarter" idx="10"/>
          </p:nvPr>
        </p:nvSpPr>
        <p:spPr/>
        <p:txBody>
          <a:bodyPr/>
          <a:lstStyle/>
          <a:p>
            <a:fld id="{71193946-0221-1247-8298-B62FCA25C8E8}" type="slidenum">
              <a:rPr lang="en-US" smtClean="0"/>
              <a:t>21</a:t>
            </a:fld>
            <a:endParaRPr lang="en-US"/>
          </a:p>
        </p:txBody>
      </p:sp>
    </p:spTree>
    <p:extLst>
      <p:ext uri="{BB962C8B-B14F-4D97-AF65-F5344CB8AC3E}">
        <p14:creationId xmlns:p14="http://schemas.microsoft.com/office/powerpoint/2010/main" val="1038258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the GO BP enrichments</a:t>
            </a:r>
            <a:r>
              <a:rPr lang="en-US" baseline="0" dirty="0" smtClean="0"/>
              <a:t> were too broad, so I focused on the MF ontology. The main clusters here include phosphatase binding, </a:t>
            </a:r>
            <a:r>
              <a:rPr lang="en-US" baseline="0" dirty="0" err="1" smtClean="0"/>
              <a:t>signalling</a:t>
            </a:r>
            <a:r>
              <a:rPr lang="en-US" baseline="0" dirty="0" smtClean="0"/>
              <a:t> receptor binding, </a:t>
            </a:r>
            <a:r>
              <a:rPr lang="en-US" baseline="0" dirty="0" err="1" smtClean="0"/>
              <a:t>phosphotransferase</a:t>
            </a:r>
            <a:r>
              <a:rPr lang="en-US" baseline="0" dirty="0" smtClean="0"/>
              <a:t> activity, protein kinase activity, DNA binding, lipid binding, enzyme regulator activity, ATP binding, and hormone receptor binding.</a:t>
            </a:r>
            <a:endParaRPr lang="en-US" dirty="0"/>
          </a:p>
        </p:txBody>
      </p:sp>
      <p:sp>
        <p:nvSpPr>
          <p:cNvPr id="4" name="Slide Number Placeholder 3"/>
          <p:cNvSpPr>
            <a:spLocks noGrp="1"/>
          </p:cNvSpPr>
          <p:nvPr>
            <p:ph type="sldNum" sz="quarter" idx="10"/>
          </p:nvPr>
        </p:nvSpPr>
        <p:spPr/>
        <p:txBody>
          <a:bodyPr/>
          <a:lstStyle/>
          <a:p>
            <a:fld id="{71193946-0221-1247-8298-B62FCA25C8E8}" type="slidenum">
              <a:rPr lang="en-US" smtClean="0"/>
              <a:t>22</a:t>
            </a:fld>
            <a:endParaRPr lang="en-US"/>
          </a:p>
        </p:txBody>
      </p:sp>
    </p:spTree>
    <p:extLst>
      <p:ext uri="{BB962C8B-B14F-4D97-AF65-F5344CB8AC3E}">
        <p14:creationId xmlns:p14="http://schemas.microsoft.com/office/powerpoint/2010/main" val="845068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Cellular localizations included a large number of protein complexes, cytoskeleton, replication fork, lateral plasma membrane, cell-cell</a:t>
            </a:r>
            <a:r>
              <a:rPr lang="en-US" baseline="0" dirty="0" smtClean="0"/>
              <a:t> adhesion, microvillus membrane, and nuclear matrix.</a:t>
            </a:r>
            <a:endParaRPr lang="en-US" dirty="0"/>
          </a:p>
        </p:txBody>
      </p:sp>
      <p:sp>
        <p:nvSpPr>
          <p:cNvPr id="4" name="Slide Number Placeholder 3"/>
          <p:cNvSpPr>
            <a:spLocks noGrp="1"/>
          </p:cNvSpPr>
          <p:nvPr>
            <p:ph type="sldNum" sz="quarter" idx="10"/>
          </p:nvPr>
        </p:nvSpPr>
        <p:spPr/>
        <p:txBody>
          <a:bodyPr/>
          <a:lstStyle/>
          <a:p>
            <a:fld id="{71193946-0221-1247-8298-B62FCA25C8E8}" type="slidenum">
              <a:rPr lang="en-US" smtClean="0"/>
              <a:t>23</a:t>
            </a:fld>
            <a:endParaRPr lang="en-US"/>
          </a:p>
        </p:txBody>
      </p:sp>
    </p:spTree>
    <p:extLst>
      <p:ext uri="{BB962C8B-B14F-4D97-AF65-F5344CB8AC3E}">
        <p14:creationId xmlns:p14="http://schemas.microsoft.com/office/powerpoint/2010/main" val="4161445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 ran the complete</a:t>
            </a:r>
            <a:r>
              <a:rPr lang="en-US" baseline="0" dirty="0" smtClean="0"/>
              <a:t> prostate cancer-associated gene list through MCODE, two clusters were identified. Cluster 1 has two genes involved in epidermal growth factor, and two genes involved in cytokine receptor </a:t>
            </a:r>
            <a:r>
              <a:rPr lang="en-US" baseline="0" dirty="0" err="1" smtClean="0"/>
              <a:t>signalling</a:t>
            </a:r>
            <a:r>
              <a:rPr lang="en-US" baseline="0" dirty="0" smtClean="0"/>
              <a:t> pathways. Cluster 2, however, appeared to consist of genes that each operated in a distinct pathway or function with no connection to the other genes in the cluster. So again, I wondered if I need stricter cluster parameters.</a:t>
            </a:r>
            <a:endParaRPr lang="en-US" dirty="0"/>
          </a:p>
        </p:txBody>
      </p:sp>
      <p:sp>
        <p:nvSpPr>
          <p:cNvPr id="4" name="Slide Number Placeholder 3"/>
          <p:cNvSpPr>
            <a:spLocks noGrp="1"/>
          </p:cNvSpPr>
          <p:nvPr>
            <p:ph type="sldNum" sz="quarter" idx="10"/>
          </p:nvPr>
        </p:nvSpPr>
        <p:spPr/>
        <p:txBody>
          <a:bodyPr/>
          <a:lstStyle/>
          <a:p>
            <a:fld id="{71193946-0221-1247-8298-B62FCA25C8E8}" type="slidenum">
              <a:rPr lang="en-US" smtClean="0"/>
              <a:t>24</a:t>
            </a:fld>
            <a:endParaRPr lang="en-US"/>
          </a:p>
        </p:txBody>
      </p:sp>
    </p:spTree>
    <p:extLst>
      <p:ext uri="{BB962C8B-B14F-4D97-AF65-F5344CB8AC3E}">
        <p14:creationId xmlns:p14="http://schemas.microsoft.com/office/powerpoint/2010/main" val="1063097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future, I plan to expand my analyses to include</a:t>
            </a:r>
            <a:r>
              <a:rPr lang="en-US" baseline="0" dirty="0" smtClean="0"/>
              <a:t> the investigation of network bottlenecks that have cancer associations. I also plan to look at copy number variants and the effects they have on gene expression and other characteristics of their neighboring genes. I would also like to look at which CNVs tend to co-occur in cancer, sort of like a CNV linkage disequilibrium analysis. Finally, I plan to map cancer-associated genes to the ENCODE TF-target gene network and look at disruptions in that network.</a:t>
            </a:r>
            <a:endParaRPr lang="en-US" dirty="0"/>
          </a:p>
        </p:txBody>
      </p:sp>
      <p:sp>
        <p:nvSpPr>
          <p:cNvPr id="4" name="Slide Number Placeholder 3"/>
          <p:cNvSpPr>
            <a:spLocks noGrp="1"/>
          </p:cNvSpPr>
          <p:nvPr>
            <p:ph type="sldNum" sz="quarter" idx="10"/>
          </p:nvPr>
        </p:nvSpPr>
        <p:spPr/>
        <p:txBody>
          <a:bodyPr/>
          <a:lstStyle/>
          <a:p>
            <a:fld id="{71193946-0221-1247-8298-B62FCA25C8E8}" type="slidenum">
              <a:rPr lang="en-US" smtClean="0"/>
              <a:t>25</a:t>
            </a:fld>
            <a:endParaRPr lang="en-US"/>
          </a:p>
        </p:txBody>
      </p:sp>
    </p:spTree>
    <p:extLst>
      <p:ext uri="{BB962C8B-B14F-4D97-AF65-F5344CB8AC3E}">
        <p14:creationId xmlns:p14="http://schemas.microsoft.com/office/powerpoint/2010/main" val="1363900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since this was such</a:t>
            </a:r>
            <a:r>
              <a:rPr lang="en-US" baseline="0" dirty="0" smtClean="0"/>
              <a:t> a hit last time, I’m bringing out the Alphabet Soup of Acknowledgements again.</a:t>
            </a:r>
            <a:endParaRPr lang="en-US" dirty="0"/>
          </a:p>
        </p:txBody>
      </p:sp>
      <p:sp>
        <p:nvSpPr>
          <p:cNvPr id="4" name="Slide Number Placeholder 3"/>
          <p:cNvSpPr>
            <a:spLocks noGrp="1"/>
          </p:cNvSpPr>
          <p:nvPr>
            <p:ph type="sldNum" sz="quarter" idx="10"/>
          </p:nvPr>
        </p:nvSpPr>
        <p:spPr/>
        <p:txBody>
          <a:bodyPr/>
          <a:lstStyle/>
          <a:p>
            <a:fld id="{71193946-0221-1247-8298-B62FCA25C8E8}" type="slidenum">
              <a:rPr lang="en-US" smtClean="0"/>
              <a:t>26</a:t>
            </a:fld>
            <a:endParaRPr lang="en-US"/>
          </a:p>
        </p:txBody>
      </p:sp>
    </p:spTree>
    <p:extLst>
      <p:ext uri="{BB962C8B-B14F-4D97-AF65-F5344CB8AC3E}">
        <p14:creationId xmlns:p14="http://schemas.microsoft.com/office/powerpoint/2010/main" val="2912759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Hubs</a:t>
            </a:r>
            <a:r>
              <a:rPr lang="en-US" baseline="0" dirty="0" smtClean="0"/>
              <a:t> were picked out by looking at node degrees and visually mapping them to node size, making it easy to pick out nodes with the largest number of connections. For this network, I used the top 7 hubs, all with degree of at least 50.</a:t>
            </a:r>
            <a:endParaRPr lang="en-US" dirty="0"/>
          </a:p>
        </p:txBody>
      </p:sp>
      <p:sp>
        <p:nvSpPr>
          <p:cNvPr id="4" name="Slide Number Placeholder 3"/>
          <p:cNvSpPr>
            <a:spLocks noGrp="1"/>
          </p:cNvSpPr>
          <p:nvPr>
            <p:ph type="sldNum" sz="quarter" idx="10"/>
          </p:nvPr>
        </p:nvSpPr>
        <p:spPr/>
        <p:txBody>
          <a:bodyPr/>
          <a:lstStyle/>
          <a:p>
            <a:fld id="{71193946-0221-1247-8298-B62FCA25C8E8}" type="slidenum">
              <a:rPr lang="en-US" smtClean="0"/>
              <a:t>3</a:t>
            </a:fld>
            <a:endParaRPr lang="en-US"/>
          </a:p>
        </p:txBody>
      </p:sp>
    </p:spTree>
    <p:extLst>
      <p:ext uri="{BB962C8B-B14F-4D97-AF65-F5344CB8AC3E}">
        <p14:creationId xmlns:p14="http://schemas.microsoft.com/office/powerpoint/2010/main" val="1010532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for every hub list, I checked for annotation enrichments in all three GO ontologies, but not all of these analyses were informative. Sometimes the bingo plugin didn’t find any significantly enriched terms, and sometimes it found so many terms that covered such a broad range of processes, it was like these genes had a hand in everything, so it’s hard to derive useful details from that. The ERG hubs seemed to cover everything in the biological process ontology, but the molecular function ontology enrichments cover a relatively small group. The main enrichment clusters include: </a:t>
            </a:r>
            <a:r>
              <a:rPr lang="en-US" sz="1200" dirty="0" err="1" smtClean="0"/>
              <a:t>caspase</a:t>
            </a:r>
            <a:r>
              <a:rPr lang="en-US" sz="1200" dirty="0" smtClean="0"/>
              <a:t> activity, transcription repression,</a:t>
            </a:r>
            <a:r>
              <a:rPr lang="en-US" sz="1200" baseline="0" dirty="0" smtClean="0"/>
              <a:t> </a:t>
            </a:r>
            <a:r>
              <a:rPr lang="en-US" sz="1200" dirty="0" smtClean="0"/>
              <a:t>growth factor activity, and histone </a:t>
            </a:r>
            <a:r>
              <a:rPr lang="en-US" sz="1200" dirty="0" err="1" smtClean="0"/>
              <a:t>deacetylase</a:t>
            </a:r>
            <a:r>
              <a:rPr lang="en-US" sz="1200" dirty="0" smtClean="0"/>
              <a:t> activity.</a:t>
            </a:r>
          </a:p>
        </p:txBody>
      </p:sp>
      <p:sp>
        <p:nvSpPr>
          <p:cNvPr id="4" name="Slide Number Placeholder 3"/>
          <p:cNvSpPr>
            <a:spLocks noGrp="1"/>
          </p:cNvSpPr>
          <p:nvPr>
            <p:ph type="sldNum" sz="quarter" idx="10"/>
          </p:nvPr>
        </p:nvSpPr>
        <p:spPr/>
        <p:txBody>
          <a:bodyPr/>
          <a:lstStyle/>
          <a:p>
            <a:fld id="{71193946-0221-1247-8298-B62FCA25C8E8}" type="slidenum">
              <a:rPr lang="en-US" smtClean="0"/>
              <a:t>4</a:t>
            </a:fld>
            <a:endParaRPr lang="en-US"/>
          </a:p>
        </p:txBody>
      </p:sp>
    </p:spTree>
    <p:extLst>
      <p:ext uri="{BB962C8B-B14F-4D97-AF65-F5344CB8AC3E}">
        <p14:creationId xmlns:p14="http://schemas.microsoft.com/office/powerpoint/2010/main" val="335754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 looked at cellular component annotation enrichments, the terms covered nuclear</a:t>
            </a:r>
            <a:r>
              <a:rPr lang="en-US" baseline="0" dirty="0" smtClean="0"/>
              <a:t> protein complexes including TFIIA, TFIID, </a:t>
            </a:r>
            <a:r>
              <a:rPr lang="en-US" baseline="0" dirty="0" err="1" smtClean="0"/>
              <a:t>exosome</a:t>
            </a:r>
            <a:r>
              <a:rPr lang="en-US" baseline="0" dirty="0" smtClean="0"/>
              <a:t>, Sin3, and apparently there’s a </a:t>
            </a:r>
            <a:r>
              <a:rPr lang="en-US" baseline="0" dirty="0" err="1" smtClean="0"/>
              <a:t>NuRD</a:t>
            </a:r>
            <a:r>
              <a:rPr lang="en-US" baseline="0" dirty="0" smtClean="0"/>
              <a:t> complex, which stands for nucleosome </a:t>
            </a:r>
            <a:r>
              <a:rPr lang="en-US" baseline="0" dirty="0" err="1" smtClean="0"/>
              <a:t>remodelling</a:t>
            </a:r>
            <a:r>
              <a:rPr lang="en-US" baseline="0" dirty="0" smtClean="0"/>
              <a:t> and </a:t>
            </a:r>
            <a:r>
              <a:rPr lang="en-US" baseline="0" dirty="0" err="1" smtClean="0"/>
              <a:t>deacetylase</a:t>
            </a:r>
            <a:r>
              <a:rPr lang="en-US" baseline="0" dirty="0" smtClean="0"/>
              <a:t> complex)</a:t>
            </a:r>
            <a:endParaRPr lang="en-US" dirty="0"/>
          </a:p>
        </p:txBody>
      </p:sp>
      <p:sp>
        <p:nvSpPr>
          <p:cNvPr id="4" name="Slide Number Placeholder 3"/>
          <p:cNvSpPr>
            <a:spLocks noGrp="1"/>
          </p:cNvSpPr>
          <p:nvPr>
            <p:ph type="sldNum" sz="quarter" idx="10"/>
          </p:nvPr>
        </p:nvSpPr>
        <p:spPr/>
        <p:txBody>
          <a:bodyPr/>
          <a:lstStyle/>
          <a:p>
            <a:fld id="{71193946-0221-1247-8298-B62FCA25C8E8}" type="slidenum">
              <a:rPr lang="en-US" smtClean="0"/>
              <a:t>5</a:t>
            </a:fld>
            <a:endParaRPr lang="en-US"/>
          </a:p>
        </p:txBody>
      </p:sp>
    </p:spTree>
    <p:extLst>
      <p:ext uri="{BB962C8B-B14F-4D97-AF65-F5344CB8AC3E}">
        <p14:creationId xmlns:p14="http://schemas.microsoft.com/office/powerpoint/2010/main" val="2590335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Turning to the primary prostate</a:t>
            </a:r>
            <a:r>
              <a:rPr lang="en-US" baseline="0" dirty="0" smtClean="0"/>
              <a:t> cancer lesions, I looked at the top 10 hubs in the amplification network.</a:t>
            </a:r>
            <a:endParaRPr lang="en-US" dirty="0"/>
          </a:p>
        </p:txBody>
      </p:sp>
      <p:sp>
        <p:nvSpPr>
          <p:cNvPr id="4" name="Slide Number Placeholder 3"/>
          <p:cNvSpPr>
            <a:spLocks noGrp="1"/>
          </p:cNvSpPr>
          <p:nvPr>
            <p:ph type="sldNum" sz="quarter" idx="10"/>
          </p:nvPr>
        </p:nvSpPr>
        <p:spPr/>
        <p:txBody>
          <a:bodyPr/>
          <a:lstStyle/>
          <a:p>
            <a:fld id="{71193946-0221-1247-8298-B62FCA25C8E8}" type="slidenum">
              <a:rPr lang="en-US" smtClean="0"/>
              <a:t>6</a:t>
            </a:fld>
            <a:endParaRPr lang="en-US"/>
          </a:p>
        </p:txBody>
      </p:sp>
    </p:spTree>
    <p:extLst>
      <p:ext uri="{BB962C8B-B14F-4D97-AF65-F5344CB8AC3E}">
        <p14:creationId xmlns:p14="http://schemas.microsoft.com/office/powerpoint/2010/main" val="3680305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bingo plugin did not find any significant enrichments in the BP or MF ontologies, but the cellular component ontology shows that these genes primarily localize to complexes involved in transcription, histone, ATP, and </a:t>
            </a:r>
            <a:r>
              <a:rPr lang="en-US" baseline="0" dirty="0" err="1" smtClean="0"/>
              <a:t>signalling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1193946-0221-1247-8298-B62FCA25C8E8}" type="slidenum">
              <a:rPr lang="en-US" smtClean="0"/>
              <a:t>7</a:t>
            </a:fld>
            <a:endParaRPr lang="en-US"/>
          </a:p>
        </p:txBody>
      </p:sp>
    </p:spTree>
    <p:extLst>
      <p:ext uri="{BB962C8B-B14F-4D97-AF65-F5344CB8AC3E}">
        <p14:creationId xmlns:p14="http://schemas.microsoft.com/office/powerpoint/2010/main" val="2681002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these are</a:t>
            </a:r>
            <a:r>
              <a:rPr lang="en-US" baseline="0" dirty="0" smtClean="0"/>
              <a:t> the top 11 hubs in the deletion network.</a:t>
            </a:r>
            <a:endParaRPr lang="en-US" dirty="0"/>
          </a:p>
        </p:txBody>
      </p:sp>
      <p:sp>
        <p:nvSpPr>
          <p:cNvPr id="4" name="Slide Number Placeholder 3"/>
          <p:cNvSpPr>
            <a:spLocks noGrp="1"/>
          </p:cNvSpPr>
          <p:nvPr>
            <p:ph type="sldNum" sz="quarter" idx="10"/>
          </p:nvPr>
        </p:nvSpPr>
        <p:spPr/>
        <p:txBody>
          <a:bodyPr/>
          <a:lstStyle/>
          <a:p>
            <a:fld id="{71193946-0221-1247-8298-B62FCA25C8E8}" type="slidenum">
              <a:rPr lang="en-US" smtClean="0"/>
              <a:t>8</a:t>
            </a:fld>
            <a:endParaRPr lang="en-US"/>
          </a:p>
        </p:txBody>
      </p:sp>
    </p:spTree>
    <p:extLst>
      <p:ext uri="{BB962C8B-B14F-4D97-AF65-F5344CB8AC3E}">
        <p14:creationId xmlns:p14="http://schemas.microsoft.com/office/powerpoint/2010/main" val="3681652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MF terms for these hubs were all over the place, but the BP terms fell into a small number of groups, which include protein modification, interleukin </a:t>
            </a:r>
            <a:r>
              <a:rPr lang="en-US" baseline="0" dirty="0" err="1" smtClean="0"/>
              <a:t>signaliing</a:t>
            </a:r>
            <a:r>
              <a:rPr lang="en-US" baseline="0" dirty="0" smtClean="0"/>
              <a:t>, DNA-dependent transcription, </a:t>
            </a:r>
            <a:r>
              <a:rPr lang="en-US" sz="1200" dirty="0" smtClean="0"/>
              <a:t>helicase activity, </a:t>
            </a:r>
            <a:r>
              <a:rPr lang="en-US" sz="1200" dirty="0" err="1" smtClean="0"/>
              <a:t>imaginal</a:t>
            </a:r>
            <a:r>
              <a:rPr lang="en-US" sz="1200" dirty="0" smtClean="0"/>
              <a:t> disc pattern</a:t>
            </a:r>
            <a:r>
              <a:rPr lang="en-US" sz="1200" baseline="0" dirty="0" smtClean="0"/>
              <a:t> </a:t>
            </a:r>
            <a:r>
              <a:rPr lang="en-US" sz="1200" dirty="0" smtClean="0"/>
              <a:t>formation, and primary spermatocyte growth.</a:t>
            </a:r>
          </a:p>
        </p:txBody>
      </p:sp>
      <p:sp>
        <p:nvSpPr>
          <p:cNvPr id="4" name="Slide Number Placeholder 3"/>
          <p:cNvSpPr>
            <a:spLocks noGrp="1"/>
          </p:cNvSpPr>
          <p:nvPr>
            <p:ph type="sldNum" sz="quarter" idx="10"/>
          </p:nvPr>
        </p:nvSpPr>
        <p:spPr/>
        <p:txBody>
          <a:bodyPr/>
          <a:lstStyle/>
          <a:p>
            <a:fld id="{71193946-0221-1247-8298-B62FCA25C8E8}" type="slidenum">
              <a:rPr lang="en-US" smtClean="0"/>
              <a:t>9</a:t>
            </a:fld>
            <a:endParaRPr lang="en-US"/>
          </a:p>
        </p:txBody>
      </p:sp>
    </p:spTree>
    <p:extLst>
      <p:ext uri="{BB962C8B-B14F-4D97-AF65-F5344CB8AC3E}">
        <p14:creationId xmlns:p14="http://schemas.microsoft.com/office/powerpoint/2010/main" val="1335949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6ABB43-2B6E-0641-961C-23AFE35DB608}" type="datetime1">
              <a:rPr lang="en-US" smtClean="0"/>
              <a:t>4/18/11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763A7-2A0D-9842-96AA-71FEB3E20CB1}" type="slidenum">
              <a:rPr lang="en-US" smtClean="0"/>
              <a:t>‹#›</a:t>
            </a:fld>
            <a:endParaRPr lang="en-US"/>
          </a:p>
        </p:txBody>
      </p:sp>
    </p:spTree>
    <p:extLst>
      <p:ext uri="{BB962C8B-B14F-4D97-AF65-F5344CB8AC3E}">
        <p14:creationId xmlns:p14="http://schemas.microsoft.com/office/powerpoint/2010/main" val="2618531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BE8860-FDCF-A543-878E-B71078022B7F}" type="datetime1">
              <a:rPr lang="en-US" smtClean="0"/>
              <a:t>4/18/11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763A7-2A0D-9842-96AA-71FEB3E20CB1}" type="slidenum">
              <a:rPr lang="en-US" smtClean="0"/>
              <a:t>‹#›</a:t>
            </a:fld>
            <a:endParaRPr lang="en-US"/>
          </a:p>
        </p:txBody>
      </p:sp>
    </p:spTree>
    <p:extLst>
      <p:ext uri="{BB962C8B-B14F-4D97-AF65-F5344CB8AC3E}">
        <p14:creationId xmlns:p14="http://schemas.microsoft.com/office/powerpoint/2010/main" val="650968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8D0A0-A6C5-DE4F-86AF-0F9D0332CEDC}" type="datetime1">
              <a:rPr lang="en-US" smtClean="0"/>
              <a:t>4/18/11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763A7-2A0D-9842-96AA-71FEB3E20CB1}" type="slidenum">
              <a:rPr lang="en-US" smtClean="0"/>
              <a:t>‹#›</a:t>
            </a:fld>
            <a:endParaRPr lang="en-US"/>
          </a:p>
        </p:txBody>
      </p:sp>
    </p:spTree>
    <p:extLst>
      <p:ext uri="{BB962C8B-B14F-4D97-AF65-F5344CB8AC3E}">
        <p14:creationId xmlns:p14="http://schemas.microsoft.com/office/powerpoint/2010/main" val="403036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D29567-9D21-7C44-A44C-A247CF9B04FE}" type="datetime1">
              <a:rPr lang="en-US" smtClean="0"/>
              <a:t>4/18/11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763A7-2A0D-9842-96AA-71FEB3E20CB1}" type="slidenum">
              <a:rPr lang="en-US" smtClean="0"/>
              <a:t>‹#›</a:t>
            </a:fld>
            <a:endParaRPr lang="en-US"/>
          </a:p>
        </p:txBody>
      </p:sp>
    </p:spTree>
    <p:extLst>
      <p:ext uri="{BB962C8B-B14F-4D97-AF65-F5344CB8AC3E}">
        <p14:creationId xmlns:p14="http://schemas.microsoft.com/office/powerpoint/2010/main" val="489528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167FFD-8827-0B49-9F78-79586057044C}" type="datetime1">
              <a:rPr lang="en-US" smtClean="0"/>
              <a:t>4/18/11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763A7-2A0D-9842-96AA-71FEB3E20CB1}" type="slidenum">
              <a:rPr lang="en-US" smtClean="0"/>
              <a:t>‹#›</a:t>
            </a:fld>
            <a:endParaRPr lang="en-US"/>
          </a:p>
        </p:txBody>
      </p:sp>
    </p:spTree>
    <p:extLst>
      <p:ext uri="{BB962C8B-B14F-4D97-AF65-F5344CB8AC3E}">
        <p14:creationId xmlns:p14="http://schemas.microsoft.com/office/powerpoint/2010/main" val="241914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DAAA2F-89D7-4349-8FFC-AAB55CF55754}" type="datetime1">
              <a:rPr lang="en-US" smtClean="0"/>
              <a:t>4/18/11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763A7-2A0D-9842-96AA-71FEB3E20CB1}" type="slidenum">
              <a:rPr lang="en-US" smtClean="0"/>
              <a:t>‹#›</a:t>
            </a:fld>
            <a:endParaRPr lang="en-US"/>
          </a:p>
        </p:txBody>
      </p:sp>
    </p:spTree>
    <p:extLst>
      <p:ext uri="{BB962C8B-B14F-4D97-AF65-F5344CB8AC3E}">
        <p14:creationId xmlns:p14="http://schemas.microsoft.com/office/powerpoint/2010/main" val="82930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3F62E1-9063-7742-B0B6-3C7348130041}" type="datetime1">
              <a:rPr lang="en-US" smtClean="0"/>
              <a:t>4/18/11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4763A7-2A0D-9842-96AA-71FEB3E20CB1}" type="slidenum">
              <a:rPr lang="en-US" smtClean="0"/>
              <a:t>‹#›</a:t>
            </a:fld>
            <a:endParaRPr lang="en-US"/>
          </a:p>
        </p:txBody>
      </p:sp>
    </p:spTree>
    <p:extLst>
      <p:ext uri="{BB962C8B-B14F-4D97-AF65-F5344CB8AC3E}">
        <p14:creationId xmlns:p14="http://schemas.microsoft.com/office/powerpoint/2010/main" val="1819032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779D0B-E9ED-B34B-AF3D-50D9031255FB}" type="datetime1">
              <a:rPr lang="en-US" smtClean="0"/>
              <a:t>4/18/11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4763A7-2A0D-9842-96AA-71FEB3E20CB1}" type="slidenum">
              <a:rPr lang="en-US" smtClean="0"/>
              <a:t>‹#›</a:t>
            </a:fld>
            <a:endParaRPr lang="en-US"/>
          </a:p>
        </p:txBody>
      </p:sp>
    </p:spTree>
    <p:extLst>
      <p:ext uri="{BB962C8B-B14F-4D97-AF65-F5344CB8AC3E}">
        <p14:creationId xmlns:p14="http://schemas.microsoft.com/office/powerpoint/2010/main" val="404337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11A4F-948D-044E-9CC7-4B92C12F327E}" type="datetime1">
              <a:rPr lang="en-US" smtClean="0"/>
              <a:t>4/18/11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4763A7-2A0D-9842-96AA-71FEB3E20CB1}" type="slidenum">
              <a:rPr lang="en-US" smtClean="0"/>
              <a:t>‹#›</a:t>
            </a:fld>
            <a:endParaRPr lang="en-US"/>
          </a:p>
        </p:txBody>
      </p:sp>
    </p:spTree>
    <p:extLst>
      <p:ext uri="{BB962C8B-B14F-4D97-AF65-F5344CB8AC3E}">
        <p14:creationId xmlns:p14="http://schemas.microsoft.com/office/powerpoint/2010/main" val="3276818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E4A50A-5F1A-DD4F-8ACC-291FD7261AE4}" type="datetime1">
              <a:rPr lang="en-US" smtClean="0"/>
              <a:t>4/18/11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763A7-2A0D-9842-96AA-71FEB3E20CB1}" type="slidenum">
              <a:rPr lang="en-US" smtClean="0"/>
              <a:t>‹#›</a:t>
            </a:fld>
            <a:endParaRPr lang="en-US"/>
          </a:p>
        </p:txBody>
      </p:sp>
    </p:spTree>
    <p:extLst>
      <p:ext uri="{BB962C8B-B14F-4D97-AF65-F5344CB8AC3E}">
        <p14:creationId xmlns:p14="http://schemas.microsoft.com/office/powerpoint/2010/main" val="874973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0560E-D440-2945-8383-1F79C252E258}" type="datetime1">
              <a:rPr lang="en-US" smtClean="0"/>
              <a:t>4/18/11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763A7-2A0D-9842-96AA-71FEB3E20CB1}" type="slidenum">
              <a:rPr lang="en-US" smtClean="0"/>
              <a:t>‹#›</a:t>
            </a:fld>
            <a:endParaRPr lang="en-US"/>
          </a:p>
        </p:txBody>
      </p:sp>
    </p:spTree>
    <p:extLst>
      <p:ext uri="{BB962C8B-B14F-4D97-AF65-F5344CB8AC3E}">
        <p14:creationId xmlns:p14="http://schemas.microsoft.com/office/powerpoint/2010/main" val="32148214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5BFE5-B197-D041-BA71-0C954A99E319}" type="datetime1">
              <a:rPr lang="en-US" smtClean="0"/>
              <a:t>4/18/11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763A7-2A0D-9842-96AA-71FEB3E20CB1}" type="slidenum">
              <a:rPr lang="en-US" smtClean="0"/>
              <a:t>‹#›</a:t>
            </a:fld>
            <a:endParaRPr lang="en-US"/>
          </a:p>
        </p:txBody>
      </p:sp>
    </p:spTree>
    <p:extLst>
      <p:ext uri="{BB962C8B-B14F-4D97-AF65-F5344CB8AC3E}">
        <p14:creationId xmlns:p14="http://schemas.microsoft.com/office/powerpoint/2010/main" val="4198358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package" Target="../embeddings/Microsoft_Word_Document1.docx"/><Relationship Id="rId5" Type="http://schemas.openxmlformats.org/officeDocument/2006/relationships/image" Target="../media/image16.png"/><Relationship Id="rId6" Type="http://schemas.openxmlformats.org/officeDocument/2006/relationships/package" Target="../embeddings/Microsoft_Word_Document2.docx"/><Relationship Id="rId7" Type="http://schemas.openxmlformats.org/officeDocument/2006/relationships/image" Target="../media/image17.png"/><Relationship Id="rId8" Type="http://schemas.openxmlformats.org/officeDocument/2006/relationships/package" Target="../embeddings/Microsoft_Word_Document3.docx"/><Relationship Id="rId9" Type="http://schemas.openxmlformats.org/officeDocument/2006/relationships/image" Target="../media/image18.png"/><Relationship Id="rId10" Type="http://schemas.openxmlformats.org/officeDocument/2006/relationships/package" Target="../embeddings/Microsoft_Word_Document4.docx"/><Relationship Id="rId11" Type="http://schemas.openxmlformats.org/officeDocument/2006/relationships/image" Target="../media/image19.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package" Target="../embeddings/Microsoft_Word_Document5.docx"/><Relationship Id="rId5" Type="http://schemas.openxmlformats.org/officeDocument/2006/relationships/image" Target="../media/image26.png"/><Relationship Id="rId6" Type="http://schemas.openxmlformats.org/officeDocument/2006/relationships/package" Target="../embeddings/Microsoft_Word_Document6.docx"/><Relationship Id="rId7" Type="http://schemas.openxmlformats.org/officeDocument/2006/relationships/image" Target="../media/image27.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 Enrichments of Prostate Cancer-Associated Network Hubs</a:t>
            </a:r>
            <a:endParaRPr lang="en-US" dirty="0"/>
          </a:p>
        </p:txBody>
      </p:sp>
      <p:sp>
        <p:nvSpPr>
          <p:cNvPr id="3" name="Subtitle 2"/>
          <p:cNvSpPr>
            <a:spLocks noGrp="1"/>
          </p:cNvSpPr>
          <p:nvPr>
            <p:ph type="subTitle" idx="1"/>
          </p:nvPr>
        </p:nvSpPr>
        <p:spPr/>
        <p:txBody>
          <a:bodyPr/>
          <a:lstStyle/>
          <a:p>
            <a:r>
              <a:rPr lang="en-US" dirty="0" smtClean="0">
                <a:solidFill>
                  <a:schemeClr val="tx1">
                    <a:lumMod val="50000"/>
                    <a:lumOff val="50000"/>
                  </a:schemeClr>
                </a:solidFill>
              </a:rPr>
              <a:t>Lucas Lochovsky</a:t>
            </a:r>
          </a:p>
          <a:p>
            <a:r>
              <a:rPr lang="en-US" dirty="0" err="1" smtClean="0">
                <a:solidFill>
                  <a:schemeClr val="tx1">
                    <a:lumMod val="50000"/>
                    <a:lumOff val="50000"/>
                  </a:schemeClr>
                </a:solidFill>
              </a:rPr>
              <a:t>iNets</a:t>
            </a:r>
            <a:r>
              <a:rPr lang="en-US" dirty="0" smtClean="0">
                <a:solidFill>
                  <a:schemeClr val="tx1">
                    <a:lumMod val="50000"/>
                    <a:lumOff val="50000"/>
                  </a:schemeClr>
                </a:solidFill>
              </a:rPr>
              <a:t> subgroup presentation</a:t>
            </a:r>
          </a:p>
          <a:p>
            <a:r>
              <a:rPr lang="en-US" dirty="0" smtClean="0">
                <a:solidFill>
                  <a:schemeClr val="tx1">
                    <a:lumMod val="50000"/>
                    <a:lumOff val="50000"/>
                  </a:schemeClr>
                </a:solidFill>
              </a:rPr>
              <a:t>April 20, 2011</a:t>
            </a:r>
            <a:endParaRPr lang="en-US"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fld id="{ED4763A7-2A0D-9842-96AA-71FEB3E20CB1}" type="slidenum">
              <a:rPr lang="en-US" smtClean="0"/>
              <a:t>1</a:t>
            </a:fld>
            <a:endParaRPr lang="en-US"/>
          </a:p>
        </p:txBody>
      </p:sp>
    </p:spTree>
    <p:extLst>
      <p:ext uri="{BB962C8B-B14F-4D97-AF65-F5344CB8AC3E}">
        <p14:creationId xmlns:p14="http://schemas.microsoft.com/office/powerpoint/2010/main" val="2366567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Primary Prostate Cancer Lesions (Deletions) Hubs GO </a:t>
            </a:r>
            <a:r>
              <a:rPr lang="en-US" dirty="0" smtClean="0"/>
              <a:t>CC Enrichment</a:t>
            </a:r>
            <a:endParaRPr lang="en-US" dirty="0"/>
          </a:p>
        </p:txBody>
      </p:sp>
      <p:pic>
        <p:nvPicPr>
          <p:cNvPr id="5" name="Content Placeholder 4" descr="del_hubs_CC.jpg"/>
          <p:cNvPicPr>
            <a:picLocks noGrp="1" noChangeAspect="1"/>
          </p:cNvPicPr>
          <p:nvPr>
            <p:ph idx="1"/>
          </p:nvPr>
        </p:nvPicPr>
        <p:blipFill>
          <a:blip r:embed="rId3">
            <a:extLst>
              <a:ext uri="{28A0092B-C50C-407E-A947-70E740481C1C}">
                <a14:useLocalDpi xmlns:a14="http://schemas.microsoft.com/office/drawing/2010/main" val="0"/>
              </a:ext>
            </a:extLst>
          </a:blip>
          <a:srcRect l="1082" r="1082"/>
          <a:stretch>
            <a:fillRect/>
          </a:stretch>
        </p:blipFill>
        <p:spPr>
          <a:xfrm>
            <a:off x="457200" y="1417638"/>
            <a:ext cx="8229600" cy="4525963"/>
          </a:xfrm>
        </p:spPr>
      </p:pic>
      <p:sp>
        <p:nvSpPr>
          <p:cNvPr id="4" name="Slide Number Placeholder 3"/>
          <p:cNvSpPr>
            <a:spLocks noGrp="1"/>
          </p:cNvSpPr>
          <p:nvPr>
            <p:ph type="sldNum" sz="quarter" idx="12"/>
          </p:nvPr>
        </p:nvSpPr>
        <p:spPr/>
        <p:txBody>
          <a:bodyPr/>
          <a:lstStyle/>
          <a:p>
            <a:fld id="{ED4763A7-2A0D-9842-96AA-71FEB3E20CB1}" type="slidenum">
              <a:rPr lang="en-US" smtClean="0"/>
              <a:t>10</a:t>
            </a:fld>
            <a:endParaRPr lang="en-US"/>
          </a:p>
        </p:txBody>
      </p:sp>
      <p:sp>
        <p:nvSpPr>
          <p:cNvPr id="6" name="TextBox 5"/>
          <p:cNvSpPr txBox="1"/>
          <p:nvPr/>
        </p:nvSpPr>
        <p:spPr>
          <a:xfrm>
            <a:off x="173018" y="5940851"/>
            <a:ext cx="8816837" cy="830997"/>
          </a:xfrm>
          <a:prstGeom prst="rect">
            <a:avLst/>
          </a:prstGeom>
          <a:noFill/>
        </p:spPr>
        <p:txBody>
          <a:bodyPr wrap="none" rtlCol="0">
            <a:spAutoFit/>
          </a:bodyPr>
          <a:lstStyle/>
          <a:p>
            <a:r>
              <a:rPr lang="en-US" sz="2400" dirty="0" smtClean="0"/>
              <a:t>Complexes include: nucleosome </a:t>
            </a:r>
            <a:r>
              <a:rPr lang="en-US" sz="2400" dirty="0" err="1" smtClean="0"/>
              <a:t>remodelling</a:t>
            </a:r>
            <a:r>
              <a:rPr lang="en-US" sz="2400" dirty="0" smtClean="0"/>
              <a:t>, interleukin, </a:t>
            </a:r>
            <a:r>
              <a:rPr lang="en-US" sz="2400" dirty="0" err="1" smtClean="0"/>
              <a:t>oncostatin</a:t>
            </a:r>
            <a:r>
              <a:rPr lang="en-US" sz="2400" dirty="0" smtClean="0"/>
              <a:t>,</a:t>
            </a:r>
          </a:p>
          <a:p>
            <a:r>
              <a:rPr lang="en-US" sz="2400" dirty="0" smtClean="0"/>
              <a:t>insulin response, RNAPII core, and glutamate receptors </a:t>
            </a:r>
            <a:endParaRPr lang="en-US" sz="2400" dirty="0"/>
          </a:p>
        </p:txBody>
      </p:sp>
    </p:spTree>
    <p:extLst>
      <p:ext uri="{BB962C8B-B14F-4D97-AF65-F5344CB8AC3E}">
        <p14:creationId xmlns:p14="http://schemas.microsoft.com/office/powerpoint/2010/main" val="3090577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ETS Gene Hubs</a:t>
            </a:r>
            <a:endParaRPr lang="en-US" dirty="0"/>
          </a:p>
        </p:txBody>
      </p:sp>
      <p:pic>
        <p:nvPicPr>
          <p:cNvPr id="5" name="Content Placeholder 4" descr="Hubs_view.jpg"/>
          <p:cNvPicPr>
            <a:picLocks noGrp="1" noChangeAspect="1"/>
          </p:cNvPicPr>
          <p:nvPr>
            <p:ph idx="1"/>
          </p:nvPr>
        </p:nvPicPr>
        <p:blipFill>
          <a:blip r:embed="rId3">
            <a:extLst>
              <a:ext uri="{28A0092B-C50C-407E-A947-70E740481C1C}">
                <a14:useLocalDpi xmlns:a14="http://schemas.microsoft.com/office/drawing/2010/main" val="0"/>
              </a:ext>
            </a:extLst>
          </a:blip>
          <a:srcRect l="1082" r="1082"/>
          <a:stretch>
            <a:fillRect/>
          </a:stretch>
        </p:blipFill>
        <p:spPr/>
      </p:pic>
      <p:sp>
        <p:nvSpPr>
          <p:cNvPr id="4" name="Slide Number Placeholder 3"/>
          <p:cNvSpPr>
            <a:spLocks noGrp="1"/>
          </p:cNvSpPr>
          <p:nvPr>
            <p:ph type="sldNum" sz="quarter" idx="12"/>
          </p:nvPr>
        </p:nvSpPr>
        <p:spPr/>
        <p:txBody>
          <a:bodyPr/>
          <a:lstStyle/>
          <a:p>
            <a:fld id="{ED4763A7-2A0D-9842-96AA-71FEB3E20CB1}" type="slidenum">
              <a:rPr lang="en-US" smtClean="0"/>
              <a:t>11</a:t>
            </a:fld>
            <a:endParaRPr lang="en-US"/>
          </a:p>
        </p:txBody>
      </p:sp>
    </p:spTree>
    <p:extLst>
      <p:ext uri="{BB962C8B-B14F-4D97-AF65-F5344CB8AC3E}">
        <p14:creationId xmlns:p14="http://schemas.microsoft.com/office/powerpoint/2010/main" val="4259765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ETS Hubs GO BP Enrichment</a:t>
            </a:r>
            <a:endParaRPr lang="en-US" dirty="0"/>
          </a:p>
        </p:txBody>
      </p:sp>
      <p:pic>
        <p:nvPicPr>
          <p:cNvPr id="5" name="Content Placeholder 4" descr="Hubs_BP.jpg"/>
          <p:cNvPicPr>
            <a:picLocks noGrp="1" noChangeAspect="1"/>
          </p:cNvPicPr>
          <p:nvPr>
            <p:ph idx="1"/>
          </p:nvPr>
        </p:nvPicPr>
        <p:blipFill>
          <a:blip r:embed="rId3">
            <a:extLst>
              <a:ext uri="{28A0092B-C50C-407E-A947-70E740481C1C}">
                <a14:useLocalDpi xmlns:a14="http://schemas.microsoft.com/office/drawing/2010/main" val="0"/>
              </a:ext>
            </a:extLst>
          </a:blip>
          <a:srcRect l="1082" r="1082"/>
          <a:stretch>
            <a:fillRect/>
          </a:stretch>
        </p:blipFill>
        <p:spPr>
          <a:xfrm>
            <a:off x="457200" y="1145290"/>
            <a:ext cx="8229600" cy="4525963"/>
          </a:xfrm>
        </p:spPr>
      </p:pic>
      <p:sp>
        <p:nvSpPr>
          <p:cNvPr id="4" name="Slide Number Placeholder 3"/>
          <p:cNvSpPr>
            <a:spLocks noGrp="1"/>
          </p:cNvSpPr>
          <p:nvPr>
            <p:ph type="sldNum" sz="quarter" idx="12"/>
          </p:nvPr>
        </p:nvSpPr>
        <p:spPr/>
        <p:txBody>
          <a:bodyPr/>
          <a:lstStyle/>
          <a:p>
            <a:fld id="{ED4763A7-2A0D-9842-96AA-71FEB3E20CB1}" type="slidenum">
              <a:rPr lang="en-US" smtClean="0"/>
              <a:t>12</a:t>
            </a:fld>
            <a:endParaRPr lang="en-US"/>
          </a:p>
        </p:txBody>
      </p:sp>
      <p:sp>
        <p:nvSpPr>
          <p:cNvPr id="6" name="TextBox 5"/>
          <p:cNvSpPr txBox="1"/>
          <p:nvPr/>
        </p:nvSpPr>
        <p:spPr>
          <a:xfrm>
            <a:off x="293821" y="5961212"/>
            <a:ext cx="8219342" cy="707886"/>
          </a:xfrm>
          <a:prstGeom prst="rect">
            <a:avLst/>
          </a:prstGeom>
          <a:noFill/>
        </p:spPr>
        <p:txBody>
          <a:bodyPr wrap="none" rtlCol="0">
            <a:spAutoFit/>
          </a:bodyPr>
          <a:lstStyle/>
          <a:p>
            <a:r>
              <a:rPr lang="en-US" sz="2000" dirty="0" smtClean="0"/>
              <a:t>Primary categories are macrophage differentiation, regulation of</a:t>
            </a:r>
          </a:p>
          <a:p>
            <a:r>
              <a:rPr lang="en-US" sz="2000" dirty="0" smtClean="0"/>
              <a:t>macromolecule biosynthesis, and DNA-dependent regulation of transcription</a:t>
            </a:r>
            <a:endParaRPr lang="en-US" sz="2000" dirty="0"/>
          </a:p>
        </p:txBody>
      </p:sp>
    </p:spTree>
    <p:extLst>
      <p:ext uri="{BB962C8B-B14F-4D97-AF65-F5344CB8AC3E}">
        <p14:creationId xmlns:p14="http://schemas.microsoft.com/office/powerpoint/2010/main" val="2067632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ETS Hubs GO </a:t>
            </a:r>
            <a:r>
              <a:rPr lang="en-US" dirty="0" smtClean="0"/>
              <a:t>MF </a:t>
            </a:r>
            <a:r>
              <a:rPr lang="en-US" dirty="0"/>
              <a:t>Enrichment</a:t>
            </a:r>
          </a:p>
        </p:txBody>
      </p:sp>
      <p:pic>
        <p:nvPicPr>
          <p:cNvPr id="5" name="Content Placeholder 4" descr="Hubs_MF.jpg"/>
          <p:cNvPicPr>
            <a:picLocks noGrp="1" noChangeAspect="1"/>
          </p:cNvPicPr>
          <p:nvPr>
            <p:ph idx="1"/>
          </p:nvPr>
        </p:nvPicPr>
        <p:blipFill>
          <a:blip r:embed="rId3">
            <a:extLst>
              <a:ext uri="{28A0092B-C50C-407E-A947-70E740481C1C}">
                <a14:useLocalDpi xmlns:a14="http://schemas.microsoft.com/office/drawing/2010/main" val="0"/>
              </a:ext>
            </a:extLst>
          </a:blip>
          <a:srcRect l="1082" r="1082"/>
          <a:stretch>
            <a:fillRect/>
          </a:stretch>
        </p:blipFill>
        <p:spPr>
          <a:xfrm>
            <a:off x="769976" y="1135813"/>
            <a:ext cx="8229600" cy="4525963"/>
          </a:xfrm>
        </p:spPr>
      </p:pic>
      <p:sp>
        <p:nvSpPr>
          <p:cNvPr id="4" name="Slide Number Placeholder 3"/>
          <p:cNvSpPr>
            <a:spLocks noGrp="1"/>
          </p:cNvSpPr>
          <p:nvPr>
            <p:ph type="sldNum" sz="quarter" idx="12"/>
          </p:nvPr>
        </p:nvSpPr>
        <p:spPr/>
        <p:txBody>
          <a:bodyPr/>
          <a:lstStyle/>
          <a:p>
            <a:fld id="{ED4763A7-2A0D-9842-96AA-71FEB3E20CB1}" type="slidenum">
              <a:rPr lang="en-US" smtClean="0"/>
              <a:t>13</a:t>
            </a:fld>
            <a:endParaRPr lang="en-US"/>
          </a:p>
        </p:txBody>
      </p:sp>
      <p:sp>
        <p:nvSpPr>
          <p:cNvPr id="6" name="TextBox 5"/>
          <p:cNvSpPr txBox="1"/>
          <p:nvPr/>
        </p:nvSpPr>
        <p:spPr>
          <a:xfrm>
            <a:off x="208518" y="5961212"/>
            <a:ext cx="7549964" cy="830997"/>
          </a:xfrm>
          <a:prstGeom prst="rect">
            <a:avLst/>
          </a:prstGeom>
          <a:noFill/>
        </p:spPr>
        <p:txBody>
          <a:bodyPr wrap="none" rtlCol="0">
            <a:spAutoFit/>
          </a:bodyPr>
          <a:lstStyle/>
          <a:p>
            <a:r>
              <a:rPr lang="en-US" sz="2400" dirty="0" smtClean="0"/>
              <a:t>The two main activities are transcription factor activity and</a:t>
            </a:r>
          </a:p>
          <a:p>
            <a:r>
              <a:rPr lang="en-US" sz="2400" dirty="0" smtClean="0"/>
              <a:t>sequence-specific DNA binding</a:t>
            </a:r>
            <a:endParaRPr lang="en-US" sz="2400" dirty="0"/>
          </a:p>
        </p:txBody>
      </p:sp>
    </p:spTree>
    <p:extLst>
      <p:ext uri="{BB962C8B-B14F-4D97-AF65-F5344CB8AC3E}">
        <p14:creationId xmlns:p14="http://schemas.microsoft.com/office/powerpoint/2010/main" val="606791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COSMIC breast gene hubs</a:t>
            </a:r>
            <a:endParaRPr lang="en-US" dirty="0"/>
          </a:p>
        </p:txBody>
      </p:sp>
      <p:pic>
        <p:nvPicPr>
          <p:cNvPr id="5" name="Content Placeholder 4" descr="breast_hubs_view.jpg"/>
          <p:cNvPicPr>
            <a:picLocks noGrp="1" noChangeAspect="1"/>
          </p:cNvPicPr>
          <p:nvPr>
            <p:ph idx="1"/>
          </p:nvPr>
        </p:nvPicPr>
        <p:blipFill rotWithShape="1">
          <a:blip r:embed="rId3">
            <a:extLst>
              <a:ext uri="{28A0092B-C50C-407E-A947-70E740481C1C}">
                <a14:useLocalDpi xmlns:a14="http://schemas.microsoft.com/office/drawing/2010/main" val="0"/>
              </a:ext>
            </a:extLst>
          </a:blip>
          <a:srcRect b="19170"/>
          <a:stretch/>
        </p:blipFill>
        <p:spPr/>
      </p:pic>
      <p:sp>
        <p:nvSpPr>
          <p:cNvPr id="4" name="Slide Number Placeholder 3"/>
          <p:cNvSpPr>
            <a:spLocks noGrp="1"/>
          </p:cNvSpPr>
          <p:nvPr>
            <p:ph type="sldNum" sz="quarter" idx="12"/>
          </p:nvPr>
        </p:nvSpPr>
        <p:spPr/>
        <p:txBody>
          <a:bodyPr/>
          <a:lstStyle/>
          <a:p>
            <a:fld id="{ED4763A7-2A0D-9842-96AA-71FEB3E20CB1}" type="slidenum">
              <a:rPr lang="en-US" smtClean="0"/>
              <a:t>14</a:t>
            </a:fld>
            <a:endParaRPr lang="en-US"/>
          </a:p>
        </p:txBody>
      </p:sp>
    </p:spTree>
    <p:extLst>
      <p:ext uri="{BB962C8B-B14F-4D97-AF65-F5344CB8AC3E}">
        <p14:creationId xmlns:p14="http://schemas.microsoft.com/office/powerpoint/2010/main" val="12103145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reast_hub_cluster_BP.jpg"/>
          <p:cNvPicPr>
            <a:picLocks noGrp="1" noChangeAspect="1"/>
          </p:cNvPicPr>
          <p:nvPr>
            <p:ph idx="1"/>
          </p:nvPr>
        </p:nvPicPr>
        <p:blipFill rotWithShape="1">
          <a:blip r:embed="rId3">
            <a:extLst>
              <a:ext uri="{28A0092B-C50C-407E-A947-70E740481C1C}">
                <a14:useLocalDpi xmlns:a14="http://schemas.microsoft.com/office/drawing/2010/main" val="0"/>
              </a:ext>
            </a:extLst>
          </a:blip>
          <a:srcRect b="19170"/>
          <a:stretch/>
        </p:blipFill>
        <p:spPr>
          <a:xfrm>
            <a:off x="-2566314" y="1569275"/>
            <a:ext cx="8229600" cy="4525963"/>
          </a:xfrm>
        </p:spPr>
      </p:pic>
      <p:sp>
        <p:nvSpPr>
          <p:cNvPr id="4" name="Slide Number Placeholder 3"/>
          <p:cNvSpPr>
            <a:spLocks noGrp="1"/>
          </p:cNvSpPr>
          <p:nvPr>
            <p:ph type="sldNum" sz="quarter" idx="12"/>
          </p:nvPr>
        </p:nvSpPr>
        <p:spPr/>
        <p:txBody>
          <a:bodyPr/>
          <a:lstStyle/>
          <a:p>
            <a:fld id="{ED4763A7-2A0D-9842-96AA-71FEB3E20CB1}" type="slidenum">
              <a:rPr lang="en-US" smtClean="0"/>
              <a:t>15</a:t>
            </a:fld>
            <a:endParaRPr lang="en-US"/>
          </a:p>
        </p:txBody>
      </p:sp>
      <p:pic>
        <p:nvPicPr>
          <p:cNvPr id="7" name="Picture 6" descr="breast_hub_cluster_C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9774" y="1175185"/>
            <a:ext cx="9144000" cy="4920053"/>
          </a:xfrm>
          <a:prstGeom prst="rect">
            <a:avLst/>
          </a:prstGeom>
        </p:spPr>
      </p:pic>
      <p:pic>
        <p:nvPicPr>
          <p:cNvPr id="6" name="Picture 5" descr="breast_hub_cluster_MF.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9964" y="2462612"/>
            <a:ext cx="5279303" cy="2840600"/>
          </a:xfrm>
          <a:prstGeom prst="rect">
            <a:avLst/>
          </a:prstGeom>
        </p:spPr>
      </p:pic>
      <p:sp>
        <p:nvSpPr>
          <p:cNvPr id="2" name="Title 1"/>
          <p:cNvSpPr>
            <a:spLocks noGrp="1"/>
          </p:cNvSpPr>
          <p:nvPr>
            <p:ph type="title"/>
          </p:nvPr>
        </p:nvSpPr>
        <p:spPr/>
        <p:txBody>
          <a:bodyPr>
            <a:normAutofit fontScale="90000"/>
          </a:bodyPr>
          <a:lstStyle/>
          <a:p>
            <a:r>
              <a:rPr lang="en-US" dirty="0" smtClean="0"/>
              <a:t>COSMIC breast gene hubs</a:t>
            </a:r>
            <a:br>
              <a:rPr lang="en-US" dirty="0" smtClean="0"/>
            </a:br>
            <a:r>
              <a:rPr lang="en-US" dirty="0" smtClean="0"/>
              <a:t>GO enrichment</a:t>
            </a:r>
            <a:endParaRPr lang="en-US" dirty="0"/>
          </a:p>
        </p:txBody>
      </p:sp>
      <p:sp>
        <p:nvSpPr>
          <p:cNvPr id="8" name="TextBox 7"/>
          <p:cNvSpPr txBox="1"/>
          <p:nvPr/>
        </p:nvSpPr>
        <p:spPr>
          <a:xfrm>
            <a:off x="682423" y="6095238"/>
            <a:ext cx="1726104" cy="461665"/>
          </a:xfrm>
          <a:prstGeom prst="rect">
            <a:avLst/>
          </a:prstGeom>
          <a:noFill/>
        </p:spPr>
        <p:txBody>
          <a:bodyPr wrap="none" rtlCol="0">
            <a:spAutoFit/>
          </a:bodyPr>
          <a:lstStyle/>
          <a:p>
            <a:r>
              <a:rPr lang="en-US" sz="2400" b="1" dirty="0" smtClean="0"/>
              <a:t>BP ontology</a:t>
            </a:r>
            <a:endParaRPr lang="en-US" sz="2400" b="1" dirty="0"/>
          </a:p>
        </p:txBody>
      </p:sp>
      <p:sp>
        <p:nvSpPr>
          <p:cNvPr id="9" name="TextBox 8"/>
          <p:cNvSpPr txBox="1"/>
          <p:nvPr/>
        </p:nvSpPr>
        <p:spPr>
          <a:xfrm>
            <a:off x="3961847" y="6095238"/>
            <a:ext cx="1800493" cy="461665"/>
          </a:xfrm>
          <a:prstGeom prst="rect">
            <a:avLst/>
          </a:prstGeom>
          <a:noFill/>
        </p:spPr>
        <p:txBody>
          <a:bodyPr wrap="none" rtlCol="0">
            <a:spAutoFit/>
          </a:bodyPr>
          <a:lstStyle/>
          <a:p>
            <a:r>
              <a:rPr lang="en-US" sz="2400" b="1" dirty="0" smtClean="0"/>
              <a:t>MF ontology</a:t>
            </a:r>
            <a:endParaRPr lang="en-US" sz="2400" b="1" dirty="0"/>
          </a:p>
        </p:txBody>
      </p:sp>
      <p:sp>
        <p:nvSpPr>
          <p:cNvPr id="10" name="TextBox 9"/>
          <p:cNvSpPr txBox="1"/>
          <p:nvPr/>
        </p:nvSpPr>
        <p:spPr>
          <a:xfrm>
            <a:off x="7428416" y="6125517"/>
            <a:ext cx="1715584" cy="461665"/>
          </a:xfrm>
          <a:prstGeom prst="rect">
            <a:avLst/>
          </a:prstGeom>
          <a:noFill/>
        </p:spPr>
        <p:txBody>
          <a:bodyPr wrap="none" rtlCol="0">
            <a:spAutoFit/>
          </a:bodyPr>
          <a:lstStyle/>
          <a:p>
            <a:r>
              <a:rPr lang="en-US" sz="2400" b="1" dirty="0" smtClean="0"/>
              <a:t>CC ontology</a:t>
            </a:r>
            <a:endParaRPr lang="en-US" sz="2400" b="1" dirty="0"/>
          </a:p>
        </p:txBody>
      </p:sp>
      <p:sp>
        <p:nvSpPr>
          <p:cNvPr id="11" name="TextBox 10"/>
          <p:cNvSpPr txBox="1"/>
          <p:nvPr/>
        </p:nvSpPr>
        <p:spPr>
          <a:xfrm>
            <a:off x="4082851" y="6536809"/>
            <a:ext cx="3833576" cy="369332"/>
          </a:xfrm>
          <a:prstGeom prst="rect">
            <a:avLst/>
          </a:prstGeom>
          <a:noFill/>
        </p:spPr>
        <p:txBody>
          <a:bodyPr wrap="none" rtlCol="0">
            <a:spAutoFit/>
          </a:bodyPr>
          <a:lstStyle/>
          <a:p>
            <a:r>
              <a:rPr lang="en-US" dirty="0" smtClean="0"/>
              <a:t>Note: This has nothing to do with Chao</a:t>
            </a:r>
            <a:endParaRPr lang="en-US" dirty="0"/>
          </a:p>
        </p:txBody>
      </p:sp>
      <p:cxnSp>
        <p:nvCxnSpPr>
          <p:cNvPr id="13" name="Straight Arrow Connector 12"/>
          <p:cNvCxnSpPr>
            <a:endCxn id="10" idx="1"/>
          </p:cNvCxnSpPr>
          <p:nvPr/>
        </p:nvCxnSpPr>
        <p:spPr>
          <a:xfrm flipV="1">
            <a:off x="6483023" y="6356350"/>
            <a:ext cx="945393" cy="3651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42992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COSMIC breast genes</a:t>
            </a:r>
            <a:br>
              <a:rPr lang="en-US" dirty="0" smtClean="0"/>
            </a:br>
            <a:r>
              <a:rPr lang="en-US" dirty="0" smtClean="0"/>
              <a:t>Highly Interconnected Clusters</a:t>
            </a:r>
            <a:endParaRPr lang="en-US" dirty="0"/>
          </a:p>
        </p:txBody>
      </p:sp>
      <p:sp>
        <p:nvSpPr>
          <p:cNvPr id="3" name="Content Placeholder 2"/>
          <p:cNvSpPr>
            <a:spLocks noGrp="1"/>
          </p:cNvSpPr>
          <p:nvPr>
            <p:ph idx="1"/>
          </p:nvPr>
        </p:nvSpPr>
        <p:spPr>
          <a:xfrm>
            <a:off x="457200" y="3430067"/>
            <a:ext cx="8229600" cy="3375995"/>
          </a:xfrm>
        </p:spPr>
        <p:txBody>
          <a:bodyPr>
            <a:normAutofit fontScale="85000" lnSpcReduction="20000"/>
          </a:bodyPr>
          <a:lstStyle/>
          <a:p>
            <a:r>
              <a:rPr lang="en-US" dirty="0" smtClean="0"/>
              <a:t>Cluster 1 are members of eukaryotic translation initiation factor 3, the largest </a:t>
            </a:r>
            <a:r>
              <a:rPr lang="en-US" dirty="0" err="1" smtClean="0"/>
              <a:t>eIF</a:t>
            </a:r>
            <a:endParaRPr lang="en-US" dirty="0" smtClean="0"/>
          </a:p>
          <a:p>
            <a:r>
              <a:rPr lang="en-US" dirty="0" smtClean="0"/>
              <a:t>Cluster 2, HLA-DRB1 is involved in presenting extracellular peptides for immune system recognition. The rest are T cell receptor components</a:t>
            </a:r>
          </a:p>
          <a:p>
            <a:r>
              <a:rPr lang="en-US" dirty="0" smtClean="0"/>
              <a:t>Cluster 3 are members of a mediator complex responsible for activating transcription</a:t>
            </a:r>
          </a:p>
          <a:p>
            <a:r>
              <a:rPr lang="en-US" dirty="0" smtClean="0"/>
              <a:t>Cluster 4 is involved in sorting proteins to lysosomes/vacuoles </a:t>
            </a:r>
            <a:r>
              <a:rPr lang="en-US" dirty="0" smtClean="0">
                <a:sym typeface="Wingdings"/>
              </a:rPr>
              <a:t> protein degradation control</a:t>
            </a:r>
            <a:endParaRPr lang="en-US" dirty="0"/>
          </a:p>
        </p:txBody>
      </p:sp>
      <p:sp>
        <p:nvSpPr>
          <p:cNvPr id="4" name="Slide Number Placeholder 3"/>
          <p:cNvSpPr>
            <a:spLocks noGrp="1"/>
          </p:cNvSpPr>
          <p:nvPr>
            <p:ph type="sldNum" sz="quarter" idx="12"/>
          </p:nvPr>
        </p:nvSpPr>
        <p:spPr/>
        <p:txBody>
          <a:bodyPr/>
          <a:lstStyle/>
          <a:p>
            <a:fld id="{ED4763A7-2A0D-9842-96AA-71FEB3E20CB1}" type="slidenum">
              <a:rPr lang="en-US" smtClean="0"/>
              <a:t>16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833655671"/>
              </p:ext>
            </p:extLst>
          </p:nvPr>
        </p:nvGraphicFramePr>
        <p:xfrm>
          <a:off x="432596" y="1600199"/>
          <a:ext cx="8237006" cy="1877963"/>
        </p:xfrm>
        <a:graphic>
          <a:graphicData uri="http://schemas.openxmlformats.org/presentationml/2006/ole">
            <mc:AlternateContent xmlns:mc="http://schemas.openxmlformats.org/markup-compatibility/2006">
              <mc:Choice xmlns:v="urn:schemas-microsoft-com:vml" Requires="v">
                <p:oleObj spid="_x0000_s1527" name="Document" r:id="rId4" imgW="5626100" imgH="1282700" progId="Word.Document.12">
                  <p:embed/>
                </p:oleObj>
              </mc:Choice>
              <mc:Fallback>
                <p:oleObj name="Document" r:id="rId4" imgW="5626100" imgH="1282700" progId="Word.Document.12">
                  <p:embed/>
                  <p:pic>
                    <p:nvPicPr>
                      <p:cNvPr id="0" name=""/>
                      <p:cNvPicPr/>
                      <p:nvPr/>
                    </p:nvPicPr>
                    <p:blipFill>
                      <a:blip r:embed="rId5"/>
                      <a:stretch>
                        <a:fillRect/>
                      </a:stretch>
                    </p:blipFill>
                    <p:spPr>
                      <a:xfrm>
                        <a:off x="432596" y="1600199"/>
                        <a:ext cx="8237006" cy="187796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49546628"/>
              </p:ext>
            </p:extLst>
          </p:nvPr>
        </p:nvGraphicFramePr>
        <p:xfrm>
          <a:off x="2460330" y="1600199"/>
          <a:ext cx="8016932" cy="1827788"/>
        </p:xfrm>
        <a:graphic>
          <a:graphicData uri="http://schemas.openxmlformats.org/presentationml/2006/ole">
            <mc:AlternateContent xmlns:mc="http://schemas.openxmlformats.org/markup-compatibility/2006">
              <mc:Choice xmlns:v="urn:schemas-microsoft-com:vml" Requires="v">
                <p:oleObj spid="_x0000_s1528" name="Document" r:id="rId6" imgW="5626100" imgH="1282700" progId="Word.Document.12">
                  <p:embed/>
                </p:oleObj>
              </mc:Choice>
              <mc:Fallback>
                <p:oleObj name="Document" r:id="rId6" imgW="5626100" imgH="1282700" progId="Word.Document.12">
                  <p:embed/>
                  <p:pic>
                    <p:nvPicPr>
                      <p:cNvPr id="0" name=""/>
                      <p:cNvPicPr/>
                      <p:nvPr/>
                    </p:nvPicPr>
                    <p:blipFill>
                      <a:blip r:embed="rId7"/>
                      <a:stretch>
                        <a:fillRect/>
                      </a:stretch>
                    </p:blipFill>
                    <p:spPr>
                      <a:xfrm>
                        <a:off x="2460330" y="1600199"/>
                        <a:ext cx="8016932" cy="182778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50531539"/>
              </p:ext>
            </p:extLst>
          </p:nvPr>
        </p:nvGraphicFramePr>
        <p:xfrm>
          <a:off x="4678205" y="1600199"/>
          <a:ext cx="8516532" cy="1672547"/>
        </p:xfrm>
        <a:graphic>
          <a:graphicData uri="http://schemas.openxmlformats.org/presentationml/2006/ole">
            <mc:AlternateContent xmlns:mc="http://schemas.openxmlformats.org/markup-compatibility/2006">
              <mc:Choice xmlns:v="urn:schemas-microsoft-com:vml" Requires="v">
                <p:oleObj spid="_x0000_s1529" name="Document" r:id="rId8" imgW="5626100" imgH="1104900" progId="Word.Document.12">
                  <p:embed/>
                </p:oleObj>
              </mc:Choice>
              <mc:Fallback>
                <p:oleObj name="Document" r:id="rId8" imgW="5626100" imgH="1104900" progId="Word.Document.12">
                  <p:embed/>
                  <p:pic>
                    <p:nvPicPr>
                      <p:cNvPr id="0" name=""/>
                      <p:cNvPicPr/>
                      <p:nvPr/>
                    </p:nvPicPr>
                    <p:blipFill>
                      <a:blip r:embed="rId9"/>
                      <a:stretch>
                        <a:fillRect/>
                      </a:stretch>
                    </p:blipFill>
                    <p:spPr>
                      <a:xfrm>
                        <a:off x="4678205" y="1600199"/>
                        <a:ext cx="8516532" cy="167254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28205586"/>
              </p:ext>
            </p:extLst>
          </p:nvPr>
        </p:nvGraphicFramePr>
        <p:xfrm>
          <a:off x="6962429" y="1590720"/>
          <a:ext cx="8323496" cy="1634637"/>
        </p:xfrm>
        <a:graphic>
          <a:graphicData uri="http://schemas.openxmlformats.org/presentationml/2006/ole">
            <mc:AlternateContent xmlns:mc="http://schemas.openxmlformats.org/markup-compatibility/2006">
              <mc:Choice xmlns:v="urn:schemas-microsoft-com:vml" Requires="v">
                <p:oleObj spid="_x0000_s1530" name="Document" r:id="rId10" imgW="5626100" imgH="1104900" progId="Word.Document.12">
                  <p:embed/>
                </p:oleObj>
              </mc:Choice>
              <mc:Fallback>
                <p:oleObj name="Document" r:id="rId10" imgW="5626100" imgH="1104900" progId="Word.Document.12">
                  <p:embed/>
                  <p:pic>
                    <p:nvPicPr>
                      <p:cNvPr id="0" name=""/>
                      <p:cNvPicPr/>
                      <p:nvPr/>
                    </p:nvPicPr>
                    <p:blipFill>
                      <a:blip r:embed="rId11"/>
                      <a:stretch>
                        <a:fillRect/>
                      </a:stretch>
                    </p:blipFill>
                    <p:spPr>
                      <a:xfrm>
                        <a:off x="6962429" y="1590720"/>
                        <a:ext cx="8323496" cy="1634637"/>
                      </a:xfrm>
                      <a:prstGeom prst="rect">
                        <a:avLst/>
                      </a:prstGeom>
                    </p:spPr>
                  </p:pic>
                </p:oleObj>
              </mc:Fallback>
            </mc:AlternateContent>
          </a:graphicData>
        </a:graphic>
      </p:graphicFrame>
    </p:spTree>
    <p:extLst>
      <p:ext uri="{BB962C8B-B14F-4D97-AF65-F5344CB8AC3E}">
        <p14:creationId xmlns:p14="http://schemas.microsoft.com/office/powerpoint/2010/main" val="5374005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COSMIC </a:t>
            </a:r>
            <a:r>
              <a:rPr lang="en-US" dirty="0" smtClean="0"/>
              <a:t>lung gene </a:t>
            </a:r>
            <a:r>
              <a:rPr lang="en-US" dirty="0"/>
              <a:t>hubs</a:t>
            </a:r>
          </a:p>
        </p:txBody>
      </p:sp>
      <p:pic>
        <p:nvPicPr>
          <p:cNvPr id="5" name="Content Placeholder 4" descr="lung_hubs_view.jpg"/>
          <p:cNvPicPr>
            <a:picLocks noGrp="1" noChangeAspect="1"/>
          </p:cNvPicPr>
          <p:nvPr>
            <p:ph idx="1"/>
          </p:nvPr>
        </p:nvPicPr>
        <p:blipFill>
          <a:blip r:embed="rId3">
            <a:extLst>
              <a:ext uri="{28A0092B-C50C-407E-A947-70E740481C1C}">
                <a14:useLocalDpi xmlns:a14="http://schemas.microsoft.com/office/drawing/2010/main" val="0"/>
              </a:ext>
            </a:extLst>
          </a:blip>
          <a:srcRect l="1082" r="1082"/>
          <a:stretch>
            <a:fillRect/>
          </a:stretch>
        </p:blipFill>
        <p:spPr/>
      </p:pic>
      <p:sp>
        <p:nvSpPr>
          <p:cNvPr id="4" name="Slide Number Placeholder 3"/>
          <p:cNvSpPr>
            <a:spLocks noGrp="1"/>
          </p:cNvSpPr>
          <p:nvPr>
            <p:ph type="sldNum" sz="quarter" idx="12"/>
          </p:nvPr>
        </p:nvSpPr>
        <p:spPr/>
        <p:txBody>
          <a:bodyPr/>
          <a:lstStyle/>
          <a:p>
            <a:fld id="{ED4763A7-2A0D-9842-96AA-71FEB3E20CB1}" type="slidenum">
              <a:rPr lang="en-US" smtClean="0"/>
              <a:t>17</a:t>
            </a:fld>
            <a:endParaRPr lang="en-US"/>
          </a:p>
        </p:txBody>
      </p:sp>
    </p:spTree>
    <p:extLst>
      <p:ext uri="{BB962C8B-B14F-4D97-AF65-F5344CB8AC3E}">
        <p14:creationId xmlns:p14="http://schemas.microsoft.com/office/powerpoint/2010/main" val="699752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COSMIC lung gene hubs</a:t>
            </a:r>
            <a:br>
              <a:rPr lang="en-US" dirty="0" smtClean="0"/>
            </a:br>
            <a:r>
              <a:rPr lang="en-US" dirty="0" smtClean="0"/>
              <a:t>GO MF enrichment</a:t>
            </a:r>
            <a:endParaRPr lang="en-US" dirty="0"/>
          </a:p>
        </p:txBody>
      </p:sp>
      <p:pic>
        <p:nvPicPr>
          <p:cNvPr id="5" name="Content Placeholder 4" descr="lung_hubs_MF.jpg"/>
          <p:cNvPicPr>
            <a:picLocks noGrp="1" noChangeAspect="1"/>
          </p:cNvPicPr>
          <p:nvPr>
            <p:ph idx="1"/>
          </p:nvPr>
        </p:nvPicPr>
        <p:blipFill>
          <a:blip r:embed="rId3">
            <a:extLst>
              <a:ext uri="{28A0092B-C50C-407E-A947-70E740481C1C}">
                <a14:useLocalDpi xmlns:a14="http://schemas.microsoft.com/office/drawing/2010/main" val="0"/>
              </a:ext>
            </a:extLst>
          </a:blip>
          <a:srcRect l="1082" r="1082"/>
          <a:stretch>
            <a:fillRect/>
          </a:stretch>
        </p:blipFill>
        <p:spPr/>
      </p:pic>
      <p:sp>
        <p:nvSpPr>
          <p:cNvPr id="4" name="Slide Number Placeholder 3"/>
          <p:cNvSpPr>
            <a:spLocks noGrp="1"/>
          </p:cNvSpPr>
          <p:nvPr>
            <p:ph type="sldNum" sz="quarter" idx="12"/>
          </p:nvPr>
        </p:nvSpPr>
        <p:spPr/>
        <p:txBody>
          <a:bodyPr/>
          <a:lstStyle/>
          <a:p>
            <a:fld id="{ED4763A7-2A0D-9842-96AA-71FEB3E20CB1}" type="slidenum">
              <a:rPr lang="en-US" smtClean="0"/>
              <a:t>18</a:t>
            </a:fld>
            <a:endParaRPr lang="en-US"/>
          </a:p>
        </p:txBody>
      </p:sp>
      <p:sp>
        <p:nvSpPr>
          <p:cNvPr id="6" name="TextBox 5"/>
          <p:cNvSpPr txBox="1"/>
          <p:nvPr/>
        </p:nvSpPr>
        <p:spPr>
          <a:xfrm>
            <a:off x="199186" y="5162061"/>
            <a:ext cx="8689548" cy="1569660"/>
          </a:xfrm>
          <a:prstGeom prst="rect">
            <a:avLst/>
          </a:prstGeom>
          <a:noFill/>
        </p:spPr>
        <p:txBody>
          <a:bodyPr wrap="none" rtlCol="0">
            <a:spAutoFit/>
          </a:bodyPr>
          <a:lstStyle/>
          <a:p>
            <a:r>
              <a:rPr lang="en-US" sz="2400" dirty="0" smtClean="0"/>
              <a:t>Primary enrichment clusters are transcription </a:t>
            </a:r>
            <a:r>
              <a:rPr lang="en-US" sz="2400" dirty="0"/>
              <a:t>regulation</a:t>
            </a:r>
            <a:r>
              <a:rPr lang="en-US" sz="2400" dirty="0" smtClean="0"/>
              <a:t>,</a:t>
            </a:r>
          </a:p>
          <a:p>
            <a:r>
              <a:rPr lang="en-US" sz="2400" dirty="0" err="1" smtClean="0"/>
              <a:t>phosphotransferase</a:t>
            </a:r>
            <a:r>
              <a:rPr lang="en-US" sz="2400" dirty="0" smtClean="0"/>
              <a:t> </a:t>
            </a:r>
            <a:r>
              <a:rPr lang="en-US" sz="2400" dirty="0"/>
              <a:t>activity</a:t>
            </a:r>
            <a:r>
              <a:rPr lang="en-US" sz="2400" dirty="0" smtClean="0"/>
              <a:t>, </a:t>
            </a:r>
            <a:r>
              <a:rPr lang="en-US" sz="2400" dirty="0" err="1" smtClean="0"/>
              <a:t>acyltransferase</a:t>
            </a:r>
            <a:r>
              <a:rPr lang="en-US" sz="2400" dirty="0" smtClean="0"/>
              <a:t> </a:t>
            </a:r>
            <a:r>
              <a:rPr lang="en-US" sz="2400" dirty="0"/>
              <a:t>activity, </a:t>
            </a:r>
            <a:r>
              <a:rPr lang="en-US" sz="2400" dirty="0" smtClean="0"/>
              <a:t>signal</a:t>
            </a:r>
          </a:p>
          <a:p>
            <a:r>
              <a:rPr lang="en-US" sz="2400" dirty="0" smtClean="0"/>
              <a:t>transduction</a:t>
            </a:r>
            <a:r>
              <a:rPr lang="en-US" sz="2400" dirty="0"/>
              <a:t>, receptor binding, enzyme binding</a:t>
            </a:r>
            <a:r>
              <a:rPr lang="en-US" sz="2400" dirty="0" smtClean="0"/>
              <a:t>, transcription factor</a:t>
            </a:r>
          </a:p>
          <a:p>
            <a:r>
              <a:rPr lang="en-US" sz="2400" dirty="0" smtClean="0"/>
              <a:t>binding</a:t>
            </a:r>
            <a:r>
              <a:rPr lang="en-US" sz="2400" dirty="0"/>
              <a:t>, and DNA strand annealing activity </a:t>
            </a:r>
          </a:p>
        </p:txBody>
      </p:sp>
    </p:spTree>
    <p:extLst>
      <p:ext uri="{BB962C8B-B14F-4D97-AF65-F5344CB8AC3E}">
        <p14:creationId xmlns:p14="http://schemas.microsoft.com/office/powerpoint/2010/main" val="1938467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COSMIC lung gene hubs</a:t>
            </a:r>
            <a:br>
              <a:rPr lang="en-US" dirty="0"/>
            </a:br>
            <a:r>
              <a:rPr lang="en-US" dirty="0"/>
              <a:t>GO </a:t>
            </a:r>
            <a:r>
              <a:rPr lang="en-US" dirty="0" smtClean="0"/>
              <a:t>CC enrichment</a:t>
            </a:r>
            <a:endParaRPr lang="en-US" dirty="0"/>
          </a:p>
        </p:txBody>
      </p:sp>
      <p:pic>
        <p:nvPicPr>
          <p:cNvPr id="5" name="Content Placeholder 4" descr="LUNG_HUBS_CC.JPG"/>
          <p:cNvPicPr>
            <a:picLocks noGrp="1" noChangeAspect="1"/>
          </p:cNvPicPr>
          <p:nvPr>
            <p:ph idx="1"/>
          </p:nvPr>
        </p:nvPicPr>
        <p:blipFill>
          <a:blip r:embed="rId3">
            <a:extLst>
              <a:ext uri="{28A0092B-C50C-407E-A947-70E740481C1C}">
                <a14:useLocalDpi xmlns:a14="http://schemas.microsoft.com/office/drawing/2010/main" val="0"/>
              </a:ext>
            </a:extLst>
          </a:blip>
          <a:srcRect t="109" b="109"/>
          <a:stretch>
            <a:fillRect/>
          </a:stretch>
        </p:blipFill>
        <p:spPr>
          <a:xfrm>
            <a:off x="457200" y="1417638"/>
            <a:ext cx="8229600" cy="4525963"/>
          </a:xfrm>
        </p:spPr>
      </p:pic>
      <p:sp>
        <p:nvSpPr>
          <p:cNvPr id="4" name="Slide Number Placeholder 3"/>
          <p:cNvSpPr>
            <a:spLocks noGrp="1"/>
          </p:cNvSpPr>
          <p:nvPr>
            <p:ph type="sldNum" sz="quarter" idx="12"/>
          </p:nvPr>
        </p:nvSpPr>
        <p:spPr/>
        <p:txBody>
          <a:bodyPr/>
          <a:lstStyle/>
          <a:p>
            <a:fld id="{ED4763A7-2A0D-9842-96AA-71FEB3E20CB1}" type="slidenum">
              <a:rPr lang="en-US" smtClean="0"/>
              <a:t>19</a:t>
            </a:fld>
            <a:endParaRPr lang="en-US"/>
          </a:p>
        </p:txBody>
      </p:sp>
      <p:sp>
        <p:nvSpPr>
          <p:cNvPr id="6" name="TextBox 5"/>
          <p:cNvSpPr txBox="1"/>
          <p:nvPr/>
        </p:nvSpPr>
        <p:spPr>
          <a:xfrm>
            <a:off x="349828" y="6125517"/>
            <a:ext cx="3445324" cy="461665"/>
          </a:xfrm>
          <a:prstGeom prst="rect">
            <a:avLst/>
          </a:prstGeom>
          <a:noFill/>
        </p:spPr>
        <p:txBody>
          <a:bodyPr wrap="none" rtlCol="0">
            <a:spAutoFit/>
          </a:bodyPr>
          <a:lstStyle/>
          <a:p>
            <a:r>
              <a:rPr lang="en-US" sz="2400" dirty="0" smtClean="0"/>
              <a:t>Mostly nuclear complexes</a:t>
            </a:r>
            <a:endParaRPr lang="en-US" sz="2400" dirty="0"/>
          </a:p>
        </p:txBody>
      </p:sp>
    </p:spTree>
    <p:extLst>
      <p:ext uri="{BB962C8B-B14F-4D97-AF65-F5344CB8AC3E}">
        <p14:creationId xmlns:p14="http://schemas.microsoft.com/office/powerpoint/2010/main" val="362402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More fun with cancer </a:t>
            </a:r>
            <a:r>
              <a:rPr lang="en-US" dirty="0" err="1" smtClean="0"/>
              <a:t>iNets</a:t>
            </a:r>
            <a:r>
              <a:rPr lang="en-US" dirty="0" smtClean="0"/>
              <a:t>!</a:t>
            </a:r>
          </a:p>
          <a:p>
            <a:r>
              <a:rPr lang="en-US" dirty="0" smtClean="0"/>
              <a:t>Protein interactions derived from HPRD (</a:t>
            </a:r>
            <a:r>
              <a:rPr lang="en-US" dirty="0" err="1"/>
              <a:t>hprd.org</a:t>
            </a:r>
            <a:r>
              <a:rPr lang="en-US" dirty="0" smtClean="0"/>
              <a:t>)</a:t>
            </a:r>
          </a:p>
          <a:p>
            <a:r>
              <a:rPr lang="en-US" b="1" dirty="0" smtClean="0"/>
              <a:t>Cancer gene lists</a:t>
            </a:r>
            <a:endParaRPr lang="en-US" dirty="0" smtClean="0"/>
          </a:p>
          <a:p>
            <a:pPr lvl="1"/>
            <a:r>
              <a:rPr lang="en-US" dirty="0"/>
              <a:t>87 gene signature associated with TMPRSS2-ERG fusion</a:t>
            </a:r>
          </a:p>
          <a:p>
            <a:pPr lvl="1"/>
            <a:r>
              <a:rPr lang="en-US" dirty="0"/>
              <a:t>List of recurrent lesions in primary prostate cancer in </a:t>
            </a:r>
            <a:r>
              <a:rPr lang="en-US" dirty="0" err="1"/>
              <a:t>Demichelis</a:t>
            </a:r>
            <a:r>
              <a:rPr lang="en-US" dirty="0"/>
              <a:t> 2009</a:t>
            </a:r>
            <a:r>
              <a:rPr lang="en-US" baseline="30000" dirty="0"/>
              <a:t>1</a:t>
            </a:r>
            <a:endParaRPr lang="en-US" dirty="0"/>
          </a:p>
          <a:p>
            <a:pPr lvl="1"/>
            <a:r>
              <a:rPr lang="en-US" dirty="0"/>
              <a:t>ETS genes</a:t>
            </a:r>
          </a:p>
          <a:p>
            <a:pPr lvl="1"/>
            <a:r>
              <a:rPr lang="en-US" dirty="0" smtClean="0"/>
              <a:t>COSMIC release v52</a:t>
            </a:r>
          </a:p>
          <a:p>
            <a:r>
              <a:rPr lang="en-US" dirty="0" smtClean="0"/>
              <a:t>Identify top hubs and do GO enrichment analysis</a:t>
            </a:r>
            <a:endParaRPr lang="en-US" dirty="0"/>
          </a:p>
        </p:txBody>
      </p:sp>
      <p:sp>
        <p:nvSpPr>
          <p:cNvPr id="4" name="Slide Number Placeholder 3"/>
          <p:cNvSpPr>
            <a:spLocks noGrp="1"/>
          </p:cNvSpPr>
          <p:nvPr>
            <p:ph type="sldNum" sz="quarter" idx="12"/>
          </p:nvPr>
        </p:nvSpPr>
        <p:spPr/>
        <p:txBody>
          <a:bodyPr/>
          <a:lstStyle/>
          <a:p>
            <a:fld id="{ED4763A7-2A0D-9842-96AA-71FEB3E20CB1}" type="slidenum">
              <a:rPr lang="en-US" smtClean="0"/>
              <a:t>2</a:t>
            </a:fld>
            <a:endParaRPr lang="en-US"/>
          </a:p>
        </p:txBody>
      </p:sp>
      <p:sp>
        <p:nvSpPr>
          <p:cNvPr id="5" name="TextBox 4"/>
          <p:cNvSpPr txBox="1"/>
          <p:nvPr/>
        </p:nvSpPr>
        <p:spPr>
          <a:xfrm>
            <a:off x="540854" y="6326281"/>
            <a:ext cx="8145946" cy="738664"/>
          </a:xfrm>
          <a:prstGeom prst="rect">
            <a:avLst/>
          </a:prstGeom>
          <a:noFill/>
        </p:spPr>
        <p:txBody>
          <a:bodyPr wrap="square" rtlCol="0">
            <a:spAutoFit/>
          </a:bodyPr>
          <a:lstStyle/>
          <a:p>
            <a:pPr lvl="0"/>
            <a:r>
              <a:rPr lang="en-US" sz="1400" baseline="30000" dirty="0" smtClean="0"/>
              <a:t>1</a:t>
            </a:r>
            <a:r>
              <a:rPr lang="en-US" sz="1400" dirty="0" smtClean="0"/>
              <a:t>F</a:t>
            </a:r>
            <a:r>
              <a:rPr lang="en-US" sz="1400" dirty="0"/>
              <a:t>. </a:t>
            </a:r>
            <a:r>
              <a:rPr lang="en-US" sz="1400" dirty="0" err="1"/>
              <a:t>Demichelis</a:t>
            </a:r>
            <a:r>
              <a:rPr lang="en-US" sz="1400" dirty="0"/>
              <a:t> et al., others, “Distinct genomic aberrations associated with ERG rearranged prostate cancer,” </a:t>
            </a:r>
            <a:r>
              <a:rPr lang="en-US" sz="1400" i="1" dirty="0"/>
              <a:t>Genes, Chromosomes and Cancer</a:t>
            </a:r>
            <a:r>
              <a:rPr lang="en-US" sz="1400" dirty="0"/>
              <a:t> 48, no. 4 (2009): 366–380.</a:t>
            </a:r>
          </a:p>
          <a:p>
            <a:endParaRPr lang="en-US" sz="1400" dirty="0"/>
          </a:p>
        </p:txBody>
      </p:sp>
    </p:spTree>
    <p:extLst>
      <p:ext uri="{BB962C8B-B14F-4D97-AF65-F5344CB8AC3E}">
        <p14:creationId xmlns:p14="http://schemas.microsoft.com/office/powerpoint/2010/main" val="3987144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COSMIC </a:t>
            </a:r>
            <a:r>
              <a:rPr lang="en-US" dirty="0" smtClean="0"/>
              <a:t>lung genes</a:t>
            </a:r>
            <a:r>
              <a:rPr lang="en-US" dirty="0"/>
              <a:t/>
            </a:r>
            <a:br>
              <a:rPr lang="en-US" dirty="0"/>
            </a:br>
            <a:r>
              <a:rPr lang="en-US" dirty="0"/>
              <a:t>Highly Interconnected Clusters</a:t>
            </a:r>
          </a:p>
        </p:txBody>
      </p:sp>
      <p:sp>
        <p:nvSpPr>
          <p:cNvPr id="3" name="Content Placeholder 2"/>
          <p:cNvSpPr>
            <a:spLocks noGrp="1"/>
          </p:cNvSpPr>
          <p:nvPr>
            <p:ph idx="1"/>
          </p:nvPr>
        </p:nvSpPr>
        <p:spPr/>
        <p:txBody>
          <a:bodyPr/>
          <a:lstStyle/>
          <a:p>
            <a:r>
              <a:rPr lang="en-US" dirty="0" smtClean="0"/>
              <a:t>Using default MCODE parameters, found 45 clusters</a:t>
            </a:r>
          </a:p>
          <a:p>
            <a:r>
              <a:rPr lang="en-US" dirty="0" smtClean="0"/>
              <a:t>A lot of these clusters have many members with a very broad range of GO enrichments</a:t>
            </a:r>
          </a:p>
          <a:p>
            <a:r>
              <a:rPr lang="en-US" dirty="0" smtClean="0"/>
              <a:t>Investigating use of stricter parameters to find a smaller set of more meaningful clusters</a:t>
            </a:r>
            <a:endParaRPr lang="en-US" dirty="0"/>
          </a:p>
        </p:txBody>
      </p:sp>
      <p:sp>
        <p:nvSpPr>
          <p:cNvPr id="4" name="Slide Number Placeholder 3"/>
          <p:cNvSpPr>
            <a:spLocks noGrp="1"/>
          </p:cNvSpPr>
          <p:nvPr>
            <p:ph type="sldNum" sz="quarter" idx="12"/>
          </p:nvPr>
        </p:nvSpPr>
        <p:spPr/>
        <p:txBody>
          <a:bodyPr/>
          <a:lstStyle/>
          <a:p>
            <a:fld id="{ED4763A7-2A0D-9842-96AA-71FEB3E20CB1}" type="slidenum">
              <a:rPr lang="en-US" smtClean="0"/>
              <a:t>20</a:t>
            </a:fld>
            <a:endParaRPr lang="en-US"/>
          </a:p>
        </p:txBody>
      </p:sp>
    </p:spTree>
    <p:extLst>
      <p:ext uri="{BB962C8B-B14F-4D97-AF65-F5344CB8AC3E}">
        <p14:creationId xmlns:p14="http://schemas.microsoft.com/office/powerpoint/2010/main" val="2202185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COSMIC prostate gene hubs</a:t>
            </a:r>
            <a:endParaRPr lang="en-US" dirty="0"/>
          </a:p>
        </p:txBody>
      </p:sp>
      <p:pic>
        <p:nvPicPr>
          <p:cNvPr id="5" name="Content Placeholder 4" descr="prostate_hubs_view.jpg"/>
          <p:cNvPicPr>
            <a:picLocks noGrp="1" noChangeAspect="1"/>
          </p:cNvPicPr>
          <p:nvPr>
            <p:ph idx="1"/>
          </p:nvPr>
        </p:nvPicPr>
        <p:blipFill>
          <a:blip r:embed="rId3">
            <a:extLst>
              <a:ext uri="{28A0092B-C50C-407E-A947-70E740481C1C}">
                <a14:useLocalDpi xmlns:a14="http://schemas.microsoft.com/office/drawing/2010/main" val="0"/>
              </a:ext>
            </a:extLst>
          </a:blip>
          <a:srcRect t="109" b="109"/>
          <a:stretch>
            <a:fillRect/>
          </a:stretch>
        </p:blipFill>
        <p:spPr/>
      </p:pic>
      <p:sp>
        <p:nvSpPr>
          <p:cNvPr id="4" name="Slide Number Placeholder 3"/>
          <p:cNvSpPr>
            <a:spLocks noGrp="1"/>
          </p:cNvSpPr>
          <p:nvPr>
            <p:ph type="sldNum" sz="quarter" idx="12"/>
          </p:nvPr>
        </p:nvSpPr>
        <p:spPr/>
        <p:txBody>
          <a:bodyPr/>
          <a:lstStyle/>
          <a:p>
            <a:fld id="{ED4763A7-2A0D-9842-96AA-71FEB3E20CB1}" type="slidenum">
              <a:rPr lang="en-US" smtClean="0"/>
              <a:t>21</a:t>
            </a:fld>
            <a:endParaRPr lang="en-US"/>
          </a:p>
        </p:txBody>
      </p:sp>
    </p:spTree>
    <p:extLst>
      <p:ext uri="{BB962C8B-B14F-4D97-AF65-F5344CB8AC3E}">
        <p14:creationId xmlns:p14="http://schemas.microsoft.com/office/powerpoint/2010/main" val="388440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COSMIC </a:t>
            </a:r>
            <a:r>
              <a:rPr lang="en-US" dirty="0" smtClean="0"/>
              <a:t>prostate gene </a:t>
            </a:r>
            <a:r>
              <a:rPr lang="en-US" dirty="0"/>
              <a:t>hubs</a:t>
            </a:r>
            <a:br>
              <a:rPr lang="en-US" dirty="0"/>
            </a:br>
            <a:r>
              <a:rPr lang="en-US" dirty="0"/>
              <a:t>GO </a:t>
            </a:r>
            <a:r>
              <a:rPr lang="en-US" dirty="0" smtClean="0"/>
              <a:t>MF enrichment</a:t>
            </a:r>
            <a:endParaRPr lang="en-US" dirty="0"/>
          </a:p>
        </p:txBody>
      </p:sp>
      <p:pic>
        <p:nvPicPr>
          <p:cNvPr id="5" name="Content Placeholder 4" descr="prostate_top10_hubs_MF.jpg"/>
          <p:cNvPicPr>
            <a:picLocks noGrp="1" noChangeAspect="1"/>
          </p:cNvPicPr>
          <p:nvPr>
            <p:ph idx="1"/>
          </p:nvPr>
        </p:nvPicPr>
        <p:blipFill>
          <a:blip r:embed="rId3">
            <a:extLst>
              <a:ext uri="{28A0092B-C50C-407E-A947-70E740481C1C}">
                <a14:useLocalDpi xmlns:a14="http://schemas.microsoft.com/office/drawing/2010/main" val="0"/>
              </a:ext>
            </a:extLst>
          </a:blip>
          <a:srcRect t="109" b="109"/>
          <a:stretch>
            <a:fillRect/>
          </a:stretch>
        </p:blipFill>
        <p:spPr>
          <a:xfrm>
            <a:off x="457200" y="1417638"/>
            <a:ext cx="8229600" cy="4525963"/>
          </a:xfrm>
        </p:spPr>
      </p:pic>
      <p:sp>
        <p:nvSpPr>
          <p:cNvPr id="4" name="Slide Number Placeholder 3"/>
          <p:cNvSpPr>
            <a:spLocks noGrp="1"/>
          </p:cNvSpPr>
          <p:nvPr>
            <p:ph type="sldNum" sz="quarter" idx="12"/>
          </p:nvPr>
        </p:nvSpPr>
        <p:spPr/>
        <p:txBody>
          <a:bodyPr/>
          <a:lstStyle/>
          <a:p>
            <a:fld id="{ED4763A7-2A0D-9842-96AA-71FEB3E20CB1}" type="slidenum">
              <a:rPr lang="en-US" smtClean="0"/>
              <a:t>22</a:t>
            </a:fld>
            <a:endParaRPr lang="en-US"/>
          </a:p>
        </p:txBody>
      </p:sp>
      <p:sp>
        <p:nvSpPr>
          <p:cNvPr id="6" name="TextBox 5"/>
          <p:cNvSpPr txBox="1"/>
          <p:nvPr/>
        </p:nvSpPr>
        <p:spPr>
          <a:xfrm>
            <a:off x="400351" y="4966203"/>
            <a:ext cx="8743649" cy="1569660"/>
          </a:xfrm>
          <a:prstGeom prst="rect">
            <a:avLst/>
          </a:prstGeom>
          <a:noFill/>
        </p:spPr>
        <p:txBody>
          <a:bodyPr wrap="none" rtlCol="0">
            <a:spAutoFit/>
          </a:bodyPr>
          <a:lstStyle/>
          <a:p>
            <a:r>
              <a:rPr lang="en-US" sz="2400" dirty="0" smtClean="0"/>
              <a:t>Main clusters of enrichment terms include: </a:t>
            </a:r>
            <a:r>
              <a:rPr lang="en-US" sz="2400" dirty="0"/>
              <a:t>phosphatase binding</a:t>
            </a:r>
            <a:r>
              <a:rPr lang="en-US" sz="2400" dirty="0" smtClean="0"/>
              <a:t>,</a:t>
            </a:r>
          </a:p>
          <a:p>
            <a:r>
              <a:rPr lang="en-US" sz="2400" dirty="0" err="1" smtClean="0"/>
              <a:t>signalling</a:t>
            </a:r>
            <a:r>
              <a:rPr lang="en-US" sz="2400" dirty="0" smtClean="0"/>
              <a:t> </a:t>
            </a:r>
            <a:r>
              <a:rPr lang="en-US" sz="2400" dirty="0"/>
              <a:t>receptor binding, </a:t>
            </a:r>
            <a:r>
              <a:rPr lang="en-US" sz="2400" dirty="0" err="1"/>
              <a:t>phosphotransferase</a:t>
            </a:r>
            <a:r>
              <a:rPr lang="en-US" sz="2400" dirty="0"/>
              <a:t> activity, </a:t>
            </a:r>
            <a:r>
              <a:rPr lang="en-US" sz="2400" dirty="0" smtClean="0"/>
              <a:t>protein</a:t>
            </a:r>
          </a:p>
          <a:p>
            <a:r>
              <a:rPr lang="en-US" sz="2400" dirty="0" smtClean="0"/>
              <a:t>kinase </a:t>
            </a:r>
            <a:r>
              <a:rPr lang="en-US" sz="2400" dirty="0"/>
              <a:t>activity, DNA binding, lipid binding, enzyme regulator activity</a:t>
            </a:r>
            <a:r>
              <a:rPr lang="en-US" sz="2400" dirty="0" smtClean="0"/>
              <a:t>,</a:t>
            </a:r>
          </a:p>
          <a:p>
            <a:r>
              <a:rPr lang="en-US" sz="2400" dirty="0" smtClean="0"/>
              <a:t>ATP </a:t>
            </a:r>
            <a:r>
              <a:rPr lang="en-US" sz="2400" dirty="0"/>
              <a:t>binding, and hormone receptor binding</a:t>
            </a:r>
            <a:r>
              <a:rPr lang="en-US" sz="2400" dirty="0"/>
              <a:t> </a:t>
            </a:r>
          </a:p>
        </p:txBody>
      </p:sp>
    </p:spTree>
    <p:extLst>
      <p:ext uri="{BB962C8B-B14F-4D97-AF65-F5344CB8AC3E}">
        <p14:creationId xmlns:p14="http://schemas.microsoft.com/office/powerpoint/2010/main" val="3337023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COSMIC prostate gene hubs</a:t>
            </a:r>
            <a:br>
              <a:rPr lang="en-US" dirty="0"/>
            </a:br>
            <a:r>
              <a:rPr lang="en-US" dirty="0"/>
              <a:t>GO </a:t>
            </a:r>
            <a:r>
              <a:rPr lang="en-US" dirty="0" smtClean="0"/>
              <a:t>CC enrichment</a:t>
            </a:r>
            <a:endParaRPr lang="en-US" dirty="0"/>
          </a:p>
        </p:txBody>
      </p:sp>
      <p:pic>
        <p:nvPicPr>
          <p:cNvPr id="5" name="Content Placeholder 4" descr="prostate_top10_hubs_CC.jpg"/>
          <p:cNvPicPr>
            <a:picLocks noGrp="1" noChangeAspect="1"/>
          </p:cNvPicPr>
          <p:nvPr>
            <p:ph idx="1"/>
          </p:nvPr>
        </p:nvPicPr>
        <p:blipFill>
          <a:blip r:embed="rId3">
            <a:extLst>
              <a:ext uri="{28A0092B-C50C-407E-A947-70E740481C1C}">
                <a14:useLocalDpi xmlns:a14="http://schemas.microsoft.com/office/drawing/2010/main" val="0"/>
              </a:ext>
            </a:extLst>
          </a:blip>
          <a:srcRect t="109" b="109"/>
          <a:stretch>
            <a:fillRect/>
          </a:stretch>
        </p:blipFill>
        <p:spPr>
          <a:xfrm>
            <a:off x="457200" y="1417638"/>
            <a:ext cx="8229600" cy="4525963"/>
          </a:xfrm>
        </p:spPr>
      </p:pic>
      <p:sp>
        <p:nvSpPr>
          <p:cNvPr id="4" name="Slide Number Placeholder 3"/>
          <p:cNvSpPr>
            <a:spLocks noGrp="1"/>
          </p:cNvSpPr>
          <p:nvPr>
            <p:ph type="sldNum" sz="quarter" idx="12"/>
          </p:nvPr>
        </p:nvSpPr>
        <p:spPr/>
        <p:txBody>
          <a:bodyPr/>
          <a:lstStyle/>
          <a:p>
            <a:fld id="{ED4763A7-2A0D-9842-96AA-71FEB3E20CB1}" type="slidenum">
              <a:rPr lang="en-US" smtClean="0"/>
              <a:t>23</a:t>
            </a:fld>
            <a:endParaRPr lang="en-US"/>
          </a:p>
        </p:txBody>
      </p:sp>
      <p:sp>
        <p:nvSpPr>
          <p:cNvPr id="6" name="TextBox 5"/>
          <p:cNvSpPr txBox="1"/>
          <p:nvPr/>
        </p:nvSpPr>
        <p:spPr>
          <a:xfrm>
            <a:off x="288988" y="5468147"/>
            <a:ext cx="8284089" cy="1200328"/>
          </a:xfrm>
          <a:prstGeom prst="rect">
            <a:avLst/>
          </a:prstGeom>
          <a:noFill/>
        </p:spPr>
        <p:txBody>
          <a:bodyPr wrap="none" rtlCol="0">
            <a:spAutoFit/>
          </a:bodyPr>
          <a:lstStyle/>
          <a:p>
            <a:r>
              <a:rPr lang="en-US" sz="2400" dirty="0" smtClean="0"/>
              <a:t>Localizations include a large number of protein complexes,</a:t>
            </a:r>
          </a:p>
          <a:p>
            <a:r>
              <a:rPr lang="en-US" sz="2400" dirty="0" smtClean="0"/>
              <a:t>cytoskeleton, replication fork, lateral plasma membrane, cell-cell</a:t>
            </a:r>
          </a:p>
          <a:p>
            <a:r>
              <a:rPr lang="en-US" sz="2400" dirty="0" smtClean="0"/>
              <a:t>adhesion, microvillus membrane, and nuclear matrix</a:t>
            </a:r>
            <a:endParaRPr lang="en-US" sz="2400" dirty="0"/>
          </a:p>
        </p:txBody>
      </p:sp>
    </p:spTree>
    <p:extLst>
      <p:ext uri="{BB962C8B-B14F-4D97-AF65-F5344CB8AC3E}">
        <p14:creationId xmlns:p14="http://schemas.microsoft.com/office/powerpoint/2010/main" val="266967403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COSMIC </a:t>
            </a:r>
            <a:r>
              <a:rPr lang="en-US" dirty="0" smtClean="0"/>
              <a:t>prostate genes</a:t>
            </a:r>
            <a:r>
              <a:rPr lang="en-US" dirty="0"/>
              <a:t/>
            </a:r>
            <a:br>
              <a:rPr lang="en-US" dirty="0"/>
            </a:br>
            <a:r>
              <a:rPr lang="en-US" dirty="0"/>
              <a:t>Highly Interconnected Clusters</a:t>
            </a:r>
          </a:p>
        </p:txBody>
      </p:sp>
      <p:sp>
        <p:nvSpPr>
          <p:cNvPr id="3" name="Content Placeholder 2"/>
          <p:cNvSpPr>
            <a:spLocks noGrp="1"/>
          </p:cNvSpPr>
          <p:nvPr>
            <p:ph idx="1"/>
          </p:nvPr>
        </p:nvSpPr>
        <p:spPr>
          <a:xfrm>
            <a:off x="457200" y="3658107"/>
            <a:ext cx="8229600" cy="2836744"/>
          </a:xfrm>
        </p:spPr>
        <p:txBody>
          <a:bodyPr>
            <a:normAutofit fontScale="92500" lnSpcReduction="10000"/>
          </a:bodyPr>
          <a:lstStyle/>
          <a:p>
            <a:r>
              <a:rPr lang="en-US" dirty="0" smtClean="0"/>
              <a:t>Cluster 1 has two genes involved in epidermal growth factor, and two genes involved in cytokine receptor </a:t>
            </a:r>
            <a:r>
              <a:rPr lang="en-US" dirty="0" err="1" smtClean="0"/>
              <a:t>signalling</a:t>
            </a:r>
            <a:r>
              <a:rPr lang="en-US" dirty="0" smtClean="0"/>
              <a:t> pathways</a:t>
            </a:r>
          </a:p>
          <a:p>
            <a:r>
              <a:rPr lang="en-US" dirty="0" smtClean="0"/>
              <a:t>Not clear what the theme is for cluster 2, each gene appears to function in a distinct pathway</a:t>
            </a:r>
          </a:p>
          <a:p>
            <a:pPr lvl="1"/>
            <a:r>
              <a:rPr lang="en-US" dirty="0" smtClean="0"/>
              <a:t>Need stricter cluster parameters?</a:t>
            </a:r>
            <a:endParaRPr lang="en-US" dirty="0"/>
          </a:p>
        </p:txBody>
      </p:sp>
      <p:sp>
        <p:nvSpPr>
          <p:cNvPr id="4" name="Slide Number Placeholder 3"/>
          <p:cNvSpPr>
            <a:spLocks noGrp="1"/>
          </p:cNvSpPr>
          <p:nvPr>
            <p:ph type="sldNum" sz="quarter" idx="12"/>
          </p:nvPr>
        </p:nvSpPr>
        <p:spPr/>
        <p:txBody>
          <a:bodyPr/>
          <a:lstStyle/>
          <a:p>
            <a:fld id="{ED4763A7-2A0D-9842-96AA-71FEB3E20CB1}" type="slidenum">
              <a:rPr lang="en-US" smtClean="0"/>
              <a:t>24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733042136"/>
              </p:ext>
            </p:extLst>
          </p:nvPr>
        </p:nvGraphicFramePr>
        <p:xfrm>
          <a:off x="457200" y="1600200"/>
          <a:ext cx="5626100" cy="1282700"/>
        </p:xfrm>
        <a:graphic>
          <a:graphicData uri="http://schemas.openxmlformats.org/presentationml/2006/ole">
            <mc:AlternateContent xmlns:mc="http://schemas.openxmlformats.org/markup-compatibility/2006">
              <mc:Choice xmlns:v="urn:schemas-microsoft-com:vml" Requires="v">
                <p:oleObj spid="_x0000_s2239" name="Document" r:id="rId4" imgW="5626100" imgH="1282700" progId="Word.Document.12">
                  <p:embed/>
                </p:oleObj>
              </mc:Choice>
              <mc:Fallback>
                <p:oleObj name="Document" r:id="rId4" imgW="5626100" imgH="1282700" progId="Word.Document.12">
                  <p:embed/>
                  <p:pic>
                    <p:nvPicPr>
                      <p:cNvPr id="0" name=""/>
                      <p:cNvPicPr/>
                      <p:nvPr/>
                    </p:nvPicPr>
                    <p:blipFill>
                      <a:blip r:embed="rId5"/>
                      <a:stretch>
                        <a:fillRect/>
                      </a:stretch>
                    </p:blipFill>
                    <p:spPr>
                      <a:xfrm>
                        <a:off x="457200" y="1600200"/>
                        <a:ext cx="5626100" cy="12827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79149398"/>
              </p:ext>
            </p:extLst>
          </p:nvPr>
        </p:nvGraphicFramePr>
        <p:xfrm>
          <a:off x="4306607" y="1600200"/>
          <a:ext cx="5626100" cy="2209800"/>
        </p:xfrm>
        <a:graphic>
          <a:graphicData uri="http://schemas.openxmlformats.org/presentationml/2006/ole">
            <mc:AlternateContent xmlns:mc="http://schemas.openxmlformats.org/markup-compatibility/2006">
              <mc:Choice xmlns:v="urn:schemas-microsoft-com:vml" Requires="v">
                <p:oleObj spid="_x0000_s2240" name="Document" r:id="rId6" imgW="5626100" imgH="2209800" progId="Word.Document.12">
                  <p:embed/>
                </p:oleObj>
              </mc:Choice>
              <mc:Fallback>
                <p:oleObj name="Document" r:id="rId6" imgW="5626100" imgH="2209800" progId="Word.Document.12">
                  <p:embed/>
                  <p:pic>
                    <p:nvPicPr>
                      <p:cNvPr id="0" name=""/>
                      <p:cNvPicPr/>
                      <p:nvPr/>
                    </p:nvPicPr>
                    <p:blipFill>
                      <a:blip r:embed="rId7"/>
                      <a:stretch>
                        <a:fillRect/>
                      </a:stretch>
                    </p:blipFill>
                    <p:spPr>
                      <a:xfrm>
                        <a:off x="4306607" y="1600200"/>
                        <a:ext cx="5626100" cy="2209800"/>
                      </a:xfrm>
                      <a:prstGeom prst="rect">
                        <a:avLst/>
                      </a:prstGeom>
                    </p:spPr>
                  </p:pic>
                </p:oleObj>
              </mc:Fallback>
            </mc:AlternateContent>
          </a:graphicData>
        </a:graphic>
      </p:graphicFrame>
    </p:spTree>
    <p:extLst>
      <p:ext uri="{BB962C8B-B14F-4D97-AF65-F5344CB8AC3E}">
        <p14:creationId xmlns:p14="http://schemas.microsoft.com/office/powerpoint/2010/main" val="409408359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lstStyle/>
          <a:p>
            <a:r>
              <a:rPr lang="en-US" dirty="0" smtClean="0"/>
              <a:t>Investigate cancer-associated genes that are network bottlenecks</a:t>
            </a:r>
          </a:p>
          <a:p>
            <a:r>
              <a:rPr lang="en-US" dirty="0" smtClean="0"/>
              <a:t>Investigate CNV genes and gene expression of genes connected to those CNVs</a:t>
            </a:r>
          </a:p>
          <a:p>
            <a:r>
              <a:rPr lang="en-US" dirty="0" smtClean="0"/>
              <a:t>Investigate co-occurrences of CNVs in cancer</a:t>
            </a:r>
          </a:p>
          <a:p>
            <a:r>
              <a:rPr lang="en-US" dirty="0" smtClean="0"/>
              <a:t>ENCODE TF-target gene network analysis</a:t>
            </a:r>
            <a:endParaRPr lang="en-US" dirty="0"/>
          </a:p>
        </p:txBody>
      </p:sp>
      <p:sp>
        <p:nvSpPr>
          <p:cNvPr id="4" name="Slide Number Placeholder 3"/>
          <p:cNvSpPr>
            <a:spLocks noGrp="1"/>
          </p:cNvSpPr>
          <p:nvPr>
            <p:ph type="sldNum" sz="quarter" idx="12"/>
          </p:nvPr>
        </p:nvSpPr>
        <p:spPr/>
        <p:txBody>
          <a:bodyPr/>
          <a:lstStyle/>
          <a:p>
            <a:fld id="{ED4763A7-2A0D-9842-96AA-71FEB3E20CB1}" type="slidenum">
              <a:rPr lang="en-US" smtClean="0"/>
              <a:t>25</a:t>
            </a:fld>
            <a:endParaRPr lang="en-US"/>
          </a:p>
        </p:txBody>
      </p:sp>
    </p:spTree>
    <p:extLst>
      <p:ext uri="{BB962C8B-B14F-4D97-AF65-F5344CB8AC3E}">
        <p14:creationId xmlns:p14="http://schemas.microsoft.com/office/powerpoint/2010/main" val="2059922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Acknowledgements</a:t>
            </a:r>
            <a:br>
              <a:rPr lang="en-US" dirty="0" smtClean="0"/>
            </a:br>
            <a:r>
              <a:rPr lang="en-US" dirty="0" smtClean="0"/>
              <a:t>(Alphabet Soup 2011 Edition)</a:t>
            </a:r>
            <a:endParaRPr lang="en-US" dirty="0"/>
          </a:p>
        </p:txBody>
      </p:sp>
      <p:sp>
        <p:nvSpPr>
          <p:cNvPr id="3" name="Content Placeholder 2"/>
          <p:cNvSpPr>
            <a:spLocks noGrp="1"/>
          </p:cNvSpPr>
          <p:nvPr>
            <p:ph idx="1"/>
          </p:nvPr>
        </p:nvSpPr>
        <p:spPr/>
        <p:txBody>
          <a:bodyPr/>
          <a:lstStyle/>
          <a:p>
            <a:r>
              <a:rPr lang="en-US" dirty="0" smtClean="0"/>
              <a:t>ASB</a:t>
            </a:r>
          </a:p>
          <a:p>
            <a:r>
              <a:rPr lang="en-US" dirty="0" smtClean="0"/>
              <a:t>LH</a:t>
            </a:r>
          </a:p>
          <a:p>
            <a:r>
              <a:rPr lang="en-US" dirty="0" smtClean="0"/>
              <a:t>MG</a:t>
            </a:r>
          </a:p>
          <a:p>
            <a:r>
              <a:rPr lang="en-US" dirty="0" smtClean="0"/>
              <a:t>MR </a:t>
            </a:r>
            <a:r>
              <a:rPr lang="en-US" dirty="0" err="1" smtClean="0"/>
              <a:t>e.u</a:t>
            </a:r>
            <a:r>
              <a:rPr lang="en-US" dirty="0" smtClean="0"/>
              <a:t>. (et underlings)</a:t>
            </a:r>
          </a:p>
          <a:p>
            <a:r>
              <a:rPr lang="en-US" dirty="0" err="1" smtClean="0"/>
              <a:t>GenoTech</a:t>
            </a:r>
            <a:r>
              <a:rPr lang="en-US" dirty="0" smtClean="0"/>
              <a:t> subgroup</a:t>
            </a:r>
          </a:p>
          <a:p>
            <a:r>
              <a:rPr lang="en-US" dirty="0" err="1" smtClean="0"/>
              <a:t>iNets</a:t>
            </a:r>
            <a:r>
              <a:rPr lang="en-US" dirty="0" smtClean="0"/>
              <a:t> subgroup</a:t>
            </a:r>
          </a:p>
          <a:p>
            <a:r>
              <a:rPr lang="en-US" dirty="0" smtClean="0"/>
              <a:t>UC’s (</a:t>
            </a:r>
            <a:r>
              <a:rPr lang="en-US" dirty="0" err="1" smtClean="0"/>
              <a:t>Uncredited</a:t>
            </a:r>
            <a:r>
              <a:rPr lang="en-US" dirty="0" smtClean="0"/>
              <a:t> Contributors)</a:t>
            </a:r>
          </a:p>
        </p:txBody>
      </p:sp>
      <p:sp>
        <p:nvSpPr>
          <p:cNvPr id="4" name="Slide Number Placeholder 3"/>
          <p:cNvSpPr>
            <a:spLocks noGrp="1"/>
          </p:cNvSpPr>
          <p:nvPr>
            <p:ph type="sldNum" sz="quarter" idx="12"/>
          </p:nvPr>
        </p:nvSpPr>
        <p:spPr/>
        <p:txBody>
          <a:bodyPr/>
          <a:lstStyle/>
          <a:p>
            <a:fld id="{4FC67DF3-039F-A545-BE91-232766454268}" type="slidenum">
              <a:rPr lang="en-US" smtClean="0"/>
              <a:t>26</a:t>
            </a:fld>
            <a:endParaRPr lang="en-US"/>
          </a:p>
        </p:txBody>
      </p:sp>
    </p:spTree>
    <p:extLst>
      <p:ext uri="{BB962C8B-B14F-4D97-AF65-F5344CB8AC3E}">
        <p14:creationId xmlns:p14="http://schemas.microsoft.com/office/powerpoint/2010/main" val="1371879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 87 Hubs</a:t>
            </a:r>
            <a:endParaRPr lang="en-US" dirty="0"/>
          </a:p>
        </p:txBody>
      </p:sp>
      <p:pic>
        <p:nvPicPr>
          <p:cNvPr id="5" name="Content Placeholder 4" descr="Hub_view.jpg"/>
          <p:cNvPicPr>
            <a:picLocks noGrp="1" noChangeAspect="1"/>
          </p:cNvPicPr>
          <p:nvPr>
            <p:ph idx="1"/>
          </p:nvPr>
        </p:nvPicPr>
        <p:blipFill>
          <a:blip r:embed="rId3">
            <a:extLst>
              <a:ext uri="{28A0092B-C50C-407E-A947-70E740481C1C}">
                <a14:useLocalDpi xmlns:a14="http://schemas.microsoft.com/office/drawing/2010/main" val="0"/>
              </a:ext>
            </a:extLst>
          </a:blip>
          <a:srcRect l="1082" r="1082"/>
          <a:stretch>
            <a:fillRect/>
          </a:stretch>
        </p:blipFill>
        <p:spPr/>
      </p:pic>
      <p:sp>
        <p:nvSpPr>
          <p:cNvPr id="4" name="Slide Number Placeholder 3"/>
          <p:cNvSpPr>
            <a:spLocks noGrp="1"/>
          </p:cNvSpPr>
          <p:nvPr>
            <p:ph type="sldNum" sz="quarter" idx="12"/>
          </p:nvPr>
        </p:nvSpPr>
        <p:spPr/>
        <p:txBody>
          <a:bodyPr/>
          <a:lstStyle/>
          <a:p>
            <a:fld id="{ED4763A7-2A0D-9842-96AA-71FEB3E20CB1}" type="slidenum">
              <a:rPr lang="en-US" smtClean="0"/>
              <a:t>3</a:t>
            </a:fld>
            <a:endParaRPr lang="en-US"/>
          </a:p>
        </p:txBody>
      </p:sp>
    </p:spTree>
    <p:extLst>
      <p:ext uri="{BB962C8B-B14F-4D97-AF65-F5344CB8AC3E}">
        <p14:creationId xmlns:p14="http://schemas.microsoft.com/office/powerpoint/2010/main" val="3448785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 87 Hubs GO MF Enrichment</a:t>
            </a:r>
            <a:endParaRPr lang="en-US" dirty="0"/>
          </a:p>
        </p:txBody>
      </p:sp>
      <p:pic>
        <p:nvPicPr>
          <p:cNvPr id="5" name="Content Placeholder 4" descr="87_genes_hubs_MF.jpg"/>
          <p:cNvPicPr>
            <a:picLocks noGrp="1" noChangeAspect="1"/>
          </p:cNvPicPr>
          <p:nvPr>
            <p:ph idx="1"/>
          </p:nvPr>
        </p:nvPicPr>
        <p:blipFill>
          <a:blip r:embed="rId3">
            <a:extLst>
              <a:ext uri="{28A0092B-C50C-407E-A947-70E740481C1C}">
                <a14:useLocalDpi xmlns:a14="http://schemas.microsoft.com/office/drawing/2010/main" val="0"/>
              </a:ext>
            </a:extLst>
          </a:blip>
          <a:srcRect l="1082" r="1082"/>
          <a:stretch>
            <a:fillRect/>
          </a:stretch>
        </p:blipFill>
        <p:spPr>
          <a:xfrm>
            <a:off x="457200" y="1155206"/>
            <a:ext cx="8229600" cy="4525963"/>
          </a:xfrm>
        </p:spPr>
      </p:pic>
      <p:sp>
        <p:nvSpPr>
          <p:cNvPr id="4" name="Slide Number Placeholder 3"/>
          <p:cNvSpPr>
            <a:spLocks noGrp="1"/>
          </p:cNvSpPr>
          <p:nvPr>
            <p:ph type="sldNum" sz="quarter" idx="12"/>
          </p:nvPr>
        </p:nvSpPr>
        <p:spPr/>
        <p:txBody>
          <a:bodyPr/>
          <a:lstStyle/>
          <a:p>
            <a:fld id="{ED4763A7-2A0D-9842-96AA-71FEB3E20CB1}" type="slidenum">
              <a:rPr lang="en-US" smtClean="0"/>
              <a:t>4</a:t>
            </a:fld>
            <a:endParaRPr lang="en-US"/>
          </a:p>
        </p:txBody>
      </p:sp>
      <p:sp>
        <p:nvSpPr>
          <p:cNvPr id="6" name="TextBox 5"/>
          <p:cNvSpPr txBox="1"/>
          <p:nvPr/>
        </p:nvSpPr>
        <p:spPr>
          <a:xfrm>
            <a:off x="457200" y="5940851"/>
            <a:ext cx="8596374" cy="830997"/>
          </a:xfrm>
          <a:prstGeom prst="rect">
            <a:avLst/>
          </a:prstGeom>
          <a:noFill/>
        </p:spPr>
        <p:txBody>
          <a:bodyPr wrap="none" rtlCol="0">
            <a:spAutoFit/>
          </a:bodyPr>
          <a:lstStyle/>
          <a:p>
            <a:r>
              <a:rPr lang="en-US" sz="2400" dirty="0" smtClean="0"/>
              <a:t>Primary enrichments are: </a:t>
            </a:r>
            <a:r>
              <a:rPr lang="en-US" sz="2400" dirty="0" err="1"/>
              <a:t>caspase</a:t>
            </a:r>
            <a:r>
              <a:rPr lang="en-US" sz="2400" dirty="0"/>
              <a:t> activity, transcription repression</a:t>
            </a:r>
            <a:r>
              <a:rPr lang="en-US" sz="2400" dirty="0" smtClean="0"/>
              <a:t>,</a:t>
            </a:r>
          </a:p>
          <a:p>
            <a:r>
              <a:rPr lang="en-US" sz="2400" dirty="0" smtClean="0"/>
              <a:t>growth </a:t>
            </a:r>
            <a:r>
              <a:rPr lang="en-US" sz="2400" dirty="0"/>
              <a:t>factor activity, and histone </a:t>
            </a:r>
            <a:r>
              <a:rPr lang="en-US" sz="2400" dirty="0" err="1"/>
              <a:t>deacetylase</a:t>
            </a:r>
            <a:r>
              <a:rPr lang="en-US" sz="2400" dirty="0"/>
              <a:t> activity </a:t>
            </a:r>
          </a:p>
        </p:txBody>
      </p:sp>
    </p:spTree>
    <p:extLst>
      <p:ext uri="{BB962C8B-B14F-4D97-AF65-F5344CB8AC3E}">
        <p14:creationId xmlns:p14="http://schemas.microsoft.com/office/powerpoint/2010/main" val="3443961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 87 Hubs GO CC Enrichment</a:t>
            </a:r>
            <a:endParaRPr lang="en-US" dirty="0"/>
          </a:p>
        </p:txBody>
      </p:sp>
      <p:pic>
        <p:nvPicPr>
          <p:cNvPr id="5" name="Content Placeholder 4" descr="87_genes_hubs_CC.jpg"/>
          <p:cNvPicPr>
            <a:picLocks noGrp="1" noChangeAspect="1"/>
          </p:cNvPicPr>
          <p:nvPr>
            <p:ph idx="1"/>
          </p:nvPr>
        </p:nvPicPr>
        <p:blipFill>
          <a:blip r:embed="rId3">
            <a:extLst>
              <a:ext uri="{28A0092B-C50C-407E-A947-70E740481C1C}">
                <a14:useLocalDpi xmlns:a14="http://schemas.microsoft.com/office/drawing/2010/main" val="0"/>
              </a:ext>
            </a:extLst>
          </a:blip>
          <a:srcRect l="1082" r="1082"/>
          <a:stretch>
            <a:fillRect/>
          </a:stretch>
        </p:blipFill>
        <p:spPr>
          <a:xfrm>
            <a:off x="457200" y="1210830"/>
            <a:ext cx="8229600" cy="4525963"/>
          </a:xfrm>
        </p:spPr>
      </p:pic>
      <p:sp>
        <p:nvSpPr>
          <p:cNvPr id="4" name="Slide Number Placeholder 3"/>
          <p:cNvSpPr>
            <a:spLocks noGrp="1"/>
          </p:cNvSpPr>
          <p:nvPr>
            <p:ph type="sldNum" sz="quarter" idx="12"/>
          </p:nvPr>
        </p:nvSpPr>
        <p:spPr/>
        <p:txBody>
          <a:bodyPr/>
          <a:lstStyle/>
          <a:p>
            <a:fld id="{ED4763A7-2A0D-9842-96AA-71FEB3E20CB1}" type="slidenum">
              <a:rPr lang="en-US" smtClean="0"/>
              <a:t>5</a:t>
            </a:fld>
            <a:endParaRPr lang="en-US"/>
          </a:p>
        </p:txBody>
      </p:sp>
      <p:sp>
        <p:nvSpPr>
          <p:cNvPr id="6" name="TextBox 5"/>
          <p:cNvSpPr txBox="1"/>
          <p:nvPr/>
        </p:nvSpPr>
        <p:spPr>
          <a:xfrm>
            <a:off x="268629" y="5894685"/>
            <a:ext cx="8875371" cy="923330"/>
          </a:xfrm>
          <a:prstGeom prst="rect">
            <a:avLst/>
          </a:prstGeom>
          <a:noFill/>
        </p:spPr>
        <p:txBody>
          <a:bodyPr wrap="none" rtlCol="0">
            <a:spAutoFit/>
          </a:bodyPr>
          <a:lstStyle/>
          <a:p>
            <a:r>
              <a:rPr lang="en-US" dirty="0" smtClean="0"/>
              <a:t>Primary enrichments are for nuclear protein complexes including transcription factor TFIIA</a:t>
            </a:r>
          </a:p>
          <a:p>
            <a:r>
              <a:rPr lang="en-US" dirty="0" smtClean="0"/>
              <a:t>and TFIID complexes, </a:t>
            </a:r>
            <a:r>
              <a:rPr lang="en-US" dirty="0" err="1" smtClean="0"/>
              <a:t>exosome</a:t>
            </a:r>
            <a:r>
              <a:rPr lang="en-US" dirty="0" smtClean="0"/>
              <a:t>, Sin3, and Nerd, oops I mean </a:t>
            </a:r>
            <a:r>
              <a:rPr lang="en-US" dirty="0" err="1" smtClean="0"/>
              <a:t>NuRD</a:t>
            </a:r>
            <a:r>
              <a:rPr lang="en-US" dirty="0" smtClean="0"/>
              <a:t> (nucleosome </a:t>
            </a:r>
            <a:r>
              <a:rPr lang="en-US" dirty="0" err="1" smtClean="0"/>
              <a:t>remodelling</a:t>
            </a:r>
            <a:endParaRPr lang="en-US" dirty="0"/>
          </a:p>
          <a:p>
            <a:r>
              <a:rPr lang="en-US" dirty="0" smtClean="0"/>
              <a:t>and </a:t>
            </a:r>
            <a:r>
              <a:rPr lang="en-US" dirty="0" err="1" smtClean="0"/>
              <a:t>deacetylase</a:t>
            </a:r>
            <a:r>
              <a:rPr lang="en-US" dirty="0" smtClean="0"/>
              <a:t> complex</a:t>
            </a:r>
            <a:endParaRPr lang="en-US" dirty="0"/>
          </a:p>
        </p:txBody>
      </p:sp>
    </p:spTree>
    <p:extLst>
      <p:ext uri="{BB962C8B-B14F-4D97-AF65-F5344CB8AC3E}">
        <p14:creationId xmlns:p14="http://schemas.microsoft.com/office/powerpoint/2010/main" val="4057443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Primary Prostate Cancer Lesions (Amplifications) Hubs</a:t>
            </a:r>
            <a:endParaRPr lang="en-US" dirty="0"/>
          </a:p>
        </p:txBody>
      </p:sp>
      <p:pic>
        <p:nvPicPr>
          <p:cNvPr id="5" name="Content Placeholder 4" descr="amp_hub_view.jpg"/>
          <p:cNvPicPr>
            <a:picLocks noGrp="1" noChangeAspect="1"/>
          </p:cNvPicPr>
          <p:nvPr>
            <p:ph idx="1"/>
          </p:nvPr>
        </p:nvPicPr>
        <p:blipFill>
          <a:blip r:embed="rId3">
            <a:extLst>
              <a:ext uri="{28A0092B-C50C-407E-A947-70E740481C1C}">
                <a14:useLocalDpi xmlns:a14="http://schemas.microsoft.com/office/drawing/2010/main" val="0"/>
              </a:ext>
            </a:extLst>
          </a:blip>
          <a:srcRect l="1082" r="1082"/>
          <a:stretch>
            <a:fillRect/>
          </a:stretch>
        </p:blipFill>
        <p:spPr/>
      </p:pic>
      <p:sp>
        <p:nvSpPr>
          <p:cNvPr id="4" name="Slide Number Placeholder 3"/>
          <p:cNvSpPr>
            <a:spLocks noGrp="1"/>
          </p:cNvSpPr>
          <p:nvPr>
            <p:ph type="sldNum" sz="quarter" idx="12"/>
          </p:nvPr>
        </p:nvSpPr>
        <p:spPr/>
        <p:txBody>
          <a:bodyPr/>
          <a:lstStyle/>
          <a:p>
            <a:fld id="{ED4763A7-2A0D-9842-96AA-71FEB3E20CB1}" type="slidenum">
              <a:rPr lang="en-US" smtClean="0"/>
              <a:t>6</a:t>
            </a:fld>
            <a:endParaRPr lang="en-US"/>
          </a:p>
        </p:txBody>
      </p:sp>
    </p:spTree>
    <p:extLst>
      <p:ext uri="{BB962C8B-B14F-4D97-AF65-F5344CB8AC3E}">
        <p14:creationId xmlns:p14="http://schemas.microsoft.com/office/powerpoint/2010/main" val="3250330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Primary Prostate Cancer Lesions (Amplifications) </a:t>
            </a:r>
            <a:r>
              <a:rPr lang="en-US" sz="3600" dirty="0" smtClean="0"/>
              <a:t>Hubs GO CC Enrichment</a:t>
            </a:r>
            <a:endParaRPr lang="en-US" sz="3600" dirty="0"/>
          </a:p>
        </p:txBody>
      </p:sp>
      <p:pic>
        <p:nvPicPr>
          <p:cNvPr id="5" name="Content Placeholder 4" descr="amp_hubs_CC.jpg"/>
          <p:cNvPicPr>
            <a:picLocks noGrp="1" noChangeAspect="1"/>
          </p:cNvPicPr>
          <p:nvPr>
            <p:ph idx="1"/>
          </p:nvPr>
        </p:nvPicPr>
        <p:blipFill>
          <a:blip r:embed="rId3">
            <a:extLst>
              <a:ext uri="{28A0092B-C50C-407E-A947-70E740481C1C}">
                <a14:useLocalDpi xmlns:a14="http://schemas.microsoft.com/office/drawing/2010/main" val="0"/>
              </a:ext>
            </a:extLst>
          </a:blip>
          <a:srcRect l="1082" r="1082"/>
          <a:stretch>
            <a:fillRect/>
          </a:stretch>
        </p:blipFill>
        <p:spPr>
          <a:xfrm>
            <a:off x="457200" y="1417638"/>
            <a:ext cx="8229600" cy="4525963"/>
          </a:xfrm>
        </p:spPr>
      </p:pic>
      <p:sp>
        <p:nvSpPr>
          <p:cNvPr id="4" name="Slide Number Placeholder 3"/>
          <p:cNvSpPr>
            <a:spLocks noGrp="1"/>
          </p:cNvSpPr>
          <p:nvPr>
            <p:ph type="sldNum" sz="quarter" idx="12"/>
          </p:nvPr>
        </p:nvSpPr>
        <p:spPr/>
        <p:txBody>
          <a:bodyPr/>
          <a:lstStyle/>
          <a:p>
            <a:fld id="{ED4763A7-2A0D-9842-96AA-71FEB3E20CB1}" type="slidenum">
              <a:rPr lang="en-US" smtClean="0"/>
              <a:t>7</a:t>
            </a:fld>
            <a:endParaRPr lang="en-US"/>
          </a:p>
        </p:txBody>
      </p:sp>
      <p:sp>
        <p:nvSpPr>
          <p:cNvPr id="6" name="TextBox 5"/>
          <p:cNvSpPr txBox="1"/>
          <p:nvPr/>
        </p:nvSpPr>
        <p:spPr>
          <a:xfrm>
            <a:off x="621111" y="5879296"/>
            <a:ext cx="7572130" cy="954107"/>
          </a:xfrm>
          <a:prstGeom prst="rect">
            <a:avLst/>
          </a:prstGeom>
          <a:noFill/>
        </p:spPr>
        <p:txBody>
          <a:bodyPr wrap="none" rtlCol="0">
            <a:spAutoFit/>
          </a:bodyPr>
          <a:lstStyle/>
          <a:p>
            <a:r>
              <a:rPr lang="en-US" sz="2800" dirty="0" smtClean="0"/>
              <a:t>Enrichments cover transcription, histone, ATP, and</a:t>
            </a:r>
          </a:p>
          <a:p>
            <a:r>
              <a:rPr lang="en-US" sz="2800" dirty="0" err="1" smtClean="0"/>
              <a:t>signalling</a:t>
            </a:r>
            <a:r>
              <a:rPr lang="en-US" sz="2800" dirty="0" smtClean="0"/>
              <a:t> complexes.</a:t>
            </a:r>
            <a:endParaRPr lang="en-US" sz="2800" dirty="0"/>
          </a:p>
        </p:txBody>
      </p:sp>
    </p:spTree>
    <p:extLst>
      <p:ext uri="{BB962C8B-B14F-4D97-AF65-F5344CB8AC3E}">
        <p14:creationId xmlns:p14="http://schemas.microsoft.com/office/powerpoint/2010/main" val="2165062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Primary Prostate Cancer Lesions </a:t>
            </a:r>
            <a:r>
              <a:rPr lang="en-US" dirty="0" smtClean="0"/>
              <a:t>(Deletions) </a:t>
            </a:r>
            <a:r>
              <a:rPr lang="en-US" dirty="0"/>
              <a:t>Hubs</a:t>
            </a:r>
          </a:p>
        </p:txBody>
      </p:sp>
      <p:pic>
        <p:nvPicPr>
          <p:cNvPr id="5" name="Content Placeholder 4" descr="del_hub_view.jpg"/>
          <p:cNvPicPr>
            <a:picLocks noGrp="1" noChangeAspect="1"/>
          </p:cNvPicPr>
          <p:nvPr>
            <p:ph idx="1"/>
          </p:nvPr>
        </p:nvPicPr>
        <p:blipFill>
          <a:blip r:embed="rId3">
            <a:extLst>
              <a:ext uri="{28A0092B-C50C-407E-A947-70E740481C1C}">
                <a14:useLocalDpi xmlns:a14="http://schemas.microsoft.com/office/drawing/2010/main" val="0"/>
              </a:ext>
            </a:extLst>
          </a:blip>
          <a:srcRect l="1082" r="1082"/>
          <a:stretch>
            <a:fillRect/>
          </a:stretch>
        </p:blipFill>
        <p:spPr/>
      </p:pic>
      <p:sp>
        <p:nvSpPr>
          <p:cNvPr id="4" name="Slide Number Placeholder 3"/>
          <p:cNvSpPr>
            <a:spLocks noGrp="1"/>
          </p:cNvSpPr>
          <p:nvPr>
            <p:ph type="sldNum" sz="quarter" idx="12"/>
          </p:nvPr>
        </p:nvSpPr>
        <p:spPr/>
        <p:txBody>
          <a:bodyPr/>
          <a:lstStyle/>
          <a:p>
            <a:fld id="{ED4763A7-2A0D-9842-96AA-71FEB3E20CB1}" type="slidenum">
              <a:rPr lang="en-US" smtClean="0"/>
              <a:t>8</a:t>
            </a:fld>
            <a:endParaRPr lang="en-US"/>
          </a:p>
        </p:txBody>
      </p:sp>
    </p:spTree>
    <p:extLst>
      <p:ext uri="{BB962C8B-B14F-4D97-AF65-F5344CB8AC3E}">
        <p14:creationId xmlns:p14="http://schemas.microsoft.com/office/powerpoint/2010/main" val="3395621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Primary Prostate Cancer Lesions </a:t>
            </a:r>
            <a:r>
              <a:rPr lang="en-US" dirty="0" smtClean="0"/>
              <a:t>(Deletions) Hubs GO BP Enrichment</a:t>
            </a:r>
            <a:endParaRPr lang="en-US" dirty="0"/>
          </a:p>
        </p:txBody>
      </p:sp>
      <p:pic>
        <p:nvPicPr>
          <p:cNvPr id="5" name="Content Placeholder 4" descr="del_hubs_BP.jpg"/>
          <p:cNvPicPr>
            <a:picLocks noGrp="1" noChangeAspect="1"/>
          </p:cNvPicPr>
          <p:nvPr>
            <p:ph idx="1"/>
          </p:nvPr>
        </p:nvPicPr>
        <p:blipFill>
          <a:blip r:embed="rId3">
            <a:extLst>
              <a:ext uri="{28A0092B-C50C-407E-A947-70E740481C1C}">
                <a14:useLocalDpi xmlns:a14="http://schemas.microsoft.com/office/drawing/2010/main" val="0"/>
              </a:ext>
            </a:extLst>
          </a:blip>
          <a:srcRect l="1082" r="1082"/>
          <a:stretch>
            <a:fillRect/>
          </a:stretch>
        </p:blipFill>
        <p:spPr>
          <a:xfrm>
            <a:off x="457200" y="1417638"/>
            <a:ext cx="8229600" cy="4525963"/>
          </a:xfrm>
        </p:spPr>
      </p:pic>
      <p:sp>
        <p:nvSpPr>
          <p:cNvPr id="4" name="Slide Number Placeholder 3"/>
          <p:cNvSpPr>
            <a:spLocks noGrp="1"/>
          </p:cNvSpPr>
          <p:nvPr>
            <p:ph type="sldNum" sz="quarter" idx="12"/>
          </p:nvPr>
        </p:nvSpPr>
        <p:spPr/>
        <p:txBody>
          <a:bodyPr/>
          <a:lstStyle/>
          <a:p>
            <a:fld id="{ED4763A7-2A0D-9842-96AA-71FEB3E20CB1}" type="slidenum">
              <a:rPr lang="en-US" smtClean="0"/>
              <a:t>9</a:t>
            </a:fld>
            <a:endParaRPr lang="en-US"/>
          </a:p>
        </p:txBody>
      </p:sp>
      <p:sp>
        <p:nvSpPr>
          <p:cNvPr id="6" name="TextBox 5"/>
          <p:cNvSpPr txBox="1"/>
          <p:nvPr/>
        </p:nvSpPr>
        <p:spPr>
          <a:xfrm>
            <a:off x="257075" y="5509138"/>
            <a:ext cx="8769047" cy="1200328"/>
          </a:xfrm>
          <a:prstGeom prst="rect">
            <a:avLst/>
          </a:prstGeom>
          <a:noFill/>
        </p:spPr>
        <p:txBody>
          <a:bodyPr wrap="none" rtlCol="0">
            <a:spAutoFit/>
          </a:bodyPr>
          <a:lstStyle/>
          <a:p>
            <a:r>
              <a:rPr lang="en-US" sz="2400" dirty="0" smtClean="0"/>
              <a:t>Regulation of protein modification, interleukin </a:t>
            </a:r>
            <a:r>
              <a:rPr lang="en-US" sz="2400" dirty="0" err="1" smtClean="0"/>
              <a:t>signalling</a:t>
            </a:r>
            <a:r>
              <a:rPr lang="en-US" sz="2400" dirty="0" smtClean="0"/>
              <a:t>,</a:t>
            </a:r>
          </a:p>
          <a:p>
            <a:r>
              <a:rPr lang="en-US" sz="2400" dirty="0" smtClean="0"/>
              <a:t>DNA-dependent transcription, helicase activity, </a:t>
            </a:r>
            <a:r>
              <a:rPr lang="en-US" sz="2400" dirty="0" err="1" smtClean="0"/>
              <a:t>imaginal</a:t>
            </a:r>
            <a:r>
              <a:rPr lang="en-US" sz="2400" dirty="0" smtClean="0"/>
              <a:t> disc pattern</a:t>
            </a:r>
          </a:p>
          <a:p>
            <a:r>
              <a:rPr lang="en-US" sz="2400" dirty="0" smtClean="0"/>
              <a:t>formation, and primary spermatocyte growth</a:t>
            </a:r>
            <a:endParaRPr lang="en-US" sz="2400" dirty="0"/>
          </a:p>
        </p:txBody>
      </p:sp>
    </p:spTree>
    <p:extLst>
      <p:ext uri="{BB962C8B-B14F-4D97-AF65-F5344CB8AC3E}">
        <p14:creationId xmlns:p14="http://schemas.microsoft.com/office/powerpoint/2010/main" val="761496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2579</TotalTime>
  <Words>2033</Words>
  <Application>Microsoft Macintosh PowerPoint</Application>
  <PresentationFormat>On-screen Show (4:3)</PresentationFormat>
  <Paragraphs>169</Paragraphs>
  <Slides>26</Slides>
  <Notes>26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Office Theme</vt:lpstr>
      <vt:lpstr>Document</vt:lpstr>
      <vt:lpstr>Microsoft Word Document</vt:lpstr>
      <vt:lpstr>GO Enrichments of Prostate Cancer-Associated Network Hubs</vt:lpstr>
      <vt:lpstr>Overview</vt:lpstr>
      <vt:lpstr>ERG 87 Hubs</vt:lpstr>
      <vt:lpstr>ERG 87 Hubs GO MF Enrichment</vt:lpstr>
      <vt:lpstr>ERG 87 Hubs GO CC Enrichment</vt:lpstr>
      <vt:lpstr>Primary Prostate Cancer Lesions (Amplifications) Hubs</vt:lpstr>
      <vt:lpstr>Primary Prostate Cancer Lesions (Amplifications) Hubs GO CC Enrichment</vt:lpstr>
      <vt:lpstr>Primary Prostate Cancer Lesions (Deletions) Hubs</vt:lpstr>
      <vt:lpstr>Primary Prostate Cancer Lesions (Deletions) Hubs GO BP Enrichment</vt:lpstr>
      <vt:lpstr>Primary Prostate Cancer Lesions (Deletions) Hubs GO CC Enrichment</vt:lpstr>
      <vt:lpstr>ETS Gene Hubs</vt:lpstr>
      <vt:lpstr>ETS Hubs GO BP Enrichment</vt:lpstr>
      <vt:lpstr>ETS Hubs GO MF Enrichment</vt:lpstr>
      <vt:lpstr>COSMIC breast gene hubs</vt:lpstr>
      <vt:lpstr>COSMIC breast gene hubs GO enrichment</vt:lpstr>
      <vt:lpstr>COSMIC breast genes Highly Interconnected Clusters</vt:lpstr>
      <vt:lpstr>COSMIC lung gene hubs</vt:lpstr>
      <vt:lpstr>COSMIC lung gene hubs GO MF enrichment</vt:lpstr>
      <vt:lpstr>COSMIC lung gene hubs GO CC enrichment</vt:lpstr>
      <vt:lpstr>COSMIC lung genes Highly Interconnected Clusters</vt:lpstr>
      <vt:lpstr>COSMIC prostate gene hubs</vt:lpstr>
      <vt:lpstr>COSMIC prostate gene hubs GO MF enrichment</vt:lpstr>
      <vt:lpstr>COSMIC prostate gene hubs GO CC enrichment</vt:lpstr>
      <vt:lpstr>COSMIC prostate genes Highly Interconnected Clusters</vt:lpstr>
      <vt:lpstr>Future Directions</vt:lpstr>
      <vt:lpstr>Acknowledgements (Alphabet Soup 2011 Edition)</vt:lpstr>
    </vt:vector>
  </TitlesOfParts>
  <Company>The Lochovskys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Enrichments of Prostate Cancer-Associated Network Hubs</dc:title>
  <dc:creator>Lucas Lochovsky</dc:creator>
  <cp:lastModifiedBy>Lucas Lochovsky</cp:lastModifiedBy>
  <cp:revision>172</cp:revision>
  <dcterms:created xsi:type="dcterms:W3CDTF">2011-04-15T21:19:13Z</dcterms:created>
  <dcterms:modified xsi:type="dcterms:W3CDTF">2011-04-19T19:38:55Z</dcterms:modified>
</cp:coreProperties>
</file>