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7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10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E08E-78A9-884D-9C7A-0EF0D500FFF3}" type="datetimeFigureOut">
              <a:rPr lang="en-US" smtClean="0"/>
              <a:pPr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3566-27CB-0248-BF78-474CCE2D0E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E08E-78A9-884D-9C7A-0EF0D500FFF3}" type="datetimeFigureOut">
              <a:rPr lang="en-US" smtClean="0"/>
              <a:pPr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3566-27CB-0248-BF78-474CCE2D0E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E08E-78A9-884D-9C7A-0EF0D500FFF3}" type="datetimeFigureOut">
              <a:rPr lang="en-US" smtClean="0"/>
              <a:pPr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3566-27CB-0248-BF78-474CCE2D0E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E08E-78A9-884D-9C7A-0EF0D500FFF3}" type="datetimeFigureOut">
              <a:rPr lang="en-US" smtClean="0"/>
              <a:pPr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3566-27CB-0248-BF78-474CCE2D0E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E08E-78A9-884D-9C7A-0EF0D500FFF3}" type="datetimeFigureOut">
              <a:rPr lang="en-US" smtClean="0"/>
              <a:pPr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3566-27CB-0248-BF78-474CCE2D0E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E08E-78A9-884D-9C7A-0EF0D500FFF3}" type="datetimeFigureOut">
              <a:rPr lang="en-US" smtClean="0"/>
              <a:pPr/>
              <a:t>4/12/11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3566-27CB-0248-BF78-474CCE2D0E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E08E-78A9-884D-9C7A-0EF0D500FFF3}" type="datetimeFigureOut">
              <a:rPr lang="en-US" smtClean="0"/>
              <a:pPr/>
              <a:t>4/12/11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3566-27CB-0248-BF78-474CCE2D0E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E08E-78A9-884D-9C7A-0EF0D500FFF3}" type="datetimeFigureOut">
              <a:rPr lang="en-US" smtClean="0"/>
              <a:pPr/>
              <a:t>4/12/11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3566-27CB-0248-BF78-474CCE2D0E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E08E-78A9-884D-9C7A-0EF0D500FFF3}" type="datetimeFigureOut">
              <a:rPr lang="en-US" smtClean="0"/>
              <a:pPr/>
              <a:t>4/12/11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3566-27CB-0248-BF78-474CCE2D0E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E08E-78A9-884D-9C7A-0EF0D500FFF3}" type="datetimeFigureOut">
              <a:rPr lang="en-US" smtClean="0"/>
              <a:pPr/>
              <a:t>4/12/11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3566-27CB-0248-BF78-474CCE2D0E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E08E-78A9-884D-9C7A-0EF0D500FFF3}" type="datetimeFigureOut">
              <a:rPr lang="en-US" smtClean="0"/>
              <a:pPr/>
              <a:t>4/12/11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3566-27CB-0248-BF78-474CCE2D0E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8E08E-78A9-884D-9C7A-0EF0D500FFF3}" type="datetimeFigureOut">
              <a:rPr lang="en-US" smtClean="0"/>
              <a:pPr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D3566-27CB-0248-BF78-474CCE2D0E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ways to compare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484030" y="1715868"/>
            <a:ext cx="766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Gene =&gt;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ACTG</a:t>
            </a:r>
            <a:r>
              <a:rPr lang="en-US" dirty="0" err="1" smtClean="0">
                <a:latin typeface="Courier"/>
                <a:cs typeface="Courier"/>
              </a:rPr>
              <a:t>atgatt</a:t>
            </a:r>
            <a:r>
              <a:rPr lang="en-US" dirty="0" smtClean="0">
                <a:latin typeface="Courier"/>
                <a:cs typeface="Courier"/>
              </a:rPr>
              <a:t>…</a:t>
            </a:r>
            <a:r>
              <a:rPr lang="en-US" dirty="0" err="1" smtClean="0">
                <a:latin typeface="Courier"/>
                <a:cs typeface="Courier"/>
              </a:rPr>
              <a:t>ttca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GGCTGTTTT</a:t>
            </a:r>
            <a:r>
              <a:rPr lang="en-US" dirty="0" err="1" smtClean="0">
                <a:latin typeface="Courier"/>
                <a:cs typeface="Courier"/>
              </a:rPr>
              <a:t>atcggaa</a:t>
            </a:r>
            <a:r>
              <a:rPr lang="en-US" dirty="0" smtClean="0">
                <a:latin typeface="Courier"/>
                <a:cs typeface="Courier"/>
              </a:rPr>
              <a:t>…</a:t>
            </a:r>
            <a:r>
              <a:rPr lang="en-US" dirty="0" err="1" smtClean="0">
                <a:latin typeface="Courier"/>
                <a:cs typeface="Courier"/>
              </a:rPr>
              <a:t>ttcga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GGGGGG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84030" y="2094940"/>
            <a:ext cx="6648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Ψgene</a:t>
            </a:r>
            <a:r>
              <a:rPr lang="en-US" dirty="0" smtClean="0">
                <a:latin typeface="Courier"/>
                <a:cs typeface="Courier"/>
              </a:rPr>
              <a:t> =&gt;             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ACTG</a:t>
            </a: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GGCTGTTTT</a:t>
            </a: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GGG</a:t>
            </a:r>
            <a:r>
              <a:rPr lang="en-US" dirty="0" smtClean="0">
                <a:latin typeface="Courier"/>
                <a:cs typeface="Courier"/>
              </a:rPr>
              <a:t>AC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GGG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84030" y="2464272"/>
            <a:ext cx="6833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Position =&gt;    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               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…9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87654321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84030" y="4229728"/>
            <a:ext cx="766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Gene =&gt;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ACTG</a:t>
            </a:r>
            <a:r>
              <a:rPr lang="en-US" dirty="0" err="1" smtClean="0">
                <a:latin typeface="Courier"/>
                <a:cs typeface="Courier"/>
              </a:rPr>
              <a:t>atgatt</a:t>
            </a:r>
            <a:r>
              <a:rPr lang="en-US" dirty="0" smtClean="0">
                <a:latin typeface="Courier"/>
                <a:cs typeface="Courier"/>
              </a:rPr>
              <a:t>…</a:t>
            </a:r>
            <a:r>
              <a:rPr lang="en-US" dirty="0" err="1" smtClean="0">
                <a:latin typeface="Courier"/>
                <a:cs typeface="Courier"/>
              </a:rPr>
              <a:t>ttca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GGCTGTTTT</a:t>
            </a:r>
            <a:r>
              <a:rPr lang="en-US" dirty="0" err="1" smtClean="0">
                <a:latin typeface="Courier"/>
                <a:cs typeface="Courier"/>
              </a:rPr>
              <a:t>atcggaa</a:t>
            </a:r>
            <a:r>
              <a:rPr lang="en-US" dirty="0" smtClean="0">
                <a:latin typeface="Courier"/>
                <a:cs typeface="Courier"/>
              </a:rPr>
              <a:t>…</a:t>
            </a:r>
            <a:r>
              <a:rPr lang="en-US" dirty="0" err="1" smtClean="0">
                <a:latin typeface="Courier"/>
                <a:cs typeface="Courier"/>
              </a:rPr>
              <a:t>ttcga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GGGGGG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84030" y="4608800"/>
            <a:ext cx="6648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Ψgene</a:t>
            </a:r>
            <a:r>
              <a:rPr lang="en-US" dirty="0" smtClean="0">
                <a:latin typeface="Courier"/>
                <a:cs typeface="Courier"/>
              </a:rPr>
              <a:t> =&gt;             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ACTG</a:t>
            </a: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GGCTGTTTT</a:t>
            </a: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GGG</a:t>
            </a:r>
            <a:r>
              <a:rPr lang="en-US" dirty="0" smtClean="0">
                <a:latin typeface="Courier"/>
                <a:cs typeface="Courier"/>
              </a:rPr>
              <a:t>AC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GGG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84030" y="4978132"/>
            <a:ext cx="6833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Position =&gt;    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              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…98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765 4321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33" name="Left Brace 32"/>
          <p:cNvSpPr/>
          <p:nvPr/>
        </p:nvSpPr>
        <p:spPr>
          <a:xfrm>
            <a:off x="1290614" y="1715868"/>
            <a:ext cx="193416" cy="111773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eft Brace 33"/>
          <p:cNvSpPr/>
          <p:nvPr/>
        </p:nvSpPr>
        <p:spPr>
          <a:xfrm>
            <a:off x="1193906" y="4229728"/>
            <a:ext cx="193416" cy="111773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75525" y="4615024"/>
            <a:ext cx="87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Way #2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75525" y="2085200"/>
            <a:ext cx="87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Way #1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NSG00000138069_pgene_1__1.unsca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0"/>
            <a:ext cx="5715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438703" y="828205"/>
            <a:ext cx="1240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Candidate?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NSG00000166200_pgene_1__1.unsca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0"/>
            <a:ext cx="5715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340637" y="975442"/>
            <a:ext cx="377310" cy="3616496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29500" y="828205"/>
            <a:ext cx="1133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Candidate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44290" y="975442"/>
            <a:ext cx="377310" cy="3616496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Chimp conservation (way #1)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00230"/>
            <a:ext cx="9144000" cy="52686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Chimp conservation (way #2)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10554"/>
            <a:ext cx="9144000" cy="53611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Rhesus conservation (way #1)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4056"/>
            <a:ext cx="9144000" cy="535306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Rhesus conservation (way #2)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44725"/>
            <a:ext cx="9144000" cy="530690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Chimp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517324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644"/>
                <a:gridCol w="1645920"/>
                <a:gridCol w="1885015"/>
                <a:gridCol w="1406825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 of positions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 of substitutions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Deviation by Poisson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Conservation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Chimp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3’-UTR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11722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98.9+-0.1%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17689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99.2+-0.07%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Z-score = 2.45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Rhesus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3’-UTR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6440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97.4+-0.2%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15787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97.9+-0.1%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Z-score = 2.24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NSG00000106853_pgene_1__1.unscaled.pn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20158" y="0"/>
            <a:ext cx="4572000" cy="6858000"/>
          </a:xfrm>
          <a:prstGeom prst="rect">
            <a:avLst/>
          </a:prstGeom>
        </p:spPr>
      </p:pic>
      <p:pic>
        <p:nvPicPr>
          <p:cNvPr id="5" name="Picture 4" descr="ENSG00000106853_pgene_1__2.unscaled.png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551842" y="0"/>
            <a:ext cx="457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NSG00000114120_pgene_1__1.unsca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0"/>
            <a:ext cx="5715000" cy="68580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162548" y="312472"/>
            <a:ext cx="282207" cy="272153"/>
          </a:xfrm>
          <a:prstGeom prst="ellips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4" idx="5"/>
          </p:cNvCxnSpPr>
          <p:nvPr/>
        </p:nvCxnSpPr>
        <p:spPr>
          <a:xfrm rot="16200000" flipH="1">
            <a:off x="4595654" y="352541"/>
            <a:ext cx="170892" cy="55534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NSG00000119953_pgene_1__1.unsca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0"/>
            <a:ext cx="5715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03757" y="975442"/>
            <a:ext cx="377310" cy="3616496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29500" y="828205"/>
            <a:ext cx="1133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Candidate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155</Words>
  <Application>Microsoft Macintosh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Different ways to compare</vt:lpstr>
      <vt:lpstr>Chimp conservation (way #1)</vt:lpstr>
      <vt:lpstr>Chimp conservation (way #2)</vt:lpstr>
      <vt:lpstr>Rhesus conservation (way #1)</vt:lpstr>
      <vt:lpstr>Rhesus conservation (way #2)</vt:lpstr>
      <vt:lpstr>Chimp</vt:lpstr>
      <vt:lpstr>Slide 7</vt:lpstr>
      <vt:lpstr>Slide 8</vt:lpstr>
      <vt:lpstr>Slide 9</vt:lpstr>
      <vt:lpstr>Slide 10</vt:lpstr>
      <vt:lpstr>Slide 11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Alexej Abyzov</dc:creator>
  <cp:lastModifiedBy>Alexej Abyzov</cp:lastModifiedBy>
  <cp:revision>11</cp:revision>
  <dcterms:created xsi:type="dcterms:W3CDTF">2011-04-13T02:20:41Z</dcterms:created>
  <dcterms:modified xsi:type="dcterms:W3CDTF">2011-04-13T02:22:46Z</dcterms:modified>
</cp:coreProperties>
</file>