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0" r:id="rId7"/>
    <p:sldId id="261" r:id="rId8"/>
    <p:sldId id="267" r:id="rId9"/>
    <p:sldId id="265" r:id="rId10"/>
    <p:sldId id="268" r:id="rId11"/>
    <p:sldId id="269" r:id="rId12"/>
    <p:sldId id="270" r:id="rId13"/>
    <p:sldId id="271" r:id="rId14"/>
    <p:sldId id="279" r:id="rId15"/>
    <p:sldId id="28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C70E2-978F-8E40-9FE0-F4AA5260AEAA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D876-CC78-3142-BD21-DC85A4991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bias in RD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</a:t>
            </a:r>
          </a:p>
          <a:p>
            <a:r>
              <a:rPr lang="en-US" dirty="0" smtClean="0"/>
              <a:t>April 12,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paired reads for “weird” events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00300" y="2879606"/>
            <a:ext cx="6286500" cy="15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140" name="TextBox 45"/>
          <p:cNvSpPr txBox="1">
            <a:spLocks noChangeArrowheads="1"/>
          </p:cNvSpPr>
          <p:nvPr/>
        </p:nvSpPr>
        <p:spPr bwMode="auto">
          <a:xfrm>
            <a:off x="304800" y="2733556"/>
            <a:ext cx="201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5" charset="0"/>
              </a:rPr>
              <a:t>Individual genome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2401888" y="3032006"/>
            <a:ext cx="2017712" cy="15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707188" y="3033594"/>
            <a:ext cx="1979612" cy="3175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24363" y="3035181"/>
            <a:ext cx="2276475" cy="158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4264960" y="2264683"/>
            <a:ext cx="492232" cy="4635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V="1">
            <a:off x="5210739" y="2728235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4071285" y="2717124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0800000">
            <a:off x="4757193" y="2264682"/>
            <a:ext cx="453546" cy="45244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V="1">
            <a:off x="3863438" y="2270004"/>
            <a:ext cx="492232" cy="4635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4809217" y="2733556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3669763" y="2722445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10800000">
            <a:off x="4355671" y="2270003"/>
            <a:ext cx="453546" cy="45244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5836301" y="2298183"/>
            <a:ext cx="1326779" cy="463553"/>
            <a:chOff x="5836301" y="2629771"/>
            <a:chExt cx="1326779" cy="46355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6029976" y="2629772"/>
              <a:ext cx="492232" cy="46355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6975755" y="3093324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5836301" y="3082213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6522209" y="2629771"/>
              <a:ext cx="453546" cy="4524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6289847" y="2289133"/>
            <a:ext cx="1326779" cy="463553"/>
            <a:chOff x="6289847" y="2640881"/>
            <a:chExt cx="1326779" cy="463553"/>
          </a:xfrm>
        </p:grpSpPr>
        <p:cxnSp>
          <p:nvCxnSpPr>
            <p:cNvPr id="24" name="Straight Connector 23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rot="5400000" flipH="1" flipV="1">
            <a:off x="5040734" y="2980120"/>
            <a:ext cx="99687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/>
          <p:nvPr/>
        </p:nvGrpSpPr>
        <p:grpSpPr>
          <a:xfrm>
            <a:off x="4696847" y="2038228"/>
            <a:ext cx="1326779" cy="463553"/>
            <a:chOff x="6289847" y="2640881"/>
            <a:chExt cx="1326779" cy="463553"/>
          </a:xfrm>
        </p:grpSpPr>
        <p:cxnSp>
          <p:nvCxnSpPr>
            <p:cNvPr id="38" name="Straight Connector 37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077771" y="1520229"/>
            <a:ext cx="163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RP over middle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2369" y="1889561"/>
            <a:ext cx="211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RP over breakpoints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5538376" y="2287072"/>
            <a:ext cx="1326779" cy="463553"/>
            <a:chOff x="6289847" y="2640881"/>
            <a:chExt cx="1326779" cy="463553"/>
          </a:xfrm>
        </p:grpSpPr>
        <p:cxnSp>
          <p:nvCxnSpPr>
            <p:cNvPr id="46" name="Straight Connector 45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0"/>
          <p:cNvGrpSpPr/>
          <p:nvPr/>
        </p:nvGrpSpPr>
        <p:grpSpPr>
          <a:xfrm>
            <a:off x="3370068" y="2278023"/>
            <a:ext cx="1326779" cy="463553"/>
            <a:chOff x="6289847" y="2640881"/>
            <a:chExt cx="1326779" cy="463553"/>
          </a:xfrm>
        </p:grpSpPr>
        <p:cxnSp>
          <p:nvCxnSpPr>
            <p:cNvPr id="52" name="Straight Connector 51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304800" y="4610057"/>
            <a:ext cx="233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is in the middle?</a:t>
            </a:r>
            <a:endParaRPr lang="en-US" b="1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763" y="3691720"/>
            <a:ext cx="5486400" cy="316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Rechecking for GC bias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400300" y="2804021"/>
            <a:ext cx="6286500" cy="15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5"/>
          <p:cNvSpPr txBox="1">
            <a:spLocks noChangeArrowheads="1"/>
          </p:cNvSpPr>
          <p:nvPr/>
        </p:nvSpPr>
        <p:spPr bwMode="auto">
          <a:xfrm>
            <a:off x="304800" y="2657971"/>
            <a:ext cx="201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5" charset="0"/>
              </a:rPr>
              <a:t>Individual genome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997254" y="2798309"/>
            <a:ext cx="51640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261387" y="2797515"/>
            <a:ext cx="51640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5400000">
            <a:off x="5136743" y="61304"/>
            <a:ext cx="503148" cy="42641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18461" y="1582517"/>
            <a:ext cx="98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27593" y="3255755"/>
            <a:ext cx="8962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4232373" y="3259625"/>
            <a:ext cx="18288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3336947" y="3247957"/>
            <a:ext cx="18288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79993" y="3408155"/>
            <a:ext cx="8962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384773" y="3412025"/>
            <a:ext cx="18288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489347" y="3400357"/>
            <a:ext cx="18288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32393" y="3560555"/>
            <a:ext cx="8962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537173" y="3564425"/>
            <a:ext cx="18288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641747" y="3552757"/>
            <a:ext cx="18288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40009" y="367725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Sliding window of 100 </a:t>
            </a:r>
            <a:r>
              <a:rPr lang="en-US" dirty="0" err="1" smtClean="0"/>
              <a:t>bp</a:t>
            </a:r>
            <a:r>
              <a:rPr lang="en-US" dirty="0" smtClean="0"/>
              <a:t> =&gt;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00300" y="4616519"/>
            <a:ext cx="486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Finding location of a windows with maximum GC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GC bias</a:t>
            </a:r>
            <a:br>
              <a:rPr lang="en-US" dirty="0" smtClean="0"/>
            </a:br>
            <a:r>
              <a:rPr lang="en-US" dirty="0" smtClean="0"/>
              <a:t>(“weird” deletions of 800 </a:t>
            </a:r>
            <a:r>
              <a:rPr lang="en-US" dirty="0" err="1" smtClean="0"/>
              <a:t>bp</a:t>
            </a:r>
            <a:r>
              <a:rPr lang="en-US" dirty="0" smtClean="0"/>
              <a:t> in length)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39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 bias</a:t>
            </a:r>
            <a:br>
              <a:rPr lang="en-US" dirty="0" smtClean="0"/>
            </a:br>
            <a:r>
              <a:rPr lang="en-US" dirty="0" smtClean="0"/>
              <a:t>(“weird” deletions of 800 </a:t>
            </a:r>
            <a:r>
              <a:rPr lang="en-US" dirty="0" err="1" smtClean="0"/>
              <a:t>bp</a:t>
            </a:r>
            <a:r>
              <a:rPr lang="en-US" dirty="0" smtClean="0"/>
              <a:t> in length)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640"/>
            <a:ext cx="4572000" cy="2702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474640"/>
            <a:ext cx="4572000" cy="265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6354"/>
            <a:ext cx="4572000" cy="2731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77171"/>
            <a:ext cx="4572000" cy="269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400300" y="2879606"/>
            <a:ext cx="6286500" cy="15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5"/>
          <p:cNvSpPr txBox="1">
            <a:spLocks noChangeArrowheads="1"/>
          </p:cNvSpPr>
          <p:nvPr/>
        </p:nvSpPr>
        <p:spPr bwMode="auto">
          <a:xfrm>
            <a:off x="304800" y="2733556"/>
            <a:ext cx="201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5" charset="0"/>
              </a:rPr>
              <a:t>Individual genome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400300" y="3033594"/>
            <a:ext cx="6286500" cy="15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83653" y="2878018"/>
            <a:ext cx="1828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84868" y="3030418"/>
            <a:ext cx="1828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919221" y="3190689"/>
            <a:ext cx="897014" cy="194548"/>
            <a:chOff x="3427593" y="3157311"/>
            <a:chExt cx="897014" cy="19454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86522" y="3298043"/>
            <a:ext cx="897014" cy="194548"/>
            <a:chOff x="3427593" y="3157311"/>
            <a:chExt cx="897014" cy="19454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583171" y="2639040"/>
            <a:ext cx="897014" cy="194548"/>
            <a:chOff x="3427593" y="3157311"/>
            <a:chExt cx="897014" cy="19454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273574" y="3105083"/>
            <a:ext cx="897014" cy="194548"/>
            <a:chOff x="3427593" y="3157311"/>
            <a:chExt cx="897014" cy="19454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781807" y="2539008"/>
            <a:ext cx="897014" cy="194548"/>
            <a:chOff x="3427593" y="3157311"/>
            <a:chExt cx="897014" cy="19454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677617" y="3309711"/>
            <a:ext cx="897014" cy="194548"/>
            <a:chOff x="3427593" y="3157311"/>
            <a:chExt cx="897014" cy="19454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927104" y="2540178"/>
            <a:ext cx="897014" cy="194548"/>
            <a:chOff x="3427593" y="3157311"/>
            <a:chExt cx="897014" cy="1945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74631" y="2527340"/>
            <a:ext cx="897014" cy="194548"/>
            <a:chOff x="3427593" y="3157311"/>
            <a:chExt cx="897014" cy="19454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434100" y="3093415"/>
            <a:ext cx="897014" cy="194548"/>
            <a:chOff x="3427593" y="3157311"/>
            <a:chExt cx="897014" cy="19454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374023" y="2627372"/>
            <a:ext cx="897014" cy="194548"/>
            <a:chOff x="3427593" y="3157311"/>
            <a:chExt cx="897014" cy="1945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033441" y="3035182"/>
            <a:ext cx="897014" cy="194548"/>
            <a:chOff x="3427593" y="3157311"/>
            <a:chExt cx="897014" cy="19454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136252" y="2321124"/>
            <a:ext cx="897014" cy="194548"/>
            <a:chOff x="3427593" y="3157311"/>
            <a:chExt cx="897014" cy="19454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805749" y="3218062"/>
            <a:ext cx="897014" cy="194548"/>
            <a:chOff x="3427593" y="3157311"/>
            <a:chExt cx="897014" cy="194548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095602" y="3091827"/>
            <a:ext cx="897014" cy="194548"/>
            <a:chOff x="3427593" y="3157311"/>
            <a:chExt cx="897014" cy="19454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482047" y="2612946"/>
            <a:ext cx="897014" cy="194548"/>
            <a:chOff x="3427593" y="3157311"/>
            <a:chExt cx="897014" cy="19454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537086" y="2532856"/>
            <a:ext cx="897014" cy="194548"/>
            <a:chOff x="3427593" y="3157311"/>
            <a:chExt cx="897014" cy="194548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267861" y="3276295"/>
            <a:ext cx="897014" cy="194548"/>
            <a:chOff x="3427593" y="3157311"/>
            <a:chExt cx="897014" cy="194548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930455" y="2418398"/>
            <a:ext cx="897014" cy="194548"/>
            <a:chOff x="3427593" y="3157311"/>
            <a:chExt cx="897014" cy="194548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5457083" y="1784108"/>
            <a:ext cx="223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AT-rich related region</a:t>
            </a:r>
            <a:endParaRPr lang="en-US" b="1" dirty="0"/>
          </a:p>
        </p:txBody>
      </p:sp>
      <p:cxnSp>
        <p:nvCxnSpPr>
          <p:cNvPr id="96" name="Straight Arrow Connector 95"/>
          <p:cNvCxnSpPr/>
          <p:nvPr/>
        </p:nvCxnSpPr>
        <p:spPr>
          <a:xfrm rot="5400000">
            <a:off x="5062961" y="2477009"/>
            <a:ext cx="680148" cy="33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304800" y="3941942"/>
            <a:ext cx="897014" cy="194548"/>
            <a:chOff x="3427593" y="3157311"/>
            <a:chExt cx="897014" cy="194548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03212" y="4288890"/>
            <a:ext cx="897014" cy="194548"/>
            <a:chOff x="3427593" y="3157311"/>
            <a:chExt cx="897014" cy="194548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3427593" y="3255755"/>
              <a:ext cx="89622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4232373" y="3259625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3336947" y="3247957"/>
              <a:ext cx="18288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1259848" y="3881462"/>
            <a:ext cx="2477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Sequenced fragment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 sequenced fragment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2414811" y="6071943"/>
            <a:ext cx="63627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37"/>
          <p:cNvSpPr txBox="1">
            <a:spLocks noChangeArrowheads="1"/>
          </p:cNvSpPr>
          <p:nvPr/>
        </p:nvSpPr>
        <p:spPr bwMode="auto">
          <a:xfrm>
            <a:off x="395511" y="5817943"/>
            <a:ext cx="1090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5" charset="0"/>
              </a:rPr>
              <a:t>Zero level</a:t>
            </a:r>
          </a:p>
        </p:txBody>
      </p:sp>
      <p:sp>
        <p:nvSpPr>
          <p:cNvPr id="109" name="TextBox 47"/>
          <p:cNvSpPr txBox="1">
            <a:spLocks noChangeArrowheads="1"/>
          </p:cNvSpPr>
          <p:nvPr/>
        </p:nvSpPr>
        <p:spPr bwMode="auto">
          <a:xfrm>
            <a:off x="395511" y="4719393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5" charset="0"/>
              </a:rPr>
              <a:t>Read depth signal</a:t>
            </a:r>
          </a:p>
        </p:txBody>
      </p:sp>
      <p:cxnSp>
        <p:nvCxnSpPr>
          <p:cNvPr id="124" name="Straight Connector 123"/>
          <p:cNvCxnSpPr/>
          <p:nvPr/>
        </p:nvCxnSpPr>
        <p:spPr>
          <a:xfrm flipV="1">
            <a:off x="2538674" y="4939070"/>
            <a:ext cx="2044497" cy="100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583171" y="5453138"/>
            <a:ext cx="68804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457083" y="5453138"/>
            <a:ext cx="71350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284868" y="5947044"/>
            <a:ext cx="18166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4325343" y="5196898"/>
            <a:ext cx="51565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5913554" y="5206184"/>
            <a:ext cx="51565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6172176" y="4928990"/>
            <a:ext cx="2044497" cy="100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5014183" y="5711760"/>
            <a:ext cx="51565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5210714" y="5690010"/>
            <a:ext cx="51565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Down Arrow 136"/>
          <p:cNvSpPr/>
          <p:nvPr/>
        </p:nvSpPr>
        <p:spPr>
          <a:xfrm>
            <a:off x="5284868" y="3749662"/>
            <a:ext cx="301654" cy="6376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bias is not </a:t>
            </a:r>
            <a:r>
              <a:rPr lang="en-US" dirty="0" err="1" smtClean="0"/>
              <a:t>mapper</a:t>
            </a:r>
            <a:r>
              <a:rPr lang="en-US" dirty="0" smtClean="0"/>
              <a:t> specific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941"/>
            <a:ext cx="9144000" cy="52840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 bias</a:t>
            </a:r>
            <a:r>
              <a:rPr lang="en-US" dirty="0"/>
              <a:t> </a:t>
            </a:r>
            <a:r>
              <a:rPr lang="en-US" dirty="0" smtClean="0"/>
              <a:t>(deletions of 900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750"/>
            <a:ext cx="9144000" cy="556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 bias</a:t>
            </a:r>
            <a:r>
              <a:rPr lang="en-US" dirty="0"/>
              <a:t> </a:t>
            </a:r>
            <a:r>
              <a:rPr lang="en-US" dirty="0" smtClean="0"/>
              <a:t>(deletions of 1000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750"/>
            <a:ext cx="9144000" cy="557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 bias</a:t>
            </a:r>
            <a:r>
              <a:rPr lang="en-US" dirty="0"/>
              <a:t> </a:t>
            </a:r>
            <a:r>
              <a:rPr lang="en-US" dirty="0" smtClean="0"/>
              <a:t>(deletions of 1100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750"/>
            <a:ext cx="9144000" cy="5594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 bias</a:t>
            </a:r>
            <a:r>
              <a:rPr lang="en-US" dirty="0"/>
              <a:t> </a:t>
            </a:r>
            <a:r>
              <a:rPr lang="en-US" dirty="0" smtClean="0"/>
              <a:t>(deletions of 1200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575"/>
            <a:ext cx="9144000" cy="556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838"/>
            <a:ext cx="9144000" cy="52853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823119" y="1508919"/>
            <a:ext cx="487362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267200"/>
            <a:ext cx="3657600" cy="250087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 flipH="1" flipV="1">
            <a:off x="5143500" y="5600700"/>
            <a:ext cx="2667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311510" y="5600700"/>
            <a:ext cx="2667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 bias</a:t>
            </a:r>
            <a:r>
              <a:rPr lang="en-US" dirty="0"/>
              <a:t> </a:t>
            </a:r>
            <a:r>
              <a:rPr lang="en-US" dirty="0" smtClean="0"/>
              <a:t>(deletions of 1300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473"/>
            <a:ext cx="9144000" cy="559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 bias</a:t>
            </a:r>
            <a:r>
              <a:rPr lang="en-US" dirty="0"/>
              <a:t> </a:t>
            </a:r>
            <a:r>
              <a:rPr lang="en-US" dirty="0" smtClean="0"/>
              <a:t>(deletions of 1400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708"/>
            <a:ext cx="9144000" cy="5582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 bias</a:t>
            </a:r>
            <a:r>
              <a:rPr lang="en-US" dirty="0"/>
              <a:t> </a:t>
            </a:r>
            <a:r>
              <a:rPr lang="en-US" dirty="0" smtClean="0"/>
              <a:t>(deletions of 1500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160"/>
            <a:ext cx="9144000" cy="560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AT-bias is also noticed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Whole-genome sequencing and variant discovery in C. </a:t>
            </a:r>
            <a:r>
              <a:rPr lang="en-US" sz="2400" b="1" dirty="0" err="1" smtClean="0"/>
              <a:t>elegans</a:t>
            </a:r>
            <a:r>
              <a:rPr lang="en-US" sz="2400" b="1" dirty="0" smtClean="0"/>
              <a:t>. </a:t>
            </a:r>
            <a:r>
              <a:rPr lang="en-US" sz="2400" dirty="0" smtClean="0"/>
              <a:t>Hillier et al. Nat </a:t>
            </a:r>
            <a:r>
              <a:rPr lang="en-US" sz="2400" dirty="0" smtClean="0"/>
              <a:t>Methods. 2008 Feb;5(2):183-8. </a:t>
            </a:r>
            <a:r>
              <a:rPr lang="en-US" sz="2400" dirty="0" err="1" smtClean="0"/>
              <a:t>Epub</a:t>
            </a:r>
            <a:r>
              <a:rPr lang="en-US" sz="2400" dirty="0" smtClean="0"/>
              <a:t> 2008 Jan 20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Analyzing and minimizing PCR amplification bias in </a:t>
            </a:r>
            <a:r>
              <a:rPr lang="en-US" sz="2400" b="1" dirty="0" err="1" smtClean="0"/>
              <a:t>Illumina</a:t>
            </a:r>
            <a:r>
              <a:rPr lang="en-US" sz="2400" b="1" dirty="0" smtClean="0"/>
              <a:t> sequencing libraries</a:t>
            </a:r>
            <a:r>
              <a:rPr lang="en-US" sz="2400" b="1" dirty="0" smtClean="0"/>
              <a:t>. </a:t>
            </a:r>
            <a:r>
              <a:rPr lang="en-US" sz="2400" dirty="0" err="1" smtClean="0"/>
              <a:t>Aird</a:t>
            </a:r>
            <a:r>
              <a:rPr lang="en-US" sz="2400" dirty="0" smtClean="0"/>
              <a:t> et al. Genome </a:t>
            </a:r>
            <a:r>
              <a:rPr lang="en-US" sz="2400" dirty="0" smtClean="0"/>
              <a:t>Biol. 2011 Feb 21;12(2):R18. [</a:t>
            </a:r>
            <a:r>
              <a:rPr lang="en-US" sz="2400" dirty="0" err="1" smtClean="0"/>
              <a:t>Epub</a:t>
            </a:r>
            <a:r>
              <a:rPr lang="en-US" sz="2400" dirty="0" smtClean="0"/>
              <a:t> ahead of print]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7412"/>
            <a:ext cx="5486400" cy="3219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885"/>
            <a:ext cx="5486400" cy="3221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8990" y="1445420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HiSeq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2472" y="4553072"/>
            <a:ext cx="58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8303" y="399633"/>
            <a:ext cx="31787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Deletion size</a:t>
            </a:r>
          </a:p>
          <a:p>
            <a:r>
              <a:rPr lang="en-US" sz="4400" dirty="0" smtClean="0"/>
              <a:t>Distribution</a:t>
            </a:r>
          </a:p>
          <a:p>
            <a:r>
              <a:rPr lang="en-US" sz="4400" dirty="0" smtClean="0"/>
              <a:t>for NA12878</a:t>
            </a:r>
          </a:p>
          <a:p>
            <a:r>
              <a:rPr lang="en-US" sz="4400" dirty="0" smtClean="0"/>
              <a:t>on hg18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598" y="25635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???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302455" y="203885"/>
            <a:ext cx="304768" cy="232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artificial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deletions</a:t>
            </a:r>
          </a:p>
          <a:p>
            <a:r>
              <a:rPr lang="en-US" dirty="0" smtClean="0"/>
              <a:t>No mechanism are know to suggest the existents of deletion of the size 600-1000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&gt;90% of those events don’t intersect with anything (DGV </a:t>
            </a:r>
            <a:r>
              <a:rPr lang="en-US" dirty="0" err="1" smtClean="0"/>
              <a:t>SVs</a:t>
            </a:r>
            <a:r>
              <a:rPr lang="en-US" dirty="0" smtClean="0"/>
              <a:t> and </a:t>
            </a:r>
            <a:r>
              <a:rPr lang="en-US" dirty="0" err="1" smtClean="0"/>
              <a:t>indels</a:t>
            </a:r>
            <a:r>
              <a:rPr lang="en-US" dirty="0" smtClean="0"/>
              <a:t>, 1KG </a:t>
            </a:r>
            <a:r>
              <a:rPr lang="en-US" dirty="0" err="1" smtClean="0"/>
              <a:t>CNVs</a:t>
            </a:r>
            <a:r>
              <a:rPr lang="en-US" dirty="0" smtClean="0"/>
              <a:t> and </a:t>
            </a:r>
            <a:r>
              <a:rPr lang="en-US" dirty="0" err="1" smtClean="0"/>
              <a:t>SVs</a:t>
            </a:r>
            <a:r>
              <a:rPr lang="en-US" dirty="0" smtClean="0"/>
              <a:t>, TEI)</a:t>
            </a:r>
          </a:p>
          <a:p>
            <a:r>
              <a:rPr lang="en-US" dirty="0" smtClean="0"/>
              <a:t>All heterozygous (HW disequilibrium)</a:t>
            </a:r>
          </a:p>
          <a:p>
            <a:r>
              <a:rPr lang="en-US" dirty="0" smtClean="0"/>
              <a:t>Correlation of peak location with insert size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HW disequilibrium for “weird”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687"/>
            <a:ext cx="5486400" cy="31903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125606" y="5708538"/>
            <a:ext cx="1676400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44145"/>
            <a:ext cx="5486400" cy="320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Peak and fragment length correlation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362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6897" y="1921517"/>
            <a:ext cx="103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dirty="0" smtClean="0"/>
              <a:t>=2*x-75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hypotheses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Repeats</a:t>
            </a:r>
          </a:p>
          <a:p>
            <a:r>
              <a:rPr lang="en-US" dirty="0" smtClean="0"/>
              <a:t>GC </a:t>
            </a:r>
            <a:r>
              <a:rPr lang="en-US" dirty="0" smtClean="0"/>
              <a:t>bias</a:t>
            </a:r>
          </a:p>
          <a:p>
            <a:r>
              <a:rPr lang="en-US" dirty="0" smtClean="0"/>
              <a:t>BWA mapping artifact</a:t>
            </a:r>
            <a:endParaRPr lang="en-US" dirty="0" smtClean="0"/>
          </a:p>
          <a:p>
            <a:r>
              <a:rPr lang="en-US" dirty="0" smtClean="0"/>
              <a:t>Non reference contigs (insertion)</a:t>
            </a:r>
          </a:p>
          <a:p>
            <a:r>
              <a:rPr lang="en-US" dirty="0" smtClean="0"/>
              <a:t>TEI insertions</a:t>
            </a:r>
          </a:p>
          <a:p>
            <a:r>
              <a:rPr lang="en-US" b="1" dirty="0" smtClean="0"/>
              <a:t>Something going on in the middle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paired reads for “weird” events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00300" y="3261594"/>
            <a:ext cx="6286500" cy="15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140" name="TextBox 45"/>
          <p:cNvSpPr txBox="1">
            <a:spLocks noChangeArrowheads="1"/>
          </p:cNvSpPr>
          <p:nvPr/>
        </p:nvSpPr>
        <p:spPr bwMode="auto">
          <a:xfrm>
            <a:off x="304800" y="3115544"/>
            <a:ext cx="201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5" charset="0"/>
              </a:rPr>
              <a:t>Individual genome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2401888" y="3413994"/>
            <a:ext cx="2017712" cy="15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707188" y="3415582"/>
            <a:ext cx="1979612" cy="3175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24363" y="3417169"/>
            <a:ext cx="2276475" cy="158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4264960" y="2646671"/>
            <a:ext cx="492232" cy="4635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V="1">
            <a:off x="5210739" y="3110223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4071285" y="3099112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0800000">
            <a:off x="4757193" y="2646670"/>
            <a:ext cx="453546" cy="45244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V="1">
            <a:off x="3863438" y="2651992"/>
            <a:ext cx="492232" cy="4635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4809217" y="3115544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3669763" y="3104433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10800000">
            <a:off x="4355671" y="2651991"/>
            <a:ext cx="453546" cy="45244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836301" y="2680171"/>
            <a:ext cx="1326779" cy="463553"/>
            <a:chOff x="5836301" y="2629771"/>
            <a:chExt cx="1326779" cy="46355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6029976" y="2629772"/>
              <a:ext cx="492232" cy="46355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6975755" y="3093324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5836301" y="3082213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6522209" y="2629771"/>
              <a:ext cx="453546" cy="4524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289847" y="2671121"/>
            <a:ext cx="1326779" cy="463553"/>
            <a:chOff x="6289847" y="2640881"/>
            <a:chExt cx="1326779" cy="463553"/>
          </a:xfrm>
        </p:grpSpPr>
        <p:cxnSp>
          <p:nvCxnSpPr>
            <p:cNvPr id="24" name="Straight Connector 23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rot="5400000" flipH="1" flipV="1">
            <a:off x="5040734" y="3362108"/>
            <a:ext cx="99687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266653" y="2420215"/>
            <a:ext cx="1326779" cy="463553"/>
            <a:chOff x="6289847" y="2640881"/>
            <a:chExt cx="1326779" cy="463553"/>
          </a:xfrm>
        </p:grpSpPr>
        <p:cxnSp>
          <p:nvCxnSpPr>
            <p:cNvPr id="33" name="Straight Connector 32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696847" y="2420216"/>
            <a:ext cx="1326779" cy="463553"/>
            <a:chOff x="6289847" y="2640881"/>
            <a:chExt cx="1326779" cy="463553"/>
          </a:xfrm>
        </p:grpSpPr>
        <p:cxnSp>
          <p:nvCxnSpPr>
            <p:cNvPr id="38" name="Straight Connector 37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077771" y="1902217"/>
            <a:ext cx="163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RP over middle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2369" y="2271549"/>
            <a:ext cx="211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RP over breakpoints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31979" y="4465323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deletion: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# of RP over middle </a:t>
            </a:r>
            <a:r>
              <a:rPr lang="en-US" dirty="0" smtClean="0"/>
              <a:t>is half the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 of RP over breakpoint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38376" y="2669060"/>
            <a:ext cx="1326779" cy="463553"/>
            <a:chOff x="6289847" y="2640881"/>
            <a:chExt cx="1326779" cy="463553"/>
          </a:xfrm>
        </p:grpSpPr>
        <p:cxnSp>
          <p:nvCxnSpPr>
            <p:cNvPr id="46" name="Straight Connector 45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370068" y="2660011"/>
            <a:ext cx="1326779" cy="463553"/>
            <a:chOff x="6289847" y="2640881"/>
            <a:chExt cx="1326779" cy="463553"/>
          </a:xfrm>
        </p:grpSpPr>
        <p:cxnSp>
          <p:nvCxnSpPr>
            <p:cNvPr id="52" name="Straight Connector 51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424363" y="2409107"/>
            <a:ext cx="1326779" cy="463553"/>
            <a:chOff x="6289847" y="2640881"/>
            <a:chExt cx="1326779" cy="463553"/>
          </a:xfrm>
        </p:grpSpPr>
        <p:cxnSp>
          <p:nvCxnSpPr>
            <p:cNvPr id="58" name="Straight Connector 57"/>
            <p:cNvCxnSpPr/>
            <p:nvPr/>
          </p:nvCxnSpPr>
          <p:spPr bwMode="auto">
            <a:xfrm flipV="1">
              <a:off x="6483522" y="2640882"/>
              <a:ext cx="492232" cy="463551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7429301" y="3104434"/>
              <a:ext cx="1873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6289847" y="3093323"/>
              <a:ext cx="1873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rot="10800000">
              <a:off x="6975755" y="2640881"/>
              <a:ext cx="453546" cy="45244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230"/>
            <a:ext cx="9144000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 middle </a:t>
            </a:r>
            <a:r>
              <a:rPr lang="en-US" dirty="0" err="1" smtClean="0"/>
              <a:t>vs</a:t>
            </a:r>
            <a:r>
              <a:rPr lang="en-US" dirty="0" smtClean="0"/>
              <a:t> over breakpoints</a:t>
            </a:r>
            <a:br>
              <a:rPr lang="en-US" dirty="0" smtClean="0"/>
            </a:br>
            <a:r>
              <a:rPr lang="en-US" dirty="0" smtClean="0"/>
              <a:t>(“weird” events)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80041" y="261208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x/4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0041" y="3902633"/>
            <a:ext cx="49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x/6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4435" y="1657903"/>
            <a:ext cx="49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x/2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405</Words>
  <Application>Microsoft Macintosh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 bias in RD analysis</vt:lpstr>
      <vt:lpstr>Size distribution</vt:lpstr>
      <vt:lpstr>Slide 3</vt:lpstr>
      <vt:lpstr>Why artificial</vt:lpstr>
      <vt:lpstr>HW disequilibrium for “weird” events</vt:lpstr>
      <vt:lpstr>Peak and fragment length correlation</vt:lpstr>
      <vt:lpstr>Tested hypotheses</vt:lpstr>
      <vt:lpstr>Testing paired reads for “weird” events</vt:lpstr>
      <vt:lpstr>Over middle vs over breakpoints (“weird” events)</vt:lpstr>
      <vt:lpstr>Testing paired reads for “weird” events</vt:lpstr>
      <vt:lpstr>Rechecking for GC bias</vt:lpstr>
      <vt:lpstr>GC bias (“weird” deletions of 800 bp in length)</vt:lpstr>
      <vt:lpstr>AT bias (“weird” deletions of 800 bp in length)</vt:lpstr>
      <vt:lpstr>Hypothesis</vt:lpstr>
      <vt:lpstr>The bias is not mapper specific</vt:lpstr>
      <vt:lpstr>AT bias (deletions of 900 bp)</vt:lpstr>
      <vt:lpstr>AT bias (deletions of 1000 bp)</vt:lpstr>
      <vt:lpstr>AT bias (deletions of 1100 bp)</vt:lpstr>
      <vt:lpstr>AT bias (deletions of 1200 bp)</vt:lpstr>
      <vt:lpstr>AT bias (deletions of 1300 bp)</vt:lpstr>
      <vt:lpstr>AT bias (deletions of 1400 bp)</vt:lpstr>
      <vt:lpstr>AT bias (deletions of 1500 bp)</vt:lpstr>
      <vt:lpstr>AT-bias is also noticed by</vt:lpstr>
    </vt:vector>
  </TitlesOfParts>
  <Company>Yale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bias in RD analysis</dc:title>
  <dc:creator>Alexej Abyzov</dc:creator>
  <cp:lastModifiedBy>Alexej Abyzov</cp:lastModifiedBy>
  <cp:revision>53</cp:revision>
  <dcterms:created xsi:type="dcterms:W3CDTF">2011-04-11T17:17:48Z</dcterms:created>
  <dcterms:modified xsi:type="dcterms:W3CDTF">2011-04-11T19:23:44Z</dcterms:modified>
</cp:coreProperties>
</file>