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8" r:id="rId8"/>
    <p:sldId id="263" r:id="rId9"/>
    <p:sldId id="265" r:id="rId10"/>
    <p:sldId id="266" r:id="rId11"/>
    <p:sldId id="267" r:id="rId12"/>
    <p:sldId id="269" r:id="rId13"/>
    <p:sldId id="270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0B71B-D35B-9D44-B1C4-E44218C3F3A3}" type="datetimeFigureOut">
              <a:rPr lang="en-US" smtClean="0"/>
              <a:pPr/>
              <a:t>4/3/11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0AEA-5C96-BB4F-9A02-E3BA5A02C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PPDs</a:t>
            </a:r>
            <a:r>
              <a:rPr lang="en-US" dirty="0" smtClean="0"/>
              <a:t> in pilot project of 1KG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</a:t>
            </a:r>
            <a:r>
              <a:rPr lang="en-US" dirty="0" smtClean="0"/>
              <a:t>Abyzov</a:t>
            </a:r>
          </a:p>
          <a:p>
            <a:r>
              <a:rPr lang="en-US" smtClean="0"/>
              <a:t>April 5,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specific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88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221"/>
                <a:gridCol w="478539"/>
                <a:gridCol w="476672"/>
                <a:gridCol w="577868"/>
                <a:gridCol w="546724"/>
                <a:gridCol w="538412"/>
                <a:gridCol w="427868"/>
                <a:gridCol w="1343590"/>
                <a:gridCol w="146270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Father</a:t>
                      </a:r>
                    </a:p>
                    <a:p>
                      <a:pPr algn="r"/>
                      <a:r>
                        <a:rPr lang="en-US" sz="1200" dirty="0" smtClean="0"/>
                        <a:t>NA12891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Mother </a:t>
                      </a:r>
                      <a:r>
                        <a:rPr lang="en-US" sz="1200" dirty="0" smtClean="0"/>
                        <a:t>NA12892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Child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200" dirty="0" smtClean="0"/>
                        <a:t>NA12878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J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J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J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chr1:33246172-33275180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AK2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chr8:101784320-101803491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PABPCP5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chr5:150050549-150060817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RBM22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chr14:20747135-20807478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HNRNPC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chr7:23316353-23476611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IGF2BP3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chrX:70255131-70279028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MED12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chr8:98856985-98934002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LAPTM4B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Specific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chr8:30040946-30060252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TMEM66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Specific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6373" y="5941830"/>
            <a:ext cx="732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 -- # of junctions with mapped reads, R -- # of reads mapped to all junctions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1 vs. Pilot 2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47849" y="3333951"/>
            <a:ext cx="2694432" cy="2694432"/>
          </a:xfrm>
          <a:prstGeom prst="ellipse">
            <a:avLst/>
          </a:prstGeom>
          <a:solidFill>
            <a:srgbClr val="0000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47849" y="1986735"/>
            <a:ext cx="2694432" cy="2694432"/>
          </a:xfrm>
          <a:prstGeom prst="ellipse">
            <a:avLst/>
          </a:prstGeom>
          <a:solidFill>
            <a:srgbClr val="008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00087" y="2483564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47122" y="51176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00087" y="3744149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178609" y="3333951"/>
            <a:ext cx="2694432" cy="2694432"/>
          </a:xfrm>
          <a:prstGeom prst="ellipse">
            <a:avLst/>
          </a:prstGeom>
          <a:solidFill>
            <a:srgbClr val="0000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178609" y="1986735"/>
            <a:ext cx="2694432" cy="2694432"/>
          </a:xfrm>
          <a:prstGeom prst="ellipse">
            <a:avLst/>
          </a:prstGeom>
          <a:solidFill>
            <a:srgbClr val="008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330847" y="2483564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377882" y="51176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30847" y="3744149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99895" y="1437388"/>
            <a:ext cx="496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YRI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16" y="2298898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1</a:t>
            </a:r>
          </a:p>
          <a:p>
            <a:r>
              <a:rPr lang="en-US" dirty="0" smtClean="0"/>
              <a:t>57 samples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6" y="4358001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2</a:t>
            </a:r>
          </a:p>
          <a:p>
            <a:r>
              <a:rPr lang="en-US" dirty="0" smtClean="0"/>
              <a:t>2 samples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42373" y="2298898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1</a:t>
            </a:r>
          </a:p>
          <a:p>
            <a:r>
              <a:rPr lang="en-US" dirty="0" smtClean="0"/>
              <a:t>49 samples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42373" y="4358001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2</a:t>
            </a:r>
          </a:p>
          <a:p>
            <a:r>
              <a:rPr lang="en-US" dirty="0" smtClean="0"/>
              <a:t>3 samples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330847" y="1405122"/>
            <a:ext cx="56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CEU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978027" y="6293565"/>
            <a:ext cx="4222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Pilot 1 seems to be much more informative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424"/>
                <a:gridCol w="1241632"/>
                <a:gridCol w="1649190"/>
                <a:gridCol w="2028314"/>
                <a:gridCol w="20900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individuals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genes with novel </a:t>
                      </a:r>
                      <a:r>
                        <a:rPr lang="en-US" dirty="0" err="1" smtClean="0"/>
                        <a:t>Ψgenes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in target genes with novel </a:t>
                      </a:r>
                      <a:r>
                        <a:rPr lang="en-US" dirty="0" err="1" smtClean="0"/>
                        <a:t>Ψgenes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# of genes with novel </a:t>
                      </a:r>
                      <a:r>
                        <a:rPr lang="en-US" dirty="0" err="1" smtClean="0"/>
                        <a:t>Ψgenes</a:t>
                      </a:r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CEU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135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N/A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86800" y="2227112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8167" y="5743234"/>
            <a:ext cx="799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Assuming 20,000 in human genome and knowing that ~1000 genes were targeted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 or Mormons?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5350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39047" y="2795799"/>
            <a:ext cx="1129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CEU, Utah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79303" y="3165131"/>
            <a:ext cx="3288902" cy="30614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5009169" y="3435265"/>
            <a:ext cx="3061445" cy="25211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4364658" y="4079776"/>
            <a:ext cx="3061445" cy="12321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3748581" y="4695853"/>
            <a:ext cx="3061445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900290" y="3848357"/>
            <a:ext cx="3060652" cy="16957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41273" y="5729459"/>
            <a:ext cx="763024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NA11829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8186693" y="5743359"/>
            <a:ext cx="763024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NA11831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5948223" y="5867958"/>
            <a:ext cx="1415772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NA06986, NA11832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878187" y="5849004"/>
            <a:ext cx="763024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NA12045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3582723" y="5849004"/>
            <a:ext cx="1415772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NA11920, NA11994</a:t>
            </a:r>
            <a:endParaRPr lang="en-US" sz="1200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2454422" y="3402489"/>
            <a:ext cx="3061446" cy="25867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577053" y="2763533"/>
            <a:ext cx="480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YRI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4" idx="2"/>
          </p:cNvCxnSpPr>
          <p:nvPr/>
        </p:nvCxnSpPr>
        <p:spPr>
          <a:xfrm rot="16200000" flipH="1">
            <a:off x="1486930" y="4463310"/>
            <a:ext cx="3094505" cy="4336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933435" y="5773188"/>
            <a:ext cx="763024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NA18856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2379976" y="5897157"/>
            <a:ext cx="763024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NA07346</a:t>
            </a:r>
            <a:endParaRPr lang="en-US" sz="1200" dirty="0"/>
          </a:p>
        </p:txBody>
      </p:sp>
      <p:cxnSp>
        <p:nvCxnSpPr>
          <p:cNvPr id="39" name="Straight Arrow Connector 38"/>
          <p:cNvCxnSpPr/>
          <p:nvPr/>
        </p:nvCxnSpPr>
        <p:spPr>
          <a:xfrm rot="5400000">
            <a:off x="2298917" y="3246984"/>
            <a:ext cx="3060652" cy="28985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1051425" y="4460623"/>
            <a:ext cx="3094505" cy="4374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276009" y="5604859"/>
            <a:ext cx="1415772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NA12273, NA19092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 drive counts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5253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49937" y="2257620"/>
            <a:ext cx="3785814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420490" y="2146740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716" y="2146740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21805" y="2146740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253" y="2039482"/>
            <a:ext cx="132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 model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253" y="2504237"/>
            <a:ext cx="1549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Splice junction</a:t>
            </a:r>
          </a:p>
          <a:p>
            <a:r>
              <a:rPr lang="en-US" dirty="0"/>
              <a:t>l</a:t>
            </a:r>
            <a:r>
              <a:rPr lang="en-US" dirty="0" smtClean="0"/>
              <a:t>ibrary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94810" y="2635318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77690" y="2635318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agnetic Disk 13"/>
          <p:cNvSpPr/>
          <p:nvPr/>
        </p:nvSpPr>
        <p:spPr>
          <a:xfrm>
            <a:off x="2156666" y="3905869"/>
            <a:ext cx="1491664" cy="847901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mapped reads</a:t>
            </a:r>
            <a:endParaRPr lang="en-US" dirty="0"/>
          </a:p>
        </p:txBody>
      </p:sp>
      <p:cxnSp>
        <p:nvCxnSpPr>
          <p:cNvPr id="15" name="Elbow Connector 14"/>
          <p:cNvCxnSpPr>
            <a:stCxn id="14" idx="1"/>
            <a:endCxn id="21" idx="2"/>
          </p:cNvCxnSpPr>
          <p:nvPr/>
        </p:nvCxnSpPr>
        <p:spPr>
          <a:xfrm rot="16200000" flipV="1">
            <a:off x="2143629" y="3147000"/>
            <a:ext cx="1038717" cy="4790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4" idx="1"/>
            <a:endCxn id="13" idx="2"/>
          </p:cNvCxnSpPr>
          <p:nvPr/>
        </p:nvCxnSpPr>
        <p:spPr>
          <a:xfrm rot="16200000" flipV="1">
            <a:off x="1916456" y="2919827"/>
            <a:ext cx="1038717" cy="93336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90372" y="3381677"/>
            <a:ext cx="1712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Bowtie mapping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35926" y="2146740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156666" y="2635318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332036" y="2635318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35687" y="2635318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11057" y="2635318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146337" y="2635318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321707" y="2635318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636205" y="2635318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811575" y="2635318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146855" y="2635318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322225" y="2635318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Elbow Connector 29"/>
          <p:cNvCxnSpPr>
            <a:stCxn id="14" idx="1"/>
            <a:endCxn id="23" idx="2"/>
          </p:cNvCxnSpPr>
          <p:nvPr/>
        </p:nvCxnSpPr>
        <p:spPr>
          <a:xfrm rot="16200000" flipV="1">
            <a:off x="2383140" y="3386510"/>
            <a:ext cx="1038717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4" idx="1"/>
            <a:endCxn id="25" idx="2"/>
          </p:cNvCxnSpPr>
          <p:nvPr/>
        </p:nvCxnSpPr>
        <p:spPr>
          <a:xfrm rot="5400000" flipH="1" flipV="1">
            <a:off x="2638464" y="3131187"/>
            <a:ext cx="1038717" cy="51064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1"/>
            <a:endCxn id="27" idx="2"/>
          </p:cNvCxnSpPr>
          <p:nvPr/>
        </p:nvCxnSpPr>
        <p:spPr>
          <a:xfrm rot="5400000" flipH="1" flipV="1">
            <a:off x="2883398" y="2886253"/>
            <a:ext cx="1038717" cy="100051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4" idx="1"/>
            <a:endCxn id="29" idx="2"/>
          </p:cNvCxnSpPr>
          <p:nvPr/>
        </p:nvCxnSpPr>
        <p:spPr>
          <a:xfrm rot="5400000" flipH="1" flipV="1">
            <a:off x="3138723" y="2630928"/>
            <a:ext cx="1038717" cy="151116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10954" y="5424938"/>
            <a:ext cx="1792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Data: 1KG Pilot 2</a:t>
            </a:r>
            <a:endParaRPr lang="en-US" b="1" dirty="0">
              <a:solidFill>
                <a:schemeClr val="accent6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71063" y="2257620"/>
            <a:ext cx="2748984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741616" y="2146740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198816" y="2146740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564576" y="2146740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78976" y="2146740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096936" y="1424073"/>
            <a:ext cx="177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Unknown </a:t>
            </a:r>
            <a:r>
              <a:rPr lang="en-US" dirty="0" err="1" smtClean="0"/>
              <a:t>Ψgene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249257" y="2052313"/>
            <a:ext cx="48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958211" y="2053894"/>
            <a:ext cx="48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)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334296" y="2039482"/>
            <a:ext cx="48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964162" y="2781236"/>
            <a:ext cx="1903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Unique sequences</a:t>
            </a:r>
            <a:endParaRPr lang="en-US" dirty="0"/>
          </a:p>
        </p:txBody>
      </p:sp>
      <p:cxnSp>
        <p:nvCxnSpPr>
          <p:cNvPr id="47" name="Straight Arrow Connector 46"/>
          <p:cNvCxnSpPr>
            <a:endCxn id="42" idx="2"/>
          </p:cNvCxnSpPr>
          <p:nvPr/>
        </p:nvCxnSpPr>
        <p:spPr>
          <a:xfrm rot="5400000" flipH="1" flipV="1">
            <a:off x="7146806" y="2524096"/>
            <a:ext cx="445506" cy="2406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3" idx="2"/>
          </p:cNvCxnSpPr>
          <p:nvPr/>
        </p:nvCxnSpPr>
        <p:spPr>
          <a:xfrm rot="16200000" flipV="1">
            <a:off x="6044593" y="2577450"/>
            <a:ext cx="443927" cy="1354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V="1">
            <a:off x="6468080" y="2519723"/>
            <a:ext cx="443925" cy="2509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559695" y="4775159"/>
            <a:ext cx="2748984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630248" y="4664279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087448" y="4664279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453208" y="4664279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367608" y="4664279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137889" y="4569852"/>
            <a:ext cx="48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)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846843" y="4571433"/>
            <a:ext cx="48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)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222928" y="4557021"/>
            <a:ext cx="48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)</a:t>
            </a:r>
            <a:endParaRPr lang="en-US" dirty="0"/>
          </a:p>
        </p:txBody>
      </p:sp>
      <p:sp>
        <p:nvSpPr>
          <p:cNvPr id="60" name="Arc 59"/>
          <p:cNvSpPr/>
          <p:nvPr/>
        </p:nvSpPr>
        <p:spPr>
          <a:xfrm>
            <a:off x="6087447" y="4183731"/>
            <a:ext cx="1280161" cy="1002761"/>
          </a:xfrm>
          <a:prstGeom prst="arc">
            <a:avLst>
              <a:gd name="adj1" fmla="val 11165910"/>
              <a:gd name="adj2" fmla="val 0"/>
            </a:avLst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c 60"/>
          <p:cNvSpPr/>
          <p:nvPr/>
        </p:nvSpPr>
        <p:spPr>
          <a:xfrm flipV="1">
            <a:off x="6098743" y="4336130"/>
            <a:ext cx="354466" cy="1002761"/>
          </a:xfrm>
          <a:prstGeom prst="arc">
            <a:avLst>
              <a:gd name="adj1" fmla="val 11165910"/>
              <a:gd name="adj2" fmla="val 0"/>
            </a:avLst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476665" y="5396507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to count junctions?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</a:t>
            </a:r>
            <a:r>
              <a:rPr lang="en-US" dirty="0" smtClean="0"/>
              <a:t> 2 </a:t>
            </a:r>
            <a:r>
              <a:rPr lang="en-US" dirty="0" smtClean="0"/>
              <a:t>vs. Pilot</a:t>
            </a:r>
            <a:r>
              <a:rPr lang="en-US" dirty="0" smtClean="0"/>
              <a:t>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3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48"/>
                <a:gridCol w="2544892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</a:t>
                      </a:r>
                      <a:r>
                        <a:rPr lang="en-US" baseline="0" dirty="0" smtClean="0"/>
                        <a:t> genes with novel </a:t>
                      </a:r>
                      <a:r>
                        <a:rPr lang="en-US" dirty="0" err="1" smtClean="0"/>
                        <a:t>Ψgenes</a:t>
                      </a:r>
                      <a:r>
                        <a:rPr lang="en-US" dirty="0" smtClean="0"/>
                        <a:t> (Pilot</a:t>
                      </a:r>
                      <a:r>
                        <a:rPr lang="en-US" baseline="0" dirty="0" smtClean="0"/>
                        <a:t> 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# of</a:t>
                      </a:r>
                      <a:r>
                        <a:rPr lang="en-US" baseline="0" dirty="0" smtClean="0"/>
                        <a:t> genes with novel </a:t>
                      </a:r>
                      <a:r>
                        <a:rPr lang="en-US" dirty="0" err="1" smtClean="0"/>
                        <a:t>Ψgenes</a:t>
                      </a:r>
                      <a:r>
                        <a:rPr lang="en-US" dirty="0" smtClean="0"/>
                        <a:t> (Pilot</a:t>
                      </a:r>
                      <a:r>
                        <a:rPr lang="en-US" baseline="0" dirty="0" smtClean="0"/>
                        <a:t> 3)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gene common to the</a:t>
                      </a:r>
                      <a:r>
                        <a:rPr lang="en-US" baseline="0" dirty="0" smtClean="0"/>
                        <a:t> two pilots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CEU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NA12891 (father)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NA12892 (mother)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NA12878 (daughter)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YRI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NA19239 (father)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NA19238 (mother)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NA19230 (daughter)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Junction size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1823"/>
            <a:ext cx="9144000" cy="53361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79175" y="1796450"/>
            <a:ext cx="1414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UCSC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Gencode</a:t>
            </a:r>
            <a:r>
              <a:rPr lang="en-US" smtClean="0">
                <a:solidFill>
                  <a:srgbClr val="008000"/>
                </a:solidFill>
              </a:rPr>
              <a:t> v3b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99143" y="6525046"/>
            <a:ext cx="20085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Junction length, </a:t>
            </a:r>
            <a:r>
              <a:rPr lang="en-US" b="1" dirty="0" err="1" smtClean="0"/>
              <a:t>bp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H="1" flipV="1">
            <a:off x="945606" y="5727019"/>
            <a:ext cx="159605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for good mapping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Using hg18</a:t>
            </a:r>
            <a:endParaRPr lang="en-US" dirty="0" smtClean="0"/>
          </a:p>
          <a:p>
            <a:r>
              <a:rPr lang="en-US" dirty="0" smtClean="0"/>
              <a:t>Using 2x100 junction sequences</a:t>
            </a:r>
          </a:p>
          <a:p>
            <a:r>
              <a:rPr lang="en-US" b="1" dirty="0" smtClean="0"/>
              <a:t>Junction interval is at least 60 </a:t>
            </a:r>
            <a:r>
              <a:rPr lang="en-US" b="1" dirty="0" err="1" smtClean="0"/>
              <a:t>bp</a:t>
            </a:r>
            <a:endParaRPr lang="en-US" b="1" dirty="0" smtClean="0"/>
          </a:p>
          <a:p>
            <a:r>
              <a:rPr lang="en-US" b="1" dirty="0" smtClean="0"/>
              <a:t>Reads span for at least 5 </a:t>
            </a:r>
            <a:r>
              <a:rPr lang="en-US" b="1" dirty="0" err="1" smtClean="0"/>
              <a:t>bp</a:t>
            </a:r>
            <a:r>
              <a:rPr lang="en-US" b="1" dirty="0" smtClean="0"/>
              <a:t> on each side of junction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CEU population (pilot 1)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304074"/>
            <a:ext cx="9144000" cy="534750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rot="5400000" flipH="1" flipV="1">
            <a:off x="588598" y="4759805"/>
            <a:ext cx="3303816" cy="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023683" y="4770129"/>
            <a:ext cx="6917691" cy="1104714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920285" y="1629318"/>
            <a:ext cx="80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CDC27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YRI population (pilot 1)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6108"/>
            <a:ext cx="9144000" cy="5317187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rot="5400000" flipH="1" flipV="1">
            <a:off x="588598" y="4719485"/>
            <a:ext cx="3303816" cy="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023683" y="4729809"/>
            <a:ext cx="6917691" cy="1104714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CHBJPT population (pilot 1)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5329"/>
            <a:ext cx="9144000" cy="536883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rot="5400000" flipH="1" flipV="1">
            <a:off x="588598" y="4739645"/>
            <a:ext cx="3303816" cy="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023683" y="4749969"/>
            <a:ext cx="6917691" cy="1104714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findings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911"/>
                <a:gridCol w="1373482"/>
                <a:gridCol w="2436518"/>
                <a:gridCol w="34656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genes with </a:t>
                      </a:r>
                      <a:r>
                        <a:rPr lang="en-US" baseline="0" dirty="0" err="1" smtClean="0"/>
                        <a:t>Ψgene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8">
                  <a:txBody>
                    <a:bodyPr/>
                    <a:lstStyle/>
                    <a:p>
                      <a:r>
                        <a:rPr lang="en-US" dirty="0" smtClean="0"/>
                        <a:t>Pilot 1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CEU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NA12891 (father)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NA12892 (mother)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NA12878 (daughter)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All 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YRI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NA19239 (father)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NA19238 (mother)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NA19230 (daughter)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All two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Pilot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CHBJPT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6899" y="6375784"/>
            <a:ext cx="8445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At least two junction have mapped reads &amp;&amp; at least one junction with &gt; 1 mapped read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5740" y="2174875"/>
            <a:ext cx="2694432" cy="2694432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47849" y="3522091"/>
            <a:ext cx="2694432" cy="2694432"/>
          </a:xfrm>
          <a:prstGeom prst="ellipse">
            <a:avLst/>
          </a:prstGeom>
          <a:solidFill>
            <a:srgbClr val="0000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802956" y="2174875"/>
            <a:ext cx="2694432" cy="2694432"/>
          </a:xfrm>
          <a:prstGeom prst="ellipse">
            <a:avLst/>
          </a:prstGeom>
          <a:solidFill>
            <a:srgbClr val="008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70028" y="285054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27839" y="418106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50172" y="256387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CHBJPT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1043" y="5642625"/>
            <a:ext cx="480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YRI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05929" y="2563875"/>
            <a:ext cx="56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74489" y="418106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5679" y="381173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55835" y="3166247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588504" y="319242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05619" y="5120893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38874" y="6377242"/>
            <a:ext cx="176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of 96 genes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130569" y="1663156"/>
            <a:ext cx="77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1</a:t>
            </a:r>
            <a:endParaRPr lang="en-US" dirty="0"/>
          </a:p>
        </p:txBody>
      </p:sp>
      <p:grpSp>
        <p:nvGrpSpPr>
          <p:cNvPr id="19" name="Group 8"/>
          <p:cNvGrpSpPr/>
          <p:nvPr/>
        </p:nvGrpSpPr>
        <p:grpSpPr>
          <a:xfrm>
            <a:off x="4861447" y="2184888"/>
            <a:ext cx="4041648" cy="4041648"/>
            <a:chOff x="826461" y="2288100"/>
            <a:chExt cx="2057400" cy="2057400"/>
          </a:xfrm>
        </p:grpSpPr>
        <p:sp>
          <p:nvSpPr>
            <p:cNvPr id="20" name="Oval 19"/>
            <p:cNvSpPr/>
            <p:nvPr/>
          </p:nvSpPr>
          <p:spPr>
            <a:xfrm>
              <a:off x="826461" y="2288100"/>
              <a:ext cx="1371600" cy="13716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178779" y="2973900"/>
              <a:ext cx="1371600" cy="1371600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12261" y="2288100"/>
              <a:ext cx="1371600" cy="1371600"/>
            </a:xfrm>
            <a:prstGeom prst="ellipse">
              <a:avLst/>
            </a:prstGeom>
            <a:solidFill>
              <a:srgbClr val="008000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775735" y="28605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433546" y="41910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55879" y="2573888"/>
            <a:ext cx="897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Mother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596750" y="5652638"/>
            <a:ext cx="65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Child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11636" y="257388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Father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80196" y="41910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721386" y="3821744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53556" y="319242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994211" y="32024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712116" y="51309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044581" y="6387255"/>
            <a:ext cx="176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of 32 genes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072642" y="1673169"/>
            <a:ext cx="1740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CEU trio (pilot 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specific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042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221"/>
                <a:gridCol w="478539"/>
                <a:gridCol w="476672"/>
                <a:gridCol w="577868"/>
                <a:gridCol w="546724"/>
                <a:gridCol w="538412"/>
                <a:gridCol w="427868"/>
                <a:gridCol w="1343590"/>
                <a:gridCol w="146270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Father</a:t>
                      </a:r>
                    </a:p>
                    <a:p>
                      <a:pPr algn="r"/>
                      <a:r>
                        <a:rPr lang="en-US" sz="1200" dirty="0" smtClean="0"/>
                        <a:t>NA12891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Mother </a:t>
                      </a:r>
                      <a:r>
                        <a:rPr lang="en-US" sz="1200" dirty="0" smtClean="0"/>
                        <a:t>NA12892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Child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200" dirty="0" smtClean="0"/>
                        <a:t>NA12878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J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J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J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chr2:37179857-37237712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EIF2AK2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chr12:102883723-102906785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TDG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False</a:t>
                      </a:r>
                      <a:r>
                        <a:rPr lang="en-US" b="0" baseline="0" dirty="0" smtClean="0"/>
                        <a:t> positive or </a:t>
                      </a:r>
                      <a:r>
                        <a:rPr lang="en-US" b="0" i="1" baseline="0" dirty="0" smtClean="0"/>
                        <a:t>de novo</a:t>
                      </a:r>
                      <a:r>
                        <a:rPr lang="en-US" b="0" i="0" baseline="0" dirty="0" smtClean="0"/>
                        <a:t>*</a:t>
                      </a:r>
                      <a:endParaRPr lang="en-US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chr5:172967123-172976269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BOD1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chr18:19950786-19968058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AC090772.3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chr13:22123072-22147392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AL354828.1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Thresholding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6373" y="5941830"/>
            <a:ext cx="732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 -- # of junctions with mapped reads, R -- # of reads mapped to all junctions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6373" y="5023824"/>
            <a:ext cx="70120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*Evidence for unknown </a:t>
            </a:r>
            <a:r>
              <a:rPr lang="en-US" b="1" dirty="0" err="1" smtClean="0"/>
              <a:t>Ψgene</a:t>
            </a:r>
            <a:r>
              <a:rPr lang="en-US" b="1" dirty="0" smtClean="0"/>
              <a:t> for TDG is found in all three populations</a:t>
            </a:r>
          </a:p>
          <a:p>
            <a:r>
              <a:rPr lang="en-US" b="1" dirty="0" smtClean="0"/>
              <a:t>TDG is not false positive and not </a:t>
            </a:r>
            <a:r>
              <a:rPr lang="en-US" b="1" i="1" dirty="0" smtClean="0"/>
              <a:t>de novo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718</Words>
  <Application>Microsoft Macintosh PowerPoint</Application>
  <PresentationFormat>On-screen Show (4:3)</PresentationFormat>
  <Paragraphs>339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PPDs in pilot project of 1KG</vt:lpstr>
      <vt:lpstr>Junction size</vt:lpstr>
      <vt:lpstr>Selection for good mapping</vt:lpstr>
      <vt:lpstr>CEU population (pilot 1)</vt:lpstr>
      <vt:lpstr>YRI population (pilot 1)</vt:lpstr>
      <vt:lpstr>CHBJPT population (pilot 1)</vt:lpstr>
      <vt:lpstr>Summary of findings</vt:lpstr>
      <vt:lpstr>Intersection</vt:lpstr>
      <vt:lpstr>Child specific</vt:lpstr>
      <vt:lpstr>Parent specific</vt:lpstr>
      <vt:lpstr>Pilot 1 vs. Pilot 2</vt:lpstr>
      <vt:lpstr>Pilot 3</vt:lpstr>
      <vt:lpstr>Outliers or Mormons?</vt:lpstr>
      <vt:lpstr>Outliers drive counts</vt:lpstr>
      <vt:lpstr>Methodology</vt:lpstr>
      <vt:lpstr>Pilot 2 vs. Pilot 3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Alexej Abyzov</dc:creator>
  <cp:lastModifiedBy>Alexej Abyzov</cp:lastModifiedBy>
  <cp:revision>86</cp:revision>
  <cp:lastPrinted>2011-03-29T22:30:20Z</cp:lastPrinted>
  <dcterms:created xsi:type="dcterms:W3CDTF">2011-04-04T03:21:58Z</dcterms:created>
  <dcterms:modified xsi:type="dcterms:W3CDTF">2011-04-04T05:07:51Z</dcterms:modified>
</cp:coreProperties>
</file>