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2"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9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D6652841-6113-1940-8A53-F7BB08EC2837}">
          <p14:sldIdLst>
            <p14:sldId id="256"/>
          </p14:sldIdLst>
        </p14:section>
        <p14:section name="DSCAM alternative splicing" id="{7D435859-33FF-034D-86E3-6534328CA836}">
          <p14:sldIdLst>
            <p14:sldId id="279"/>
            <p14:sldId id="280"/>
            <p14:sldId id="281"/>
            <p14:sldId id="282"/>
            <p14:sldId id="283"/>
            <p14:sldId id="284"/>
            <p14:sldId id="285"/>
            <p14:sldId id="286"/>
            <p14:sldId id="287"/>
            <p14:sldId id="288"/>
            <p14:sldId id="289"/>
            <p14:sldId id="290"/>
          </p14:sldIdLst>
        </p14:section>
        <p14:section name="Interlude" id="{C67D25C3-5023-2B4B-922B-87DC2DB39A7B}">
          <p14:sldIdLst>
            <p14:sldId id="292"/>
          </p14:sldIdLst>
        </p14:section>
        <p14:section name="Network Dysregulation in Prostate Cancer" id="{71F7CF32-AA35-924E-ABE6-E79330511765}">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9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9" d="100"/>
          <a:sy n="139" d="100"/>
        </p:scale>
        <p:origin x="-8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DSCAM alternative splicing</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6001A7-5E14-5D4F-B8D5-A05B933F9A73}" type="datetime1">
              <a:rPr lang="en-CA" smtClean="0"/>
              <a:t>11-04-04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CB87DE-3A7A-3E4F-A10B-E9E7DBDE29F0}" type="slidenum">
              <a:rPr lang="en-US" smtClean="0"/>
              <a:t>‹#›</a:t>
            </a:fld>
            <a:endParaRPr lang="en-US"/>
          </a:p>
        </p:txBody>
      </p:sp>
    </p:spTree>
    <p:extLst>
      <p:ext uri="{BB962C8B-B14F-4D97-AF65-F5344CB8AC3E}">
        <p14:creationId xmlns:p14="http://schemas.microsoft.com/office/powerpoint/2010/main" val="20436859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DSCAM alternative splicing</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BB417-C9CF-8D42-911F-A33AE657E3CE}" type="datetime1">
              <a:rPr lang="en-CA" smtClean="0"/>
              <a:t>11-04-04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1BF5BE-CE31-0D4B-A45F-E67650E6D79F}" type="slidenum">
              <a:rPr lang="en-US" smtClean="0"/>
              <a:t>‹#›</a:t>
            </a:fld>
            <a:endParaRPr lang="en-US"/>
          </a:p>
        </p:txBody>
      </p:sp>
    </p:spTree>
    <p:extLst>
      <p:ext uri="{BB962C8B-B14F-4D97-AF65-F5344CB8AC3E}">
        <p14:creationId xmlns:p14="http://schemas.microsoft.com/office/powerpoint/2010/main" val="35150051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Good</a:t>
            </a:r>
            <a:r>
              <a:rPr lang="en-US" baseline="0" dirty="0" smtClean="0"/>
              <a:t> afternoon. It seems you caught me in between projects, so I’m going to presenting on some work that was, and some work that is to come. The work that was is “</a:t>
            </a:r>
            <a:r>
              <a:rPr lang="en-US" sz="1200" dirty="0" smtClean="0"/>
              <a:t>Identifying Novel Alternative Exons in Mouse DSCAM” and the work that is to come is “</a:t>
            </a:r>
            <a:r>
              <a:rPr lang="en-US" dirty="0" smtClean="0"/>
              <a:t>Network </a:t>
            </a:r>
            <a:r>
              <a:rPr lang="en-US" dirty="0" err="1" smtClean="0"/>
              <a:t>Dysregulation</a:t>
            </a:r>
            <a:r>
              <a:rPr lang="en-US" dirty="0" smtClean="0"/>
              <a:t> in Prostate Cancer”</a:t>
            </a:r>
            <a:endParaRPr lang="en-US" sz="1200" dirty="0" smtClean="0"/>
          </a:p>
        </p:txBody>
      </p:sp>
      <p:sp>
        <p:nvSpPr>
          <p:cNvPr id="4" name="Slide Number Placeholder 3"/>
          <p:cNvSpPr>
            <a:spLocks noGrp="1"/>
          </p:cNvSpPr>
          <p:nvPr>
            <p:ph type="sldNum" sz="quarter" idx="10"/>
          </p:nvPr>
        </p:nvSpPr>
        <p:spPr/>
        <p:txBody>
          <a:bodyPr/>
          <a:lstStyle/>
          <a:p>
            <a:fld id="{401BF5BE-CE31-0D4B-A45F-E67650E6D79F}" type="slidenum">
              <a:rPr lang="en-US" smtClean="0"/>
              <a:t>1</a:t>
            </a:fld>
            <a:endParaRPr lang="en-US"/>
          </a:p>
        </p:txBody>
      </p:sp>
    </p:spTree>
    <p:extLst>
      <p:ext uri="{BB962C8B-B14F-4D97-AF65-F5344CB8AC3E}">
        <p14:creationId xmlns:p14="http://schemas.microsoft.com/office/powerpoint/2010/main" val="3538087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the mouse data mostly recapitulates known exons, however I did find a small peak at the end of the gene between the last two exons, which was interesting, because my collaborator in the Stein lab found RT-PCR evidence for a possible novel exon in the same region. On the other hand, most peak heights fall between 5 and 10, so it’s possible this could be a false positive signal.</a:t>
            </a:r>
            <a:endParaRPr lang="en-US" dirty="0"/>
          </a:p>
        </p:txBody>
      </p:sp>
      <p:sp>
        <p:nvSpPr>
          <p:cNvPr id="4" name="Slide Number Placeholder 3"/>
          <p:cNvSpPr>
            <a:spLocks noGrp="1"/>
          </p:cNvSpPr>
          <p:nvPr>
            <p:ph type="sldNum" sz="quarter" idx="10"/>
          </p:nvPr>
        </p:nvSpPr>
        <p:spPr/>
        <p:txBody>
          <a:bodyPr/>
          <a:lstStyle/>
          <a:p>
            <a:fld id="{8644D06B-1C4B-5549-B675-E82DE46AD322}"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human K562 </a:t>
            </a:r>
            <a:r>
              <a:rPr lang="en-US" baseline="0" dirty="0" err="1" smtClean="0"/>
              <a:t>RNAseq</a:t>
            </a:r>
            <a:r>
              <a:rPr lang="en-US" baseline="0" dirty="0" smtClean="0"/>
              <a:t> track, most of the annotations in the DSCAM region are small, low-scoring peaks. However, there were two peaks with a significantly higher score that fall within exon 1 and intron 1 of DSCAM. We passed this along to the Stein lab for confirmation with RT-PCR, but we haven’t heard anything back yet.</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11</a:t>
            </a:fld>
            <a:endParaRPr lang="en-US"/>
          </a:p>
        </p:txBody>
      </p:sp>
    </p:spTree>
    <p:extLst>
      <p:ext uri="{BB962C8B-B14F-4D97-AF65-F5344CB8AC3E}">
        <p14:creationId xmlns:p14="http://schemas.microsoft.com/office/powerpoint/2010/main" val="1220817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in GM12878, we saw all the small, low-scoring peaks, and nothing with a high score, so that wasn’t very informative.</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12</a:t>
            </a:fld>
            <a:endParaRPr lang="en-US"/>
          </a:p>
        </p:txBody>
      </p:sp>
    </p:spTree>
    <p:extLst>
      <p:ext uri="{BB962C8B-B14F-4D97-AF65-F5344CB8AC3E}">
        <p14:creationId xmlns:p14="http://schemas.microsoft.com/office/powerpoint/2010/main" val="288593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unfortunately, this project has kind of been left dangling for the last little while. In December, I was conferring with my collaborator in the Stein lab to </a:t>
            </a:r>
            <a:r>
              <a:rPr lang="en-US" baseline="0" dirty="0" err="1" smtClean="0"/>
              <a:t>followup</a:t>
            </a:r>
            <a:r>
              <a:rPr lang="en-US" baseline="0" dirty="0" smtClean="0"/>
              <a:t> with these computational predictions with RT-PCR confirmation. However, I have received no word from the Stein lab since that time. Therefore, I’m sorry to say that right now, this project is a meat popsicle.</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13</a:t>
            </a:fld>
            <a:endParaRPr lang="en-US"/>
          </a:p>
        </p:txBody>
      </p:sp>
    </p:spTree>
    <p:extLst>
      <p:ext uri="{BB962C8B-B14F-4D97-AF65-F5344CB8AC3E}">
        <p14:creationId xmlns:p14="http://schemas.microsoft.com/office/powerpoint/2010/main" val="3092723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before</a:t>
            </a:r>
            <a:r>
              <a:rPr lang="en-US" baseline="0" dirty="0" smtClean="0"/>
              <a:t> I get into my network </a:t>
            </a:r>
            <a:r>
              <a:rPr lang="en-US" baseline="0" dirty="0" err="1" smtClean="0"/>
              <a:t>dysregulation</a:t>
            </a:r>
            <a:r>
              <a:rPr lang="en-US" baseline="0" dirty="0" smtClean="0"/>
              <a:t> work, I’m going to quickly sound off on some of the smaller stuff I’ve been working on. So essentially it was like I’d spend a few weeks on this, a few days on that, and so on and so forth. So I spent some time comparing the </a:t>
            </a:r>
            <a:r>
              <a:rPr lang="en-US" baseline="0" dirty="0" err="1" smtClean="0"/>
              <a:t>indel</a:t>
            </a:r>
            <a:r>
              <a:rPr lang="en-US" baseline="0" dirty="0" smtClean="0"/>
              <a:t> calling of two </a:t>
            </a:r>
            <a:r>
              <a:rPr lang="en-US" baseline="0" dirty="0" err="1" smtClean="0"/>
              <a:t>indel</a:t>
            </a:r>
            <a:r>
              <a:rPr lang="en-US" baseline="0" dirty="0" smtClean="0"/>
              <a:t> callers, </a:t>
            </a:r>
            <a:r>
              <a:rPr lang="en-US" baseline="0" dirty="0" err="1" smtClean="0"/>
              <a:t>dindel</a:t>
            </a:r>
            <a:r>
              <a:rPr lang="en-US" baseline="0" dirty="0" smtClean="0"/>
              <a:t> and the Broad Institute’s Genome Analysis Toolkit, or GATK, or you can call it </a:t>
            </a:r>
            <a:r>
              <a:rPr lang="en-US" baseline="0" dirty="0" err="1" smtClean="0"/>
              <a:t>Gattaca</a:t>
            </a:r>
            <a:r>
              <a:rPr lang="en-US" baseline="0" dirty="0" smtClean="0"/>
              <a:t>. My analysis found that most of </a:t>
            </a:r>
            <a:r>
              <a:rPr lang="en-US" baseline="0" dirty="0" err="1" smtClean="0"/>
              <a:t>Gattaca’s</a:t>
            </a:r>
            <a:r>
              <a:rPr lang="en-US" baseline="0" dirty="0" smtClean="0"/>
              <a:t> </a:t>
            </a:r>
            <a:r>
              <a:rPr lang="en-US" baseline="0" dirty="0" err="1" smtClean="0"/>
              <a:t>indels</a:t>
            </a:r>
            <a:r>
              <a:rPr lang="en-US" baseline="0" dirty="0" smtClean="0"/>
              <a:t> are contained in the </a:t>
            </a:r>
            <a:r>
              <a:rPr lang="en-US" baseline="0" dirty="0" err="1" smtClean="0"/>
              <a:t>dindel</a:t>
            </a:r>
            <a:r>
              <a:rPr lang="en-US" baseline="0" dirty="0" smtClean="0"/>
              <a:t> list, although full disclosure, this was only done with one sample’s chromosome 22. Another mini-project I worked on was writing an efficient read </a:t>
            </a:r>
            <a:r>
              <a:rPr lang="en-US" baseline="0" dirty="0" err="1" smtClean="0"/>
              <a:t>deduplicator</a:t>
            </a:r>
            <a:r>
              <a:rPr lang="en-US" baseline="0" dirty="0" smtClean="0"/>
              <a:t> for the </a:t>
            </a:r>
            <a:r>
              <a:rPr lang="en-US" baseline="0" dirty="0" err="1" smtClean="0"/>
              <a:t>seqViz</a:t>
            </a:r>
            <a:r>
              <a:rPr lang="en-US" baseline="0" dirty="0" smtClean="0"/>
              <a:t> visualizer in Fusion-seq. Before, if a large number of reads mapped to the same genomic location, </a:t>
            </a:r>
            <a:r>
              <a:rPr lang="en-US" baseline="0" dirty="0" err="1" smtClean="0"/>
              <a:t>seqViz</a:t>
            </a:r>
            <a:r>
              <a:rPr lang="en-US" baseline="0" dirty="0" smtClean="0"/>
              <a:t> would process all of them, and it would finish after the web connection had timed out, meaning the user would never get to see the final picture. My code will quickly collapse these overlapping reads into a single record for </a:t>
            </a:r>
            <a:r>
              <a:rPr lang="en-US" baseline="0" dirty="0" err="1" smtClean="0"/>
              <a:t>seqViz</a:t>
            </a:r>
            <a:r>
              <a:rPr lang="en-US" baseline="0" dirty="0" smtClean="0"/>
              <a:t> to process. It has not been integrated into </a:t>
            </a:r>
            <a:r>
              <a:rPr lang="en-US" baseline="0" dirty="0" err="1" smtClean="0"/>
              <a:t>seqViz</a:t>
            </a:r>
            <a:r>
              <a:rPr lang="en-US" baseline="0" dirty="0" smtClean="0"/>
              <a:t> yet, as I’m waiting to discuss this with the original author of </a:t>
            </a:r>
            <a:r>
              <a:rPr lang="en-US" baseline="0" dirty="0" err="1" smtClean="0"/>
              <a:t>seqViz</a:t>
            </a:r>
            <a:r>
              <a:rPr lang="en-US" baseline="0" dirty="0" smtClean="0"/>
              <a:t>. And finally, there’s been random proofreading and Illustrator stuff I’ve had to do to help get papers out the door on time, </a:t>
            </a:r>
            <a:r>
              <a:rPr lang="en-US" baseline="0" dirty="0" err="1" smtClean="0"/>
              <a:t>yada</a:t>
            </a:r>
            <a:r>
              <a:rPr lang="en-US" baseline="0" dirty="0" smtClean="0"/>
              <a:t> </a:t>
            </a:r>
            <a:r>
              <a:rPr lang="en-US" baseline="0" dirty="0" err="1" smtClean="0"/>
              <a:t>yada</a:t>
            </a:r>
            <a:r>
              <a:rPr lang="en-US" baseline="0" dirty="0" smtClean="0"/>
              <a:t> </a:t>
            </a:r>
            <a:r>
              <a:rPr lang="en-US" baseline="0" dirty="0" err="1" smtClean="0"/>
              <a:t>yada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14</a:t>
            </a:fld>
            <a:endParaRPr lang="en-US"/>
          </a:p>
        </p:txBody>
      </p:sp>
    </p:spTree>
    <p:extLst>
      <p:ext uri="{BB962C8B-B14F-4D97-AF65-F5344CB8AC3E}">
        <p14:creationId xmlns:p14="http://schemas.microsoft.com/office/powerpoint/2010/main" val="3161683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come</a:t>
            </a:r>
            <a:r>
              <a:rPr lang="en-US" baseline="0" dirty="0" smtClean="0"/>
              <a:t> to my current project, which involves studying cancer network </a:t>
            </a:r>
            <a:r>
              <a:rPr lang="en-US" baseline="0" dirty="0" err="1" smtClean="0"/>
              <a:t>dysregulation</a:t>
            </a:r>
            <a:r>
              <a:rPr lang="en-US" baseline="0" dirty="0" smtClean="0"/>
              <a:t>. The aim of this work is to understand prostate cancer by investigating interactions between cancer-associated aberrant genes. Lists of cancer-associated genes were obtained from data coming out of our longstanding collaboration with the Rubin lab, and includes an 87 gene signature associated with TMPRSS2-ERG fusion, a list of recurrent lesions in primary prostate cancer, and ETS genes.</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15</a:t>
            </a:fld>
            <a:endParaRPr lang="en-US"/>
          </a:p>
        </p:txBody>
      </p:sp>
    </p:spTree>
    <p:extLst>
      <p:ext uri="{BB962C8B-B14F-4D97-AF65-F5344CB8AC3E}">
        <p14:creationId xmlns:p14="http://schemas.microsoft.com/office/powerpoint/2010/main" val="388772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mapped these genes onto</a:t>
            </a:r>
            <a:r>
              <a:rPr lang="en-US" baseline="0" dirty="0" smtClean="0"/>
              <a:t> the Human Protein Reference Database interaction network, and investigated the network properties of these genes. Specifically, I looked for local hubs, global hubs, Gene Ontology enrichment, and protein complexes.</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16</a:t>
            </a:fld>
            <a:endParaRPr lang="en-US"/>
          </a:p>
        </p:txBody>
      </p:sp>
    </p:spTree>
    <p:extLst>
      <p:ext uri="{BB962C8B-B14F-4D97-AF65-F5344CB8AC3E}">
        <p14:creationId xmlns:p14="http://schemas.microsoft.com/office/powerpoint/2010/main" val="1497467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here’s the ERG network, and what’s</a:t>
            </a:r>
            <a:r>
              <a:rPr lang="en-US" baseline="0" dirty="0" smtClean="0"/>
              <a:t> immediately obvious is that between the genes in this set, there are only 3 edges. </a:t>
            </a:r>
            <a:r>
              <a:rPr lang="en-US" dirty="0" smtClean="0"/>
              <a:t>Most </a:t>
            </a:r>
            <a:r>
              <a:rPr lang="en-US" dirty="0" smtClean="0"/>
              <a:t>of these genes </a:t>
            </a:r>
            <a:r>
              <a:rPr lang="en-US" dirty="0" smtClean="0"/>
              <a:t>are in fact </a:t>
            </a:r>
            <a:r>
              <a:rPr lang="en-US" dirty="0" smtClean="0"/>
              <a:t>isolated</a:t>
            </a:r>
            <a:r>
              <a:rPr lang="en-US" baseline="0" dirty="0" smtClean="0"/>
              <a:t> from each </a:t>
            </a:r>
            <a:r>
              <a:rPr lang="en-US" baseline="0" dirty="0" smtClean="0"/>
              <a:t>other. </a:t>
            </a:r>
            <a:r>
              <a:rPr lang="en-US" dirty="0" smtClean="0"/>
              <a:t>Of</a:t>
            </a:r>
            <a:r>
              <a:rPr lang="en-US" baseline="0" dirty="0" smtClean="0"/>
              <a:t> </a:t>
            </a:r>
            <a:r>
              <a:rPr lang="en-US" baseline="0" dirty="0" smtClean="0"/>
              <a:t>note, TBP is the TATA box-binding protein, and MTA1 is correlated with metastatic potential of carcinomas.</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17</a:t>
            </a:fld>
            <a:endParaRPr lang="en-US"/>
          </a:p>
        </p:txBody>
      </p:sp>
    </p:spTree>
    <p:extLst>
      <p:ext uri="{BB962C8B-B14F-4D97-AF65-F5344CB8AC3E}">
        <p14:creationId xmlns:p14="http://schemas.microsoft.com/office/powerpoint/2010/main" val="265988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this is the same network, but the node sizes represent how many edges each node has with any node in the HPRD</a:t>
            </a:r>
            <a:r>
              <a:rPr lang="en-US" baseline="0" dirty="0" smtClean="0"/>
              <a:t> network. Nodes with connections within the ERG network also have many connections in the global network. Additional global hubs include </a:t>
            </a:r>
            <a:r>
              <a:rPr lang="en-US" dirty="0" smtClean="0"/>
              <a:t>BMPR1B</a:t>
            </a:r>
            <a:r>
              <a:rPr lang="en-US" baseline="0" dirty="0" smtClean="0"/>
              <a:t> </a:t>
            </a:r>
            <a:r>
              <a:rPr lang="en-US" sz="1200" kern="1200" dirty="0" smtClean="0">
                <a:solidFill>
                  <a:schemeClr val="tx1"/>
                </a:solidFill>
                <a:effectLst/>
                <a:latin typeface="+mn-lt"/>
                <a:ea typeface="+mn-ea"/>
                <a:cs typeface="+mn-cs"/>
              </a:rPr>
              <a:t>encodes a member of the bone morphogenetic protein (BMP) receptor family of </a:t>
            </a:r>
            <a:r>
              <a:rPr lang="en-US" sz="1200" kern="1200" dirty="0" err="1" smtClean="0">
                <a:solidFill>
                  <a:schemeClr val="tx1"/>
                </a:solidFill>
                <a:effectLst/>
                <a:latin typeface="+mn-lt"/>
                <a:ea typeface="+mn-ea"/>
                <a:cs typeface="+mn-cs"/>
              </a:rPr>
              <a:t>transmembrane</a:t>
            </a:r>
            <a:r>
              <a:rPr lang="en-US" sz="1200" kern="1200" dirty="0" smtClean="0">
                <a:solidFill>
                  <a:schemeClr val="tx1"/>
                </a:solidFill>
                <a:effectLst/>
                <a:latin typeface="+mn-lt"/>
                <a:ea typeface="+mn-ea"/>
                <a:cs typeface="+mn-cs"/>
              </a:rPr>
              <a:t> serine/threonine kinases.</a:t>
            </a:r>
            <a:r>
              <a:rPr lang="en-US" sz="1200" kern="1200" baseline="0" dirty="0" smtClean="0">
                <a:solidFill>
                  <a:schemeClr val="tx1"/>
                </a:solidFill>
                <a:effectLst/>
                <a:latin typeface="+mn-lt"/>
                <a:ea typeface="+mn-ea"/>
                <a:cs typeface="+mn-cs"/>
              </a:rPr>
              <a:t> LRP1 is involved in </a:t>
            </a:r>
            <a:r>
              <a:rPr lang="en-US" sz="1200" kern="1200" baseline="0" dirty="0" err="1" smtClean="0">
                <a:solidFill>
                  <a:schemeClr val="tx1"/>
                </a:solidFill>
                <a:effectLst/>
                <a:latin typeface="+mn-lt"/>
                <a:ea typeface="+mn-ea"/>
                <a:cs typeface="+mn-cs"/>
              </a:rPr>
              <a:t>e</a:t>
            </a:r>
            <a:r>
              <a:rPr lang="en-US" sz="1200" kern="1200" dirty="0" err="1" smtClean="0">
                <a:solidFill>
                  <a:schemeClr val="tx1"/>
                </a:solidFill>
                <a:effectLst/>
                <a:latin typeface="+mn-lt"/>
                <a:ea typeface="+mn-ea"/>
                <a:cs typeface="+mn-cs"/>
              </a:rPr>
              <a:t>ndocytic</a:t>
            </a:r>
            <a:r>
              <a:rPr lang="en-US" sz="1200" kern="1200" dirty="0" smtClean="0">
                <a:solidFill>
                  <a:schemeClr val="tx1"/>
                </a:solidFill>
                <a:effectLst/>
                <a:latin typeface="+mn-lt"/>
                <a:ea typeface="+mn-ea"/>
                <a:cs typeface="+mn-cs"/>
              </a:rPr>
              <a:t> receptor intracellular </a:t>
            </a:r>
            <a:r>
              <a:rPr lang="en-US" sz="1200" kern="1200" dirty="0" err="1" smtClean="0">
                <a:solidFill>
                  <a:schemeClr val="tx1"/>
                </a:solidFill>
                <a:effectLst/>
                <a:latin typeface="+mn-lt"/>
                <a:ea typeface="+mn-ea"/>
                <a:cs typeface="+mn-cs"/>
              </a:rPr>
              <a:t>signalling</a:t>
            </a:r>
            <a:r>
              <a:rPr lang="en-US" sz="1200" kern="1200" dirty="0" smtClean="0">
                <a:solidFill>
                  <a:schemeClr val="tx1"/>
                </a:solidFill>
                <a:effectLst/>
                <a:latin typeface="+mn-lt"/>
                <a:ea typeface="+mn-ea"/>
                <a:cs typeface="+mn-cs"/>
              </a:rPr>
              <a:t>, lipid homeostasis, and clearance of apoptotic cells.</a:t>
            </a:r>
            <a:r>
              <a:rPr lang="en-US" sz="1200" kern="1200" baseline="0" dirty="0" smtClean="0">
                <a:solidFill>
                  <a:schemeClr val="tx1"/>
                </a:solidFill>
                <a:effectLst/>
                <a:latin typeface="+mn-lt"/>
                <a:ea typeface="+mn-ea"/>
                <a:cs typeface="+mn-cs"/>
              </a:rPr>
              <a:t> TLE1 is a </a:t>
            </a:r>
            <a:r>
              <a:rPr lang="en-US" sz="1200" kern="1200" baseline="0" dirty="0" err="1" smtClean="0">
                <a:solidFill>
                  <a:schemeClr val="tx1"/>
                </a:solidFill>
                <a:effectLst/>
                <a:latin typeface="+mn-lt"/>
                <a:ea typeface="+mn-ea"/>
                <a:cs typeface="+mn-cs"/>
              </a:rPr>
              <a:t>transducin</a:t>
            </a:r>
            <a:r>
              <a:rPr lang="en-US" sz="1200" kern="1200" baseline="0" dirty="0" smtClean="0">
                <a:solidFill>
                  <a:schemeClr val="tx1"/>
                </a:solidFill>
                <a:effectLst/>
                <a:latin typeface="+mn-lt"/>
                <a:ea typeface="+mn-ea"/>
                <a:cs typeface="+mn-cs"/>
              </a:rPr>
              <a:t>-like enhancer.</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18</a:t>
            </a:fld>
            <a:endParaRPr lang="en-US"/>
          </a:p>
        </p:txBody>
      </p:sp>
    </p:spTree>
    <p:extLst>
      <p:ext uri="{BB962C8B-B14F-4D97-AF65-F5344CB8AC3E}">
        <p14:creationId xmlns:p14="http://schemas.microsoft.com/office/powerpoint/2010/main" val="311873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 used</a:t>
            </a:r>
            <a:r>
              <a:rPr lang="en-US" baseline="0" dirty="0" smtClean="0"/>
              <a:t> </a:t>
            </a:r>
            <a:r>
              <a:rPr lang="en-US" dirty="0" smtClean="0"/>
              <a:t>Bingo </a:t>
            </a:r>
            <a:r>
              <a:rPr lang="en-US" dirty="0" smtClean="0"/>
              <a:t>to find GO molecular function </a:t>
            </a:r>
            <a:r>
              <a:rPr lang="en-US" dirty="0" smtClean="0"/>
              <a:t>enrichments in the</a:t>
            </a:r>
            <a:r>
              <a:rPr lang="en-US" baseline="0" dirty="0" smtClean="0"/>
              <a:t> ERG network, which constructs a hierarchical network of the terms that it found enrichments for. Here,</a:t>
            </a:r>
            <a:r>
              <a:rPr lang="en-US" dirty="0" smtClean="0"/>
              <a:t> </a:t>
            </a:r>
            <a:r>
              <a:rPr lang="en-US" dirty="0" smtClean="0"/>
              <a:t>I found enrichments for </a:t>
            </a:r>
            <a:r>
              <a:rPr lang="en-US" sz="1200" kern="1200" dirty="0" smtClean="0">
                <a:solidFill>
                  <a:schemeClr val="tx1"/>
                </a:solidFill>
                <a:effectLst/>
                <a:latin typeface="+mn-lt"/>
                <a:ea typeface="+mn-ea"/>
                <a:cs typeface="+mn-cs"/>
              </a:rPr>
              <a:t>transcription factor binding, nucleotide binding, protein binding, and NAD or NADH binding.</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19</a:t>
            </a:fld>
            <a:endParaRPr lang="en-US"/>
          </a:p>
        </p:txBody>
      </p:sp>
    </p:spTree>
    <p:extLst>
      <p:ext uri="{BB962C8B-B14F-4D97-AF65-F5344CB8AC3E}">
        <p14:creationId xmlns:p14="http://schemas.microsoft.com/office/powerpoint/2010/main" val="45610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first I’m going to talk about my alternative splicing work, which I did in collaboration with the Stein lab. </a:t>
            </a:r>
            <a:r>
              <a:rPr lang="en-US" dirty="0" smtClean="0"/>
              <a:t>For</a:t>
            </a:r>
            <a:r>
              <a:rPr lang="en-US" baseline="0" dirty="0" smtClean="0"/>
              <a:t> </a:t>
            </a:r>
            <a:r>
              <a:rPr lang="en-US" baseline="0" dirty="0" smtClean="0"/>
              <a:t>the purpose of quickly recapping the motivation behind this work, here’s a brief introduction. DSCAM stands for Down Syndrome cell adhesion molecule, a gene whose fly version is known to have extensive alternative splicing. </a:t>
            </a:r>
            <a:r>
              <a:rPr lang="en-US" baseline="0" dirty="0" smtClean="0"/>
              <a:t>In the second half of 2010, I was working on </a:t>
            </a:r>
            <a:r>
              <a:rPr lang="en-US" baseline="0" dirty="0" smtClean="0"/>
              <a:t>to computationally </a:t>
            </a:r>
            <a:r>
              <a:rPr lang="en-US" baseline="0" dirty="0" smtClean="0"/>
              <a:t>predicting </a:t>
            </a:r>
            <a:r>
              <a:rPr lang="en-US" baseline="0" dirty="0" smtClean="0"/>
              <a:t>new splice variants of the mammalian version, which can then be verified in a wet lab analysis.</a:t>
            </a:r>
            <a:endParaRPr lang="en-US" dirty="0" smtClean="0"/>
          </a:p>
        </p:txBody>
      </p:sp>
      <p:sp>
        <p:nvSpPr>
          <p:cNvPr id="5" name="Slide Number Placeholder 4"/>
          <p:cNvSpPr>
            <a:spLocks noGrp="1"/>
          </p:cNvSpPr>
          <p:nvPr>
            <p:ph type="sldNum" sz="quarter" idx="11"/>
          </p:nvPr>
        </p:nvSpPr>
        <p:spPr/>
        <p:txBody>
          <a:bodyPr/>
          <a:lstStyle/>
          <a:p>
            <a:fld id="{401BF5BE-CE31-0D4B-A45F-E67650E6D79F}" type="slidenum">
              <a:rPr lang="en-US" smtClean="0"/>
              <a:t>2</a:t>
            </a:fld>
            <a:endParaRPr lang="en-US"/>
          </a:p>
        </p:txBody>
      </p:sp>
    </p:spTree>
    <p:extLst>
      <p:ext uri="{BB962C8B-B14F-4D97-AF65-F5344CB8AC3E}">
        <p14:creationId xmlns:p14="http://schemas.microsoft.com/office/powerpoint/2010/main" val="985273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cellular compartment ontology, I found enrichments for </a:t>
            </a:r>
            <a:r>
              <a:rPr lang="en-US" sz="1200" kern="1200" dirty="0" smtClean="0">
                <a:solidFill>
                  <a:schemeClr val="tx1"/>
                </a:solidFill>
                <a:effectLst/>
                <a:latin typeface="+mn-lt"/>
                <a:ea typeface="+mn-ea"/>
                <a:cs typeface="+mn-cs"/>
              </a:rPr>
              <a:t>plasma membrane, nucleoplasm, and protein complexes, including chromatin </a:t>
            </a:r>
            <a:r>
              <a:rPr lang="en-US" sz="1200" kern="1200" dirty="0" err="1" smtClean="0">
                <a:solidFill>
                  <a:schemeClr val="tx1"/>
                </a:solidFill>
                <a:effectLst/>
                <a:latin typeface="+mn-lt"/>
                <a:ea typeface="+mn-ea"/>
                <a:cs typeface="+mn-cs"/>
              </a:rPr>
              <a:t>remodelling</a:t>
            </a:r>
            <a:r>
              <a:rPr lang="en-US" sz="1200" kern="1200" dirty="0" smtClean="0">
                <a:solidFill>
                  <a:schemeClr val="tx1"/>
                </a:solidFill>
                <a:effectLst/>
                <a:latin typeface="+mn-lt"/>
                <a:ea typeface="+mn-ea"/>
                <a:cs typeface="+mn-cs"/>
              </a:rPr>
              <a:t>, transcriptional repressor, and a complex used for histone </a:t>
            </a:r>
            <a:r>
              <a:rPr lang="en-US" sz="1200" kern="1200" dirty="0" err="1" smtClean="0">
                <a:solidFill>
                  <a:schemeClr val="tx1"/>
                </a:solidFill>
                <a:effectLst/>
                <a:latin typeface="+mn-lt"/>
                <a:ea typeface="+mn-ea"/>
                <a:cs typeface="+mn-cs"/>
              </a:rPr>
              <a:t>deacetylation</a:t>
            </a:r>
            <a:r>
              <a:rPr lang="en-US" sz="1200" kern="1200" dirty="0" smtClean="0">
                <a:solidFill>
                  <a:schemeClr val="tx1"/>
                </a:solidFill>
                <a:effectLst/>
                <a:latin typeface="+mn-lt"/>
                <a:ea typeface="+mn-ea"/>
                <a:cs typeface="+mn-cs"/>
              </a:rPr>
              <a:t> and chromatin </a:t>
            </a:r>
            <a:r>
              <a:rPr lang="en-US" sz="1200" kern="1200" dirty="0" err="1" smtClean="0">
                <a:solidFill>
                  <a:schemeClr val="tx1"/>
                </a:solidFill>
                <a:effectLst/>
                <a:latin typeface="+mn-lt"/>
                <a:ea typeface="+mn-ea"/>
                <a:cs typeface="+mn-cs"/>
              </a:rPr>
              <a:t>remodelling</a:t>
            </a:r>
            <a:r>
              <a:rPr lang="en-US" sz="1200" kern="1200" dirty="0" smtClean="0">
                <a:solidFill>
                  <a:schemeClr val="tx1"/>
                </a:solidFill>
                <a:effectLst/>
                <a:latin typeface="+mn-lt"/>
                <a:ea typeface="+mn-ea"/>
                <a:cs typeface="+mn-cs"/>
              </a:rPr>
              <a: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20</a:t>
            </a:fld>
            <a:endParaRPr lang="en-US"/>
          </a:p>
        </p:txBody>
      </p:sp>
    </p:spTree>
    <p:extLst>
      <p:ext uri="{BB962C8B-B14F-4D97-AF65-F5344CB8AC3E}">
        <p14:creationId xmlns:p14="http://schemas.microsoft.com/office/powerpoint/2010/main" val="1948344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the network for prostate cancer recurrent lesions. Here, there are two types of mutant</a:t>
            </a:r>
            <a:r>
              <a:rPr lang="en-US" baseline="0" dirty="0" smtClean="0"/>
              <a:t> genes we’re keeping track of: amplified genes are in green, deleted genes are in red. </a:t>
            </a:r>
            <a:r>
              <a:rPr lang="en-US" dirty="0" smtClean="0"/>
              <a:t>For</a:t>
            </a:r>
            <a:r>
              <a:rPr lang="en-US" baseline="0" dirty="0" smtClean="0"/>
              <a:t> </a:t>
            </a:r>
            <a:r>
              <a:rPr lang="en-US" baseline="0" dirty="0" smtClean="0"/>
              <a:t>the amplified genes, there is only one edge between two amplified genes, so most of the amplified genes are isolated from each other, but there are a fair number of interactions between deleted genes, and between genes of different types. The larger number of deleted genes also implies that deletions have a larger role in prostate cancer.</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21</a:t>
            </a:fld>
            <a:endParaRPr lang="en-US"/>
          </a:p>
        </p:txBody>
      </p:sp>
    </p:spTree>
    <p:extLst>
      <p:ext uri="{BB962C8B-B14F-4D97-AF65-F5344CB8AC3E}">
        <p14:creationId xmlns:p14="http://schemas.microsoft.com/office/powerpoint/2010/main" val="2561253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node sizes are mapped to the local degree, or number of edges between just the nodes in this network. The node</a:t>
            </a:r>
            <a:r>
              <a:rPr lang="en-US" baseline="0" dirty="0" smtClean="0"/>
              <a:t> with the largest degree is TP53, which has a well documented tumor suppressor role. Other high-degree nodes include CGA, which is the alpha subunit of a glycoprotein hormone, and COPS6, a subunit of a </a:t>
            </a:r>
            <a:r>
              <a:rPr lang="en-US" baseline="0" dirty="0" err="1" smtClean="0"/>
              <a:t>signalling</a:t>
            </a:r>
            <a:r>
              <a:rPr lang="en-US" baseline="0" dirty="0" smtClean="0"/>
              <a:t> complex that functions as an important regulator in multiple </a:t>
            </a:r>
            <a:r>
              <a:rPr lang="en-US" baseline="0" dirty="0" err="1" smtClean="0"/>
              <a:t>signalling</a:t>
            </a:r>
            <a:r>
              <a:rPr lang="en-US" baseline="0" dirty="0" smtClean="0"/>
              <a:t> pathways.</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22</a:t>
            </a:fld>
            <a:endParaRPr lang="en-US"/>
          </a:p>
        </p:txBody>
      </p:sp>
    </p:spTree>
    <p:extLst>
      <p:ext uri="{BB962C8B-B14F-4D97-AF65-F5344CB8AC3E}">
        <p14:creationId xmlns:p14="http://schemas.microsoft.com/office/powerpoint/2010/main" val="3103226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Again, hubs in the local network are also hubs in the global network (i.e. all of</a:t>
            </a:r>
            <a:r>
              <a:rPr lang="en-US" baseline="0" dirty="0" smtClean="0"/>
              <a:t> HPRD). TP53 and COPS6 are in the top 4 global hubs. The others are DLG4, which is a </a:t>
            </a:r>
            <a:r>
              <a:rPr lang="en-US" sz="1200" kern="1200" dirty="0" smtClean="0">
                <a:solidFill>
                  <a:schemeClr val="tx1"/>
                </a:solidFill>
                <a:latin typeface="+mn-lt"/>
                <a:ea typeface="+mn-ea"/>
                <a:cs typeface="+mn-cs"/>
              </a:rPr>
              <a:t>membrane-associated </a:t>
            </a:r>
            <a:r>
              <a:rPr lang="en-US" sz="1200" kern="1200" dirty="0" err="1" smtClean="0">
                <a:solidFill>
                  <a:schemeClr val="tx1"/>
                </a:solidFill>
                <a:latin typeface="+mn-lt"/>
                <a:ea typeface="+mn-ea"/>
                <a:cs typeface="+mn-cs"/>
              </a:rPr>
              <a:t>guanylate</a:t>
            </a:r>
            <a:r>
              <a:rPr lang="en-US" sz="1200" kern="1200" dirty="0" smtClean="0">
                <a:solidFill>
                  <a:schemeClr val="tx1"/>
                </a:solidFill>
                <a:latin typeface="+mn-lt"/>
                <a:ea typeface="+mn-ea"/>
                <a:cs typeface="+mn-cs"/>
              </a:rPr>
              <a:t> kinase, and SMURF1,</a:t>
            </a:r>
            <a:r>
              <a:rPr lang="en-US" sz="1200" kern="1200" baseline="0" dirty="0" smtClean="0">
                <a:solidFill>
                  <a:schemeClr val="tx1"/>
                </a:solidFill>
                <a:latin typeface="+mn-lt"/>
                <a:ea typeface="+mn-ea"/>
                <a:cs typeface="+mn-cs"/>
              </a:rPr>
              <a:t> a ubiquitin ligase specific to the bone morphogenetic protein (BMP) pathway.</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23</a:t>
            </a:fld>
            <a:endParaRPr lang="en-US"/>
          </a:p>
        </p:txBody>
      </p:sp>
    </p:spTree>
    <p:extLst>
      <p:ext uri="{BB962C8B-B14F-4D97-AF65-F5344CB8AC3E}">
        <p14:creationId xmlns:p14="http://schemas.microsoft.com/office/powerpoint/2010/main" val="1086036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GO enrichments, I studied amplified and deleted</a:t>
            </a:r>
            <a:r>
              <a:rPr lang="en-US" baseline="0" dirty="0" smtClean="0"/>
              <a:t> genes separately. This is what I found when I looked for GO biological process enrichment in amplified genes. The only enriched annotation was </a:t>
            </a:r>
            <a:r>
              <a:rPr lang="en-US" sz="1200" kern="1200" dirty="0" smtClean="0">
                <a:solidFill>
                  <a:schemeClr val="tx1"/>
                </a:solidFill>
                <a:effectLst/>
                <a:latin typeface="+mn-lt"/>
                <a:ea typeface="+mn-ea"/>
                <a:cs typeface="+mn-cs"/>
              </a:rPr>
              <a:t>regulation of cholinergic synaptic transmission. Molecular</a:t>
            </a:r>
            <a:r>
              <a:rPr lang="en-US" sz="1200" kern="1200" baseline="0" dirty="0" smtClean="0">
                <a:solidFill>
                  <a:schemeClr val="tx1"/>
                </a:solidFill>
                <a:effectLst/>
                <a:latin typeface="+mn-lt"/>
                <a:ea typeface="+mn-ea"/>
                <a:cs typeface="+mn-cs"/>
              </a:rPr>
              <a:t> function enrichment wasn’t particularly informative either, I just got enrichment in the very broad “protein binding” term.</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24</a:t>
            </a:fld>
            <a:endParaRPr lang="en-US"/>
          </a:p>
        </p:txBody>
      </p:sp>
    </p:spTree>
    <p:extLst>
      <p:ext uri="{BB962C8B-B14F-4D97-AF65-F5344CB8AC3E}">
        <p14:creationId xmlns:p14="http://schemas.microsoft.com/office/powerpoint/2010/main" val="2216954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Deleted genes were more</a:t>
            </a:r>
            <a:r>
              <a:rPr lang="en-US" baseline="0" dirty="0" smtClean="0"/>
              <a:t> interesting. In GO biological process, the two major enrichment clusters were </a:t>
            </a:r>
            <a:r>
              <a:rPr lang="en-US" sz="1200" kern="1200" dirty="0" smtClean="0">
                <a:solidFill>
                  <a:schemeClr val="tx1"/>
                </a:solidFill>
                <a:effectLst/>
                <a:latin typeface="+mn-lt"/>
                <a:ea typeface="+mn-ea"/>
                <a:cs typeface="+mn-cs"/>
              </a:rPr>
              <a:t>positive regulation of peptidases (</a:t>
            </a:r>
            <a:r>
              <a:rPr lang="en-US" sz="1200" kern="1200" dirty="0" err="1" smtClean="0">
                <a:solidFill>
                  <a:schemeClr val="tx1"/>
                </a:solidFill>
                <a:effectLst/>
                <a:latin typeface="+mn-lt"/>
                <a:ea typeface="+mn-ea"/>
                <a:cs typeface="+mn-cs"/>
              </a:rPr>
              <a:t>caspases</a:t>
            </a:r>
            <a:r>
              <a:rPr lang="en-US" sz="1200" kern="1200" dirty="0" smtClean="0">
                <a:solidFill>
                  <a:schemeClr val="tx1"/>
                </a:solidFill>
                <a:effectLst/>
                <a:latin typeface="+mn-lt"/>
                <a:ea typeface="+mn-ea"/>
                <a:cs typeface="+mn-cs"/>
              </a:rPr>
              <a:t>) and cellular membrane organization.</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[indicate with laser pointer or mouse?]</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25</a:t>
            </a:fld>
            <a:endParaRPr lang="en-US"/>
          </a:p>
        </p:txBody>
      </p:sp>
    </p:spTree>
    <p:extLst>
      <p:ext uri="{BB962C8B-B14F-4D97-AF65-F5344CB8AC3E}">
        <p14:creationId xmlns:p14="http://schemas.microsoft.com/office/powerpoint/2010/main" val="4140604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molecular function ontology, I found enrichments</a:t>
            </a:r>
            <a:r>
              <a:rPr lang="en-US" baseline="0" dirty="0" smtClean="0"/>
              <a:t> in a number of distinct branches in the ontology network. These clusters include TRAIL binding, </a:t>
            </a:r>
            <a:r>
              <a:rPr lang="en-US" sz="1200" kern="1200" dirty="0" err="1" smtClean="0">
                <a:solidFill>
                  <a:schemeClr val="tx1"/>
                </a:solidFill>
                <a:effectLst/>
                <a:latin typeface="+mn-lt"/>
                <a:ea typeface="+mn-ea"/>
                <a:cs typeface="+mn-cs"/>
              </a:rPr>
              <a:t>arachidonate</a:t>
            </a:r>
            <a:r>
              <a:rPr lang="en-US" sz="1200" kern="1200" dirty="0" smtClean="0">
                <a:solidFill>
                  <a:schemeClr val="tx1"/>
                </a:solidFill>
                <a:effectLst/>
                <a:latin typeface="+mn-lt"/>
                <a:ea typeface="+mn-ea"/>
                <a:cs typeface="+mn-cs"/>
              </a:rPr>
              <a:t> 12-lipoxygenase activity, </a:t>
            </a:r>
            <a:r>
              <a:rPr lang="en-US" sz="1200" kern="1200" dirty="0" err="1" smtClean="0">
                <a:solidFill>
                  <a:schemeClr val="tx1"/>
                </a:solidFill>
                <a:effectLst/>
                <a:latin typeface="+mn-lt"/>
                <a:ea typeface="+mn-ea"/>
                <a:cs typeface="+mn-cs"/>
              </a:rPr>
              <a:t>asialoglycoprotein</a:t>
            </a:r>
            <a:r>
              <a:rPr lang="en-US" sz="1200" kern="1200" dirty="0" smtClean="0">
                <a:solidFill>
                  <a:schemeClr val="tx1"/>
                </a:solidFill>
                <a:effectLst/>
                <a:latin typeface="+mn-lt"/>
                <a:ea typeface="+mn-ea"/>
                <a:cs typeface="+mn-cs"/>
              </a:rPr>
              <a:t> receptor activity, C5a </a:t>
            </a:r>
            <a:r>
              <a:rPr lang="en-US" sz="1200" kern="1200" dirty="0" err="1" smtClean="0">
                <a:solidFill>
                  <a:schemeClr val="tx1"/>
                </a:solidFill>
                <a:effectLst/>
                <a:latin typeface="+mn-lt"/>
                <a:ea typeface="+mn-ea"/>
                <a:cs typeface="+mn-cs"/>
              </a:rPr>
              <a:t>anaphylatoxin</a:t>
            </a:r>
            <a:r>
              <a:rPr lang="en-US" sz="1200" kern="1200" dirty="0" smtClean="0">
                <a:solidFill>
                  <a:schemeClr val="tx1"/>
                </a:solidFill>
                <a:effectLst/>
                <a:latin typeface="+mn-lt"/>
                <a:ea typeface="+mn-ea"/>
                <a:cs typeface="+mn-cs"/>
              </a:rPr>
              <a:t> receptor activity, and protein phosphatase 2A binding,</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caspase</a:t>
            </a:r>
            <a:r>
              <a:rPr lang="en-US" sz="1200" kern="1200" baseline="0" dirty="0" smtClean="0">
                <a:solidFill>
                  <a:schemeClr val="tx1"/>
                </a:solidFill>
                <a:effectLst/>
                <a:latin typeface="+mn-lt"/>
                <a:ea typeface="+mn-ea"/>
                <a:cs typeface="+mn-cs"/>
              </a:rPr>
              <a:t> activator activity.</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26</a:t>
            </a:fld>
            <a:endParaRPr lang="en-US"/>
          </a:p>
        </p:txBody>
      </p:sp>
    </p:spTree>
    <p:extLst>
      <p:ext uri="{BB962C8B-B14F-4D97-AF65-F5344CB8AC3E}">
        <p14:creationId xmlns:p14="http://schemas.microsoft.com/office/powerpoint/2010/main" val="532362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finding protein complexes, I used the MCODE</a:t>
            </a:r>
            <a:r>
              <a:rPr lang="en-US" baseline="0" dirty="0" smtClean="0"/>
              <a:t> plugin for </a:t>
            </a:r>
            <a:r>
              <a:rPr lang="en-US" baseline="0" dirty="0" err="1" smtClean="0"/>
              <a:t>Cytoscape</a:t>
            </a:r>
            <a:r>
              <a:rPr lang="en-US" baseline="0" dirty="0" smtClean="0"/>
              <a:t>, which identifies complexes by finding highly interconnected regions in a network. </a:t>
            </a:r>
            <a:r>
              <a:rPr lang="en-US" dirty="0" smtClean="0"/>
              <a:t>Among the deleted genes, MCODE predicted a complex between TNFRSF10B, TNFRSF10A, and TNFRSF10D.</a:t>
            </a:r>
            <a:r>
              <a:rPr lang="en-US" baseline="0" dirty="0" smtClean="0"/>
              <a:t> </a:t>
            </a:r>
            <a:r>
              <a:rPr lang="en-US" dirty="0" smtClean="0"/>
              <a:t>NCBI indicates that this complex is responsible for transducing the cell death signal and inducing cell apoptosis.</a:t>
            </a:r>
          </a:p>
        </p:txBody>
      </p:sp>
      <p:sp>
        <p:nvSpPr>
          <p:cNvPr id="4" name="Slide Number Placeholder 3"/>
          <p:cNvSpPr>
            <a:spLocks noGrp="1"/>
          </p:cNvSpPr>
          <p:nvPr>
            <p:ph type="sldNum" sz="quarter" idx="10"/>
          </p:nvPr>
        </p:nvSpPr>
        <p:spPr/>
        <p:txBody>
          <a:bodyPr/>
          <a:lstStyle/>
          <a:p>
            <a:fld id="{401BF5BE-CE31-0D4B-A45F-E67650E6D79F}" type="slidenum">
              <a:rPr lang="en-US" smtClean="0"/>
              <a:t>27</a:t>
            </a:fld>
            <a:endParaRPr lang="en-US"/>
          </a:p>
        </p:txBody>
      </p:sp>
    </p:spTree>
    <p:extLst>
      <p:ext uri="{BB962C8B-B14F-4D97-AF65-F5344CB8AC3E}">
        <p14:creationId xmlns:p14="http://schemas.microsoft.com/office/powerpoint/2010/main" val="1216922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gene list I worked with was ETS gene list. Relatively few of these genes mapped to HPRD, but here we have four mutation types to investigate: amplified</a:t>
            </a:r>
            <a:r>
              <a:rPr lang="en-US" baseline="0" dirty="0" smtClean="0"/>
              <a:t> genes, deleted genes, genes that can be either amplified or deleted, and genes that are only partially lost in prostate cancer. Given the scarcity of edges, there aren’t really any local hubs here to investigate. The one edge that is there is between ERG and ETS2. ETS2 is a regulator of stem cell development, </a:t>
            </a:r>
            <a:r>
              <a:rPr lang="en-US" sz="1200" kern="1200" dirty="0" smtClean="0">
                <a:solidFill>
                  <a:schemeClr val="tx1"/>
                </a:solidFill>
                <a:effectLst/>
                <a:latin typeface="+mn-lt"/>
                <a:ea typeface="+mn-ea"/>
                <a:cs typeface="+mn-cs"/>
              </a:rPr>
              <a:t>cell senescence, cell death, and </a:t>
            </a:r>
            <a:r>
              <a:rPr lang="en-US" sz="1200" kern="1200" dirty="0" err="1" smtClean="0">
                <a:solidFill>
                  <a:schemeClr val="tx1"/>
                </a:solidFill>
                <a:effectLst/>
                <a:latin typeface="+mn-lt"/>
                <a:ea typeface="+mn-ea"/>
                <a:cs typeface="+mn-cs"/>
              </a:rPr>
              <a:t>tumorigenesis</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28</a:t>
            </a:fld>
            <a:endParaRPr lang="en-US"/>
          </a:p>
        </p:txBody>
      </p:sp>
    </p:spTree>
    <p:extLst>
      <p:ext uri="{BB962C8B-B14F-4D97-AF65-F5344CB8AC3E}">
        <p14:creationId xmlns:p14="http://schemas.microsoft.com/office/powerpoint/2010/main" val="3669261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global degree</a:t>
            </a:r>
            <a:r>
              <a:rPr lang="en-US" baseline="0" dirty="0" smtClean="0"/>
              <a:t> of these nodes, ERG and ETS2 also have a number of connections with the entire HPRD network.</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29</a:t>
            </a:fld>
            <a:endParaRPr lang="en-US"/>
          </a:p>
        </p:txBody>
      </p:sp>
    </p:spTree>
    <p:extLst>
      <p:ext uri="{BB962C8B-B14F-4D97-AF65-F5344CB8AC3E}">
        <p14:creationId xmlns:p14="http://schemas.microsoft.com/office/powerpoint/2010/main" val="108754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a:t>
            </a:r>
            <a:r>
              <a:rPr lang="en-US" baseline="0" dirty="0" smtClean="0"/>
              <a:t> have the sequence, and we know where the annotated </a:t>
            </a:r>
            <a:r>
              <a:rPr lang="en-US" baseline="0" dirty="0" err="1" smtClean="0"/>
              <a:t>exons</a:t>
            </a:r>
            <a:r>
              <a:rPr lang="en-US" baseline="0" dirty="0" smtClean="0"/>
              <a:t> are. My first step was to look at a review of recently developed gene finders with </a:t>
            </a:r>
            <a:r>
              <a:rPr lang="en-US" baseline="0" dirty="0" err="1" smtClean="0"/>
              <a:t>exon</a:t>
            </a:r>
            <a:r>
              <a:rPr lang="en-US" baseline="0" dirty="0" smtClean="0"/>
              <a:t> prediction to determine the best one to use. This study found that </a:t>
            </a:r>
            <a:r>
              <a:rPr lang="en-US" baseline="0" dirty="0" err="1" smtClean="0"/>
              <a:t>Genomescan</a:t>
            </a:r>
            <a:r>
              <a:rPr lang="en-US" baseline="0" dirty="0" smtClean="0"/>
              <a:t> was the best overall program, but </a:t>
            </a:r>
            <a:r>
              <a:rPr lang="en-US" baseline="0" dirty="0" err="1" smtClean="0"/>
              <a:t>Twinscan</a:t>
            </a:r>
            <a:r>
              <a:rPr lang="en-US" baseline="0" dirty="0" smtClean="0"/>
              <a:t> was the best on identifying features within a gene, so I opted to see what results I’d get from both of these programs.</a:t>
            </a:r>
            <a:endParaRPr lang="en-US" dirty="0"/>
          </a:p>
        </p:txBody>
      </p:sp>
      <p:sp>
        <p:nvSpPr>
          <p:cNvPr id="4" name="Slide Number Placeholder 3"/>
          <p:cNvSpPr>
            <a:spLocks noGrp="1"/>
          </p:cNvSpPr>
          <p:nvPr>
            <p:ph type="sldNum" sz="quarter" idx="10"/>
          </p:nvPr>
        </p:nvSpPr>
        <p:spPr/>
        <p:txBody>
          <a:bodyPr/>
          <a:lstStyle/>
          <a:p>
            <a:fld id="{8FAD11B2-42D2-E941-9FAF-BBDB45DCB24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then I did GO enrichment analysis on each network. In the amplified gene network,</a:t>
            </a:r>
            <a:r>
              <a:rPr lang="en-US" baseline="0" dirty="0" smtClean="0"/>
              <a:t> there were biological process enrichments for </a:t>
            </a:r>
            <a:r>
              <a:rPr lang="en-US" sz="1200" kern="1200" dirty="0" smtClean="0">
                <a:solidFill>
                  <a:schemeClr val="tx1"/>
                </a:solidFill>
                <a:effectLst/>
                <a:latin typeface="+mn-lt"/>
                <a:ea typeface="+mn-ea"/>
                <a:cs typeface="+mn-cs"/>
              </a:rPr>
              <a:t>transcription regulation from RNAPII promoter, and macrophage differentiation.</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30</a:t>
            </a:fld>
            <a:endParaRPr lang="en-US"/>
          </a:p>
        </p:txBody>
      </p:sp>
    </p:spTree>
    <p:extLst>
      <p:ext uri="{BB962C8B-B14F-4D97-AF65-F5344CB8AC3E}">
        <p14:creationId xmlns:p14="http://schemas.microsoft.com/office/powerpoint/2010/main" val="3068146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GO molecular function ontology, enrichments were found for </a:t>
            </a:r>
            <a:r>
              <a:rPr lang="en-US" sz="1200" kern="1200" dirty="0" smtClean="0">
                <a:solidFill>
                  <a:schemeClr val="tx1"/>
                </a:solidFill>
                <a:effectLst/>
                <a:latin typeface="+mn-lt"/>
                <a:ea typeface="+mn-ea"/>
                <a:cs typeface="+mn-cs"/>
              </a:rPr>
              <a:t>sequence-specific DNA binding</a:t>
            </a:r>
            <a:r>
              <a:rPr lang="en-US" sz="1200" kern="1200" baseline="0" dirty="0" smtClean="0">
                <a:solidFill>
                  <a:schemeClr val="tx1"/>
                </a:solidFill>
                <a:effectLst/>
                <a:latin typeface="+mn-lt"/>
                <a:ea typeface="+mn-ea"/>
                <a:cs typeface="+mn-cs"/>
              </a:rPr>
              <a:t> and transcription regulation.</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31</a:t>
            </a:fld>
            <a:endParaRPr lang="en-US"/>
          </a:p>
        </p:txBody>
      </p:sp>
    </p:spTree>
    <p:extLst>
      <p:ext uri="{BB962C8B-B14F-4D97-AF65-F5344CB8AC3E}">
        <p14:creationId xmlns:p14="http://schemas.microsoft.com/office/powerpoint/2010/main" val="2146880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Turning to the deleted gene network, BP enrichments were in </a:t>
            </a:r>
            <a:r>
              <a:rPr lang="en-US" sz="1200" kern="1200" dirty="0" smtClean="0">
                <a:solidFill>
                  <a:schemeClr val="tx1"/>
                </a:solidFill>
                <a:effectLst/>
                <a:latin typeface="+mn-lt"/>
                <a:ea typeface="+mn-ea"/>
                <a:cs typeface="+mn-cs"/>
              </a:rPr>
              <a:t>DNA-dependent transcription regulation, regulation of RNA metabolism, and regulation of nitrogen compound metabolic processes, and negative regulation of T cell receptor </a:t>
            </a:r>
            <a:r>
              <a:rPr lang="en-US" sz="1200" kern="1200" dirty="0" err="1" smtClean="0">
                <a:solidFill>
                  <a:schemeClr val="tx1"/>
                </a:solidFill>
                <a:effectLst/>
                <a:latin typeface="+mn-lt"/>
                <a:ea typeface="+mn-ea"/>
                <a:cs typeface="+mn-cs"/>
              </a:rPr>
              <a:t>signalling</a:t>
            </a:r>
            <a:r>
              <a:rPr lang="en-US" sz="1200" kern="1200" dirty="0" smtClean="0">
                <a:solidFill>
                  <a:schemeClr val="tx1"/>
                </a:solidFill>
                <a:effectLst/>
                <a:latin typeface="+mn-lt"/>
                <a:ea typeface="+mn-ea"/>
                <a:cs typeface="+mn-cs"/>
              </a:rPr>
              <a:t> pathway.</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32</a:t>
            </a:fld>
            <a:endParaRPr lang="en-US"/>
          </a:p>
        </p:txBody>
      </p:sp>
    </p:spTree>
    <p:extLst>
      <p:ext uri="{BB962C8B-B14F-4D97-AF65-F5344CB8AC3E}">
        <p14:creationId xmlns:p14="http://schemas.microsoft.com/office/powerpoint/2010/main" val="1057006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molecular function ontology, the deleted</a:t>
            </a:r>
            <a:r>
              <a:rPr lang="en-US" baseline="0" dirty="0" smtClean="0"/>
              <a:t> genes were enriched for </a:t>
            </a:r>
            <a:r>
              <a:rPr lang="en-US" sz="1200" kern="1200" dirty="0" smtClean="0">
                <a:solidFill>
                  <a:schemeClr val="tx1"/>
                </a:solidFill>
                <a:effectLst/>
                <a:latin typeface="+mn-lt"/>
                <a:ea typeface="+mn-ea"/>
                <a:cs typeface="+mn-cs"/>
              </a:rPr>
              <a:t>transcription cofactor activity, transcription repressor activity, RNAPII transcription factor activity, purine-rich negative regulatory element binding, </a:t>
            </a:r>
            <a:r>
              <a:rPr lang="en-US" sz="1200" kern="1200" dirty="0" err="1" smtClean="0">
                <a:solidFill>
                  <a:schemeClr val="tx1"/>
                </a:solidFill>
                <a:effectLst/>
                <a:latin typeface="+mn-lt"/>
                <a:ea typeface="+mn-ea"/>
                <a:cs typeface="+mn-cs"/>
              </a:rPr>
              <a:t>phosphotransferase</a:t>
            </a:r>
            <a:r>
              <a:rPr lang="en-US" sz="1200" kern="1200" dirty="0" smtClean="0">
                <a:solidFill>
                  <a:schemeClr val="tx1"/>
                </a:solidFill>
                <a:effectLst/>
                <a:latin typeface="+mn-lt"/>
                <a:ea typeface="+mn-ea"/>
                <a:cs typeface="+mn-cs"/>
              </a:rPr>
              <a:t> activity, and protein </a:t>
            </a:r>
            <a:r>
              <a:rPr lang="en-US" sz="1200" kern="1200" dirty="0" err="1" smtClean="0">
                <a:solidFill>
                  <a:schemeClr val="tx1"/>
                </a:solidFill>
                <a:effectLst/>
                <a:latin typeface="+mn-lt"/>
                <a:ea typeface="+mn-ea"/>
                <a:cs typeface="+mn-cs"/>
              </a:rPr>
              <a:t>histidine</a:t>
            </a:r>
            <a:r>
              <a:rPr lang="en-US" sz="1200" kern="1200" dirty="0" smtClean="0">
                <a:solidFill>
                  <a:schemeClr val="tx1"/>
                </a:solidFill>
                <a:effectLst/>
                <a:latin typeface="+mn-lt"/>
                <a:ea typeface="+mn-ea"/>
                <a:cs typeface="+mn-cs"/>
              </a:rPr>
              <a:t> kinase activity.</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33</a:t>
            </a:fld>
            <a:endParaRPr lang="en-US"/>
          </a:p>
        </p:txBody>
      </p:sp>
    </p:spTree>
    <p:extLst>
      <p:ext uri="{BB962C8B-B14F-4D97-AF65-F5344CB8AC3E}">
        <p14:creationId xmlns:p14="http://schemas.microsoft.com/office/powerpoint/2010/main" val="4253971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I looked at GO enrichments in the partial loss genes.</a:t>
            </a:r>
            <a:r>
              <a:rPr lang="en-US" baseline="0" dirty="0" smtClean="0"/>
              <a:t> Biological process enrichments covered </a:t>
            </a:r>
            <a:r>
              <a:rPr lang="en-US" sz="1200" kern="1200" dirty="0" smtClean="0">
                <a:solidFill>
                  <a:schemeClr val="tx1"/>
                </a:solidFill>
                <a:effectLst/>
                <a:latin typeface="+mn-lt"/>
                <a:ea typeface="+mn-ea"/>
                <a:cs typeface="+mn-cs"/>
              </a:rPr>
              <a:t>amino acid methylation, cell proliferation, DNA-dependent transcription regulation, regulation of protein complex disassembly, and regulation of translational termination.</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34</a:t>
            </a:fld>
            <a:endParaRPr lang="en-US"/>
          </a:p>
        </p:txBody>
      </p:sp>
    </p:spTree>
    <p:extLst>
      <p:ext uri="{BB962C8B-B14F-4D97-AF65-F5344CB8AC3E}">
        <p14:creationId xmlns:p14="http://schemas.microsoft.com/office/powerpoint/2010/main" val="1507994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molecular</a:t>
            </a:r>
            <a:r>
              <a:rPr lang="en-US" baseline="0" dirty="0" smtClean="0"/>
              <a:t> function ontology, enrichments covered </a:t>
            </a:r>
            <a:r>
              <a:rPr lang="en-US" sz="1200" kern="1200" dirty="0" smtClean="0">
                <a:solidFill>
                  <a:schemeClr val="tx1"/>
                </a:solidFill>
                <a:effectLst/>
                <a:latin typeface="+mn-lt"/>
                <a:ea typeface="+mn-ea"/>
                <a:cs typeface="+mn-cs"/>
              </a:rPr>
              <a:t>translation release factor activity, sequence-specific DNA binding, specific RNAPII transcription factor activity, ligand-regulated transcription factor activity, and ribosome binding.</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35</a:t>
            </a:fld>
            <a:endParaRPr lang="en-US"/>
          </a:p>
        </p:txBody>
      </p:sp>
    </p:spTree>
    <p:extLst>
      <p:ext uri="{BB962C8B-B14F-4D97-AF65-F5344CB8AC3E}">
        <p14:creationId xmlns:p14="http://schemas.microsoft.com/office/powerpoint/2010/main" val="4186334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I found was that </a:t>
            </a:r>
            <a:r>
              <a:rPr lang="en-US" baseline="0" dirty="0" err="1" smtClean="0"/>
              <a:t>Twinscan</a:t>
            </a:r>
            <a:r>
              <a:rPr lang="en-US" baseline="0" dirty="0" smtClean="0"/>
              <a:t> found all the annotated </a:t>
            </a:r>
            <a:r>
              <a:rPr lang="en-US" baseline="0" dirty="0" err="1" smtClean="0"/>
              <a:t>exons</a:t>
            </a:r>
            <a:r>
              <a:rPr lang="en-US" baseline="0" dirty="0" smtClean="0"/>
              <a:t>, and also found three novel </a:t>
            </a:r>
            <a:r>
              <a:rPr lang="en-US" baseline="0" dirty="0" err="1" smtClean="0"/>
              <a:t>exons</a:t>
            </a:r>
            <a:r>
              <a:rPr lang="en-US" baseline="0" dirty="0" smtClean="0"/>
              <a:t>. </a:t>
            </a:r>
            <a:r>
              <a:rPr lang="en-US" dirty="0" smtClean="0"/>
              <a:t>These </a:t>
            </a:r>
            <a:r>
              <a:rPr lang="en-US" baseline="0" dirty="0" err="1" smtClean="0"/>
              <a:t>exons</a:t>
            </a:r>
            <a:r>
              <a:rPr lang="en-US" baseline="0" dirty="0" smtClean="0"/>
              <a:t> are split  across two “predicted” genes. </a:t>
            </a:r>
            <a:r>
              <a:rPr lang="en-US" baseline="0" dirty="0" err="1" smtClean="0"/>
              <a:t>Twinscan</a:t>
            </a:r>
            <a:r>
              <a:rPr lang="en-US" baseline="0" dirty="0" smtClean="0"/>
              <a:t> thinks the first three annotated </a:t>
            </a:r>
            <a:r>
              <a:rPr lang="en-US" baseline="0" dirty="0" err="1" smtClean="0"/>
              <a:t>exons</a:t>
            </a:r>
            <a:r>
              <a:rPr lang="en-US" baseline="0" dirty="0" smtClean="0"/>
              <a:t>, plus the first two novel </a:t>
            </a:r>
            <a:r>
              <a:rPr lang="en-US" baseline="0" dirty="0" err="1" smtClean="0"/>
              <a:t>exons</a:t>
            </a:r>
            <a:r>
              <a:rPr lang="en-US" baseline="0" dirty="0" smtClean="0"/>
              <a:t>, form one gene, and the second gene starts with the third novel </a:t>
            </a:r>
            <a:r>
              <a:rPr lang="en-US" baseline="0" dirty="0" err="1" smtClean="0"/>
              <a:t>exon</a:t>
            </a:r>
            <a:r>
              <a:rPr lang="en-US" baseline="0" dirty="0" smtClean="0"/>
              <a:t>, and contains the remaining 30 annotated </a:t>
            </a:r>
            <a:r>
              <a:rPr lang="en-US" baseline="0" dirty="0" err="1" smtClean="0"/>
              <a:t>exons</a:t>
            </a:r>
            <a:r>
              <a:rPr lang="en-US" baseline="0" dirty="0" smtClean="0"/>
              <a:t>. </a:t>
            </a:r>
            <a:r>
              <a:rPr lang="en-US" baseline="0" dirty="0" err="1" smtClean="0"/>
              <a:t>Genomescan</a:t>
            </a:r>
            <a:r>
              <a:rPr lang="en-US" baseline="0" dirty="0" smtClean="0"/>
              <a:t>, however, produced some really weird results, for example it thought that there were 14 short genes within </a:t>
            </a:r>
            <a:r>
              <a:rPr lang="en-US" baseline="0" dirty="0" err="1" smtClean="0"/>
              <a:t>DSCAM’s</a:t>
            </a:r>
            <a:r>
              <a:rPr lang="en-US" baseline="0" dirty="0" smtClean="0"/>
              <a:t> coding region, most of which didn’t line up with known </a:t>
            </a:r>
            <a:r>
              <a:rPr lang="en-US" baseline="0" dirty="0" err="1" smtClean="0"/>
              <a:t>exons</a:t>
            </a:r>
            <a:r>
              <a:rPr lang="en-US" baseline="0" dirty="0" smtClean="0"/>
              <a:t>. Therefore, I’ve decided not to trust </a:t>
            </a:r>
            <a:r>
              <a:rPr lang="en-US" baseline="0" dirty="0" err="1" smtClean="0"/>
              <a:t>Genomescan’s</a:t>
            </a:r>
            <a:r>
              <a:rPr lang="en-US" baseline="0" dirty="0" smtClean="0"/>
              <a:t> results henceforth.</a:t>
            </a:r>
            <a:endParaRPr lang="en-US" dirty="0"/>
          </a:p>
        </p:txBody>
      </p:sp>
      <p:sp>
        <p:nvSpPr>
          <p:cNvPr id="4" name="Slide Number Placeholder 3"/>
          <p:cNvSpPr>
            <a:spLocks noGrp="1"/>
          </p:cNvSpPr>
          <p:nvPr>
            <p:ph type="sldNum" sz="quarter" idx="10"/>
          </p:nvPr>
        </p:nvSpPr>
        <p:spPr/>
        <p:txBody>
          <a:bodyPr/>
          <a:lstStyle/>
          <a:p>
            <a:fld id="{8FAD11B2-42D2-E941-9FAF-BBDB45DCB24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thing I did was use the website for alternative splicing prediction, or WASP, produced and</a:t>
            </a:r>
            <a:r>
              <a:rPr lang="en-US" baseline="0" dirty="0" smtClean="0"/>
              <a:t> maintained at the Probabilistic and Statistical Inference Group at the University of Toronto. This system was trained on known </a:t>
            </a:r>
            <a:r>
              <a:rPr lang="en-US" baseline="0" dirty="0" err="1" smtClean="0"/>
              <a:t>exons</a:t>
            </a:r>
            <a:r>
              <a:rPr lang="en-US" baseline="0" dirty="0" smtClean="0"/>
              <a:t> and regulatory features so that it can make </a:t>
            </a:r>
            <a:r>
              <a:rPr lang="en-US" i="1" baseline="0" dirty="0" smtClean="0"/>
              <a:t>de novo</a:t>
            </a:r>
            <a:r>
              <a:rPr lang="en-US" i="0" baseline="0" dirty="0" smtClean="0"/>
              <a:t> splicing predictions for new </a:t>
            </a:r>
            <a:r>
              <a:rPr lang="en-US" i="0" baseline="0" dirty="0" err="1" smtClean="0"/>
              <a:t>exons</a:t>
            </a:r>
            <a:r>
              <a:rPr lang="en-US" i="0" baseline="0" dirty="0" smtClean="0"/>
              <a:t>. However, on running my novel </a:t>
            </a:r>
            <a:r>
              <a:rPr lang="en-US" i="0" baseline="0" dirty="0" err="1" smtClean="0"/>
              <a:t>exons</a:t>
            </a:r>
            <a:r>
              <a:rPr lang="en-US" i="0" baseline="0" dirty="0" smtClean="0"/>
              <a:t> on WASP, it could not find any analogous </a:t>
            </a:r>
            <a:r>
              <a:rPr lang="en-US" i="0" baseline="0" dirty="0" err="1" smtClean="0"/>
              <a:t>exons</a:t>
            </a:r>
            <a:r>
              <a:rPr lang="en-US" i="0" baseline="0" dirty="0" smtClean="0"/>
              <a:t> in its database, and therefore produced no results. It’s possible to ask for these </a:t>
            </a:r>
            <a:r>
              <a:rPr lang="en-US" i="0" baseline="0" dirty="0" err="1" smtClean="0"/>
              <a:t>exons</a:t>
            </a:r>
            <a:r>
              <a:rPr lang="en-US" i="0" baseline="0" dirty="0" smtClean="0"/>
              <a:t> to be manually </a:t>
            </a:r>
            <a:r>
              <a:rPr lang="en-US" i="0" baseline="0" dirty="0" err="1" smtClean="0"/>
              <a:t>curated</a:t>
            </a:r>
            <a:r>
              <a:rPr lang="en-US" i="0" baseline="0" dirty="0" smtClean="0"/>
              <a:t>, but that can take several days. I instead looked into alternate means of determining if my </a:t>
            </a:r>
            <a:r>
              <a:rPr lang="en-US" i="0" baseline="0" dirty="0" err="1" smtClean="0"/>
              <a:t>exons</a:t>
            </a:r>
            <a:r>
              <a:rPr lang="en-US" i="0" baseline="0" dirty="0" smtClean="0"/>
              <a:t> have any biological significance.</a:t>
            </a:r>
            <a:endParaRPr lang="en-US" dirty="0"/>
          </a:p>
        </p:txBody>
      </p:sp>
      <p:sp>
        <p:nvSpPr>
          <p:cNvPr id="4" name="Slide Number Placeholder 3"/>
          <p:cNvSpPr>
            <a:spLocks noGrp="1"/>
          </p:cNvSpPr>
          <p:nvPr>
            <p:ph type="sldNum" sz="quarter" idx="10"/>
          </p:nvPr>
        </p:nvSpPr>
        <p:spPr/>
        <p:txBody>
          <a:bodyPr/>
          <a:lstStyle/>
          <a:p>
            <a:fld id="{8FAD11B2-42D2-E941-9FAF-BBDB45DCB24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determine if there are any proteins</a:t>
            </a:r>
            <a:r>
              <a:rPr lang="en-US" baseline="0" dirty="0" smtClean="0"/>
              <a:t> homologous to the splice variants implied by the novel </a:t>
            </a:r>
            <a:r>
              <a:rPr lang="en-US" baseline="0" dirty="0" err="1" smtClean="0"/>
              <a:t>exons</a:t>
            </a:r>
            <a:r>
              <a:rPr lang="en-US" baseline="0" dirty="0" smtClean="0"/>
              <a:t>, I ran the nucleotide sequences of the putative splice variants through BLASTX. I constructed these sequences by taking </a:t>
            </a:r>
            <a:r>
              <a:rPr lang="en-US" baseline="0" dirty="0" err="1" smtClean="0"/>
              <a:t>DSCAM’s</a:t>
            </a:r>
            <a:r>
              <a:rPr lang="en-US" baseline="0" dirty="0" smtClean="0"/>
              <a:t> annotated </a:t>
            </a:r>
            <a:r>
              <a:rPr lang="en-US" baseline="0" dirty="0" err="1" smtClean="0"/>
              <a:t>exons</a:t>
            </a:r>
            <a:r>
              <a:rPr lang="en-US" baseline="0" dirty="0" smtClean="0"/>
              <a:t>, adding some combination of the novel </a:t>
            </a:r>
            <a:r>
              <a:rPr lang="en-US" baseline="0" dirty="0" err="1" smtClean="0"/>
              <a:t>exons</a:t>
            </a:r>
            <a:r>
              <a:rPr lang="en-US" baseline="0" dirty="0" smtClean="0"/>
              <a:t> in the appropriate places, and seeing if the overall sequence formed an open reading frame. These potential splice variants, however, did not have any significant match with any proteins other than DSCAM variants in other species. I also used a protein structure prediction software to determine if these novel splice variants form any meaningful structure. In picking a program, I looked at the latest CASP benchmark, which is a bi-annual analysis of protein structure prediction software that tests and ranks all the leading solutions at the time. The latest one, CASP8, was conducted in 2008. Not all of the programs in CASP are freely available to use, so I couldn’t just pick the best one. I settled on one called </a:t>
            </a:r>
            <a:r>
              <a:rPr lang="en-US" baseline="0" dirty="0" err="1" smtClean="0"/>
              <a:t>HHpred</a:t>
            </a:r>
            <a:r>
              <a:rPr lang="en-US" baseline="0" dirty="0" smtClean="0"/>
              <a:t>, given its availability, accuracy, and speed.</a:t>
            </a:r>
            <a:endParaRPr lang="en-US" dirty="0"/>
          </a:p>
        </p:txBody>
      </p:sp>
      <p:sp>
        <p:nvSpPr>
          <p:cNvPr id="4" name="Slide Number Placeholder 3"/>
          <p:cNvSpPr>
            <a:spLocks noGrp="1"/>
          </p:cNvSpPr>
          <p:nvPr>
            <p:ph type="sldNum" sz="quarter" idx="10"/>
          </p:nvPr>
        </p:nvSpPr>
        <p:spPr/>
        <p:txBody>
          <a:bodyPr/>
          <a:lstStyle/>
          <a:p>
            <a:fld id="{8FAD11B2-42D2-E941-9FAF-BBDB45DCB24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 found with </a:t>
            </a:r>
            <a:r>
              <a:rPr lang="en-US" dirty="0" err="1" smtClean="0"/>
              <a:t>HHpred</a:t>
            </a:r>
            <a:r>
              <a:rPr lang="en-US" dirty="0" smtClean="0"/>
              <a:t> was that most splice variants’ structures ended up matching the mammalian DSCAM structure. Although</a:t>
            </a:r>
            <a:r>
              <a:rPr lang="en-US" baseline="0" dirty="0" smtClean="0"/>
              <a:t> there was one variant that also had a fairly strong match with another class of proteins. This is the variant that includes the first three annotated </a:t>
            </a:r>
            <a:r>
              <a:rPr lang="en-US" baseline="0" dirty="0" err="1" smtClean="0"/>
              <a:t>exons</a:t>
            </a:r>
            <a:r>
              <a:rPr lang="en-US" baseline="0" dirty="0" smtClean="0"/>
              <a:t> + two novel </a:t>
            </a:r>
            <a:r>
              <a:rPr lang="en-US" baseline="0" dirty="0" err="1" smtClean="0"/>
              <a:t>exons</a:t>
            </a:r>
            <a:r>
              <a:rPr lang="en-US" baseline="0" dirty="0" smtClean="0"/>
              <a:t>. In addition to matching the DSCAM structure, it also matched the structure of a tyrosine protein kinase </a:t>
            </a:r>
            <a:r>
              <a:rPr lang="en-US" baseline="0" dirty="0" smtClean="0"/>
              <a:t>receptor. However, we later decided this was a spurious results, because the hypothetical receptor gene doesn’t include a </a:t>
            </a:r>
            <a:r>
              <a:rPr lang="en-US" baseline="0" dirty="0" err="1" smtClean="0"/>
              <a:t>transmembrane</a:t>
            </a:r>
            <a:r>
              <a:rPr lang="en-US" baseline="0" dirty="0" smtClean="0"/>
              <a:t> domain.</a:t>
            </a:r>
            <a:endParaRPr lang="en-US" dirty="0"/>
          </a:p>
        </p:txBody>
      </p:sp>
      <p:sp>
        <p:nvSpPr>
          <p:cNvPr id="4" name="Slide Number Placeholder 3"/>
          <p:cNvSpPr>
            <a:spLocks noGrp="1"/>
          </p:cNvSpPr>
          <p:nvPr>
            <p:ph type="sldNum" sz="quarter" idx="10"/>
          </p:nvPr>
        </p:nvSpPr>
        <p:spPr/>
        <p:txBody>
          <a:bodyPr/>
          <a:lstStyle/>
          <a:p>
            <a:fld id="{8FAD11B2-42D2-E941-9FAF-BBDB45DCB24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also tried to characterize these putative</a:t>
            </a:r>
            <a:r>
              <a:rPr lang="en-US" baseline="0" dirty="0" smtClean="0"/>
              <a:t> splice variants by looking for </a:t>
            </a:r>
            <a:r>
              <a:rPr lang="en-US" baseline="0" dirty="0" err="1" smtClean="0"/>
              <a:t>InterProScan</a:t>
            </a:r>
            <a:r>
              <a:rPr lang="en-US" baseline="0" dirty="0" smtClean="0"/>
              <a:t> protein domains in the sequences of these variants. However, </a:t>
            </a:r>
            <a:r>
              <a:rPr lang="en-US" baseline="0" dirty="0" err="1" smtClean="0"/>
              <a:t>InterProScan</a:t>
            </a:r>
            <a:r>
              <a:rPr lang="en-US" baseline="0" dirty="0" smtClean="0"/>
              <a:t> did not find any new functional domains when the novel exons were included in the search. Therefore, these novel exons either represent previously undiscovered functional domains, or are </a:t>
            </a:r>
            <a:r>
              <a:rPr lang="en-US" baseline="0" dirty="0" err="1" smtClean="0"/>
              <a:t>spuroius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8</a:t>
            </a:fld>
            <a:endParaRPr lang="en-US"/>
          </a:p>
        </p:txBody>
      </p:sp>
    </p:spTree>
    <p:extLst>
      <p:ext uri="{BB962C8B-B14F-4D97-AF65-F5344CB8AC3E}">
        <p14:creationId xmlns:p14="http://schemas.microsoft.com/office/powerpoint/2010/main" val="67232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validation method I used was to look for support for these exons</a:t>
            </a:r>
            <a:r>
              <a:rPr lang="en-US" baseline="0" dirty="0" smtClean="0"/>
              <a:t> in existing mouse and human </a:t>
            </a:r>
            <a:r>
              <a:rPr lang="en-US" baseline="0" dirty="0" err="1" smtClean="0"/>
              <a:t>RNAseq</a:t>
            </a:r>
            <a:r>
              <a:rPr lang="en-US" baseline="0" dirty="0" smtClean="0"/>
              <a:t> data. For mouse, I used </a:t>
            </a:r>
            <a:r>
              <a:rPr lang="en-US" baseline="0" dirty="0" err="1" smtClean="0"/>
              <a:t>RNAseq</a:t>
            </a:r>
            <a:r>
              <a:rPr lang="en-US" baseline="0" dirty="0" smtClean="0"/>
              <a:t> data for mouse brain tissue from the </a:t>
            </a:r>
            <a:r>
              <a:rPr lang="en-US" baseline="0" dirty="0" err="1" smtClean="0"/>
              <a:t>Wold</a:t>
            </a:r>
            <a:r>
              <a:rPr lang="en-US" baseline="0" dirty="0" smtClean="0"/>
              <a:t> lab, and for human data, I used the Yale </a:t>
            </a:r>
            <a:r>
              <a:rPr lang="en-US" baseline="0" dirty="0" err="1" smtClean="0"/>
              <a:t>RNAseq</a:t>
            </a:r>
            <a:r>
              <a:rPr lang="en-US" baseline="0" dirty="0" smtClean="0"/>
              <a:t> data for ENCODE tier 1 human cell lines. I put these tracks into the UCSC Genome Browser to examine the signals at DSCAM’s coordinates.</a:t>
            </a:r>
            <a:endParaRPr lang="en-US" dirty="0"/>
          </a:p>
        </p:txBody>
      </p:sp>
      <p:sp>
        <p:nvSpPr>
          <p:cNvPr id="4" name="Slide Number Placeholder 3"/>
          <p:cNvSpPr>
            <a:spLocks noGrp="1"/>
          </p:cNvSpPr>
          <p:nvPr>
            <p:ph type="sldNum" sz="quarter" idx="10"/>
          </p:nvPr>
        </p:nvSpPr>
        <p:spPr/>
        <p:txBody>
          <a:bodyPr/>
          <a:lstStyle/>
          <a:p>
            <a:fld id="{401BF5BE-CE31-0D4B-A45F-E67650E6D79F}" type="slidenum">
              <a:rPr lang="en-US" smtClean="0"/>
              <a:t>9</a:t>
            </a:fld>
            <a:endParaRPr lang="en-US"/>
          </a:p>
        </p:txBody>
      </p:sp>
    </p:spTree>
    <p:extLst>
      <p:ext uri="{BB962C8B-B14F-4D97-AF65-F5344CB8AC3E}">
        <p14:creationId xmlns:p14="http://schemas.microsoft.com/office/powerpoint/2010/main" val="346550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6467F4-05A9-AC40-A319-CA1F5EB9E34D}" type="datetime1">
              <a:rPr lang="en-CA" smtClean="0"/>
              <a:t>11-04-04</a:t>
            </a:fld>
            <a:endParaRPr lang="en-US"/>
          </a:p>
        </p:txBody>
      </p:sp>
      <p:sp>
        <p:nvSpPr>
          <p:cNvPr id="5" name="Footer Placeholder 4"/>
          <p:cNvSpPr>
            <a:spLocks noGrp="1"/>
          </p:cNvSpPr>
          <p:nvPr>
            <p:ph type="ftr" sz="quarter" idx="11"/>
          </p:nvPr>
        </p:nvSpPr>
        <p:spPr/>
        <p:txBody>
          <a:bodyPr/>
          <a:lstStyle/>
          <a:p>
            <a:r>
              <a:rPr lang="en-US" smtClean="0"/>
              <a:t>DSCAM alternative splicing</a:t>
            </a:r>
            <a:endParaRPr lang="en-US"/>
          </a:p>
        </p:txBody>
      </p:sp>
      <p:sp>
        <p:nvSpPr>
          <p:cNvPr id="6" name="Slide Number Placeholder 5"/>
          <p:cNvSpPr>
            <a:spLocks noGrp="1"/>
          </p:cNvSpPr>
          <p:nvPr>
            <p:ph type="sldNum" sz="quarter" idx="12"/>
          </p:nvPr>
        </p:nvSpPr>
        <p:spPr/>
        <p:txBody>
          <a:bodyPr/>
          <a:lstStyle/>
          <a:p>
            <a:fld id="{4FC67DF3-039F-A545-BE91-232766454268}" type="slidenum">
              <a:rPr lang="en-US" smtClean="0"/>
              <a:t>‹#›</a:t>
            </a:fld>
            <a:endParaRPr lang="en-US"/>
          </a:p>
        </p:txBody>
      </p:sp>
    </p:spTree>
    <p:extLst>
      <p:ext uri="{BB962C8B-B14F-4D97-AF65-F5344CB8AC3E}">
        <p14:creationId xmlns:p14="http://schemas.microsoft.com/office/powerpoint/2010/main" val="235693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6F7CE-3248-E84F-88BE-4D8BB0132B63}" type="datetime1">
              <a:rPr lang="en-CA" smtClean="0"/>
              <a:t>11-04-04</a:t>
            </a:fld>
            <a:endParaRPr lang="en-US"/>
          </a:p>
        </p:txBody>
      </p:sp>
      <p:sp>
        <p:nvSpPr>
          <p:cNvPr id="5" name="Footer Placeholder 4"/>
          <p:cNvSpPr>
            <a:spLocks noGrp="1"/>
          </p:cNvSpPr>
          <p:nvPr>
            <p:ph type="ftr" sz="quarter" idx="11"/>
          </p:nvPr>
        </p:nvSpPr>
        <p:spPr/>
        <p:txBody>
          <a:bodyPr/>
          <a:lstStyle/>
          <a:p>
            <a:r>
              <a:rPr lang="en-US" smtClean="0"/>
              <a:t>DSCAM alternative splicing</a:t>
            </a:r>
            <a:endParaRPr lang="en-US"/>
          </a:p>
        </p:txBody>
      </p:sp>
      <p:sp>
        <p:nvSpPr>
          <p:cNvPr id="6" name="Slide Number Placeholder 5"/>
          <p:cNvSpPr>
            <a:spLocks noGrp="1"/>
          </p:cNvSpPr>
          <p:nvPr>
            <p:ph type="sldNum" sz="quarter" idx="12"/>
          </p:nvPr>
        </p:nvSpPr>
        <p:spPr/>
        <p:txBody>
          <a:bodyPr/>
          <a:lstStyle/>
          <a:p>
            <a:fld id="{4FC67DF3-039F-A545-BE91-232766454268}" type="slidenum">
              <a:rPr lang="en-US" smtClean="0"/>
              <a:t>‹#›</a:t>
            </a:fld>
            <a:endParaRPr lang="en-US"/>
          </a:p>
        </p:txBody>
      </p:sp>
    </p:spTree>
    <p:extLst>
      <p:ext uri="{BB962C8B-B14F-4D97-AF65-F5344CB8AC3E}">
        <p14:creationId xmlns:p14="http://schemas.microsoft.com/office/powerpoint/2010/main" val="332459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A44FA-0F08-9245-AE21-A43324408AD5}" type="datetime1">
              <a:rPr lang="en-CA" smtClean="0"/>
              <a:t>11-04-04</a:t>
            </a:fld>
            <a:endParaRPr lang="en-US"/>
          </a:p>
        </p:txBody>
      </p:sp>
      <p:sp>
        <p:nvSpPr>
          <p:cNvPr id="5" name="Footer Placeholder 4"/>
          <p:cNvSpPr>
            <a:spLocks noGrp="1"/>
          </p:cNvSpPr>
          <p:nvPr>
            <p:ph type="ftr" sz="quarter" idx="11"/>
          </p:nvPr>
        </p:nvSpPr>
        <p:spPr/>
        <p:txBody>
          <a:bodyPr/>
          <a:lstStyle/>
          <a:p>
            <a:r>
              <a:rPr lang="en-US" smtClean="0"/>
              <a:t>DSCAM alternative splicing</a:t>
            </a:r>
            <a:endParaRPr lang="en-US"/>
          </a:p>
        </p:txBody>
      </p:sp>
      <p:sp>
        <p:nvSpPr>
          <p:cNvPr id="6" name="Slide Number Placeholder 5"/>
          <p:cNvSpPr>
            <a:spLocks noGrp="1"/>
          </p:cNvSpPr>
          <p:nvPr>
            <p:ph type="sldNum" sz="quarter" idx="12"/>
          </p:nvPr>
        </p:nvSpPr>
        <p:spPr/>
        <p:txBody>
          <a:bodyPr/>
          <a:lstStyle/>
          <a:p>
            <a:fld id="{4FC67DF3-039F-A545-BE91-232766454268}" type="slidenum">
              <a:rPr lang="en-US" smtClean="0"/>
              <a:t>‹#›</a:t>
            </a:fld>
            <a:endParaRPr lang="en-US"/>
          </a:p>
        </p:txBody>
      </p:sp>
    </p:spTree>
    <p:extLst>
      <p:ext uri="{BB962C8B-B14F-4D97-AF65-F5344CB8AC3E}">
        <p14:creationId xmlns:p14="http://schemas.microsoft.com/office/powerpoint/2010/main" val="176195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5769C-3BB2-114A-9A39-86F76D23318A}" type="datetime1">
              <a:rPr lang="en-CA" smtClean="0"/>
              <a:t>11-04-04</a:t>
            </a:fld>
            <a:endParaRPr lang="en-US"/>
          </a:p>
        </p:txBody>
      </p:sp>
      <p:sp>
        <p:nvSpPr>
          <p:cNvPr id="5" name="Footer Placeholder 4"/>
          <p:cNvSpPr>
            <a:spLocks noGrp="1"/>
          </p:cNvSpPr>
          <p:nvPr>
            <p:ph type="ftr" sz="quarter" idx="11"/>
          </p:nvPr>
        </p:nvSpPr>
        <p:spPr/>
        <p:txBody>
          <a:bodyPr/>
          <a:lstStyle/>
          <a:p>
            <a:r>
              <a:rPr lang="en-US" smtClean="0"/>
              <a:t>DSCAM alternative splicing</a:t>
            </a:r>
            <a:endParaRPr lang="en-US"/>
          </a:p>
        </p:txBody>
      </p:sp>
      <p:sp>
        <p:nvSpPr>
          <p:cNvPr id="6" name="Slide Number Placeholder 5"/>
          <p:cNvSpPr>
            <a:spLocks noGrp="1"/>
          </p:cNvSpPr>
          <p:nvPr>
            <p:ph type="sldNum" sz="quarter" idx="12"/>
          </p:nvPr>
        </p:nvSpPr>
        <p:spPr/>
        <p:txBody>
          <a:bodyPr/>
          <a:lstStyle/>
          <a:p>
            <a:fld id="{4FC67DF3-039F-A545-BE91-232766454268}" type="slidenum">
              <a:rPr lang="en-US" smtClean="0"/>
              <a:t>‹#›</a:t>
            </a:fld>
            <a:endParaRPr lang="en-US"/>
          </a:p>
        </p:txBody>
      </p:sp>
    </p:spTree>
    <p:extLst>
      <p:ext uri="{BB962C8B-B14F-4D97-AF65-F5344CB8AC3E}">
        <p14:creationId xmlns:p14="http://schemas.microsoft.com/office/powerpoint/2010/main" val="285172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441541-A49B-7644-A2DB-E98F6A9F82CE}" type="datetime1">
              <a:rPr lang="en-CA" smtClean="0"/>
              <a:t>11-04-04</a:t>
            </a:fld>
            <a:endParaRPr lang="en-US"/>
          </a:p>
        </p:txBody>
      </p:sp>
      <p:sp>
        <p:nvSpPr>
          <p:cNvPr id="5" name="Footer Placeholder 4"/>
          <p:cNvSpPr>
            <a:spLocks noGrp="1"/>
          </p:cNvSpPr>
          <p:nvPr>
            <p:ph type="ftr" sz="quarter" idx="11"/>
          </p:nvPr>
        </p:nvSpPr>
        <p:spPr/>
        <p:txBody>
          <a:bodyPr/>
          <a:lstStyle/>
          <a:p>
            <a:r>
              <a:rPr lang="en-US" smtClean="0"/>
              <a:t>DSCAM alternative splicing</a:t>
            </a:r>
            <a:endParaRPr lang="en-US"/>
          </a:p>
        </p:txBody>
      </p:sp>
      <p:sp>
        <p:nvSpPr>
          <p:cNvPr id="6" name="Slide Number Placeholder 5"/>
          <p:cNvSpPr>
            <a:spLocks noGrp="1"/>
          </p:cNvSpPr>
          <p:nvPr>
            <p:ph type="sldNum" sz="quarter" idx="12"/>
          </p:nvPr>
        </p:nvSpPr>
        <p:spPr/>
        <p:txBody>
          <a:bodyPr/>
          <a:lstStyle/>
          <a:p>
            <a:fld id="{4FC67DF3-039F-A545-BE91-232766454268}" type="slidenum">
              <a:rPr lang="en-US" smtClean="0"/>
              <a:t>‹#›</a:t>
            </a:fld>
            <a:endParaRPr lang="en-US"/>
          </a:p>
        </p:txBody>
      </p:sp>
    </p:spTree>
    <p:extLst>
      <p:ext uri="{BB962C8B-B14F-4D97-AF65-F5344CB8AC3E}">
        <p14:creationId xmlns:p14="http://schemas.microsoft.com/office/powerpoint/2010/main" val="346118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7F17C-F402-4F47-AA49-8838921D16F2}" type="datetime1">
              <a:rPr lang="en-CA" smtClean="0"/>
              <a:t>11-04-04</a:t>
            </a:fld>
            <a:endParaRPr lang="en-US"/>
          </a:p>
        </p:txBody>
      </p:sp>
      <p:sp>
        <p:nvSpPr>
          <p:cNvPr id="6" name="Footer Placeholder 5"/>
          <p:cNvSpPr>
            <a:spLocks noGrp="1"/>
          </p:cNvSpPr>
          <p:nvPr>
            <p:ph type="ftr" sz="quarter" idx="11"/>
          </p:nvPr>
        </p:nvSpPr>
        <p:spPr/>
        <p:txBody>
          <a:bodyPr/>
          <a:lstStyle/>
          <a:p>
            <a:r>
              <a:rPr lang="en-US" smtClean="0"/>
              <a:t>DSCAM alternative splicing</a:t>
            </a:r>
            <a:endParaRPr lang="en-US"/>
          </a:p>
        </p:txBody>
      </p:sp>
      <p:sp>
        <p:nvSpPr>
          <p:cNvPr id="7" name="Slide Number Placeholder 6"/>
          <p:cNvSpPr>
            <a:spLocks noGrp="1"/>
          </p:cNvSpPr>
          <p:nvPr>
            <p:ph type="sldNum" sz="quarter" idx="12"/>
          </p:nvPr>
        </p:nvSpPr>
        <p:spPr/>
        <p:txBody>
          <a:bodyPr/>
          <a:lstStyle/>
          <a:p>
            <a:fld id="{4FC67DF3-039F-A545-BE91-232766454268}" type="slidenum">
              <a:rPr lang="en-US" smtClean="0"/>
              <a:t>‹#›</a:t>
            </a:fld>
            <a:endParaRPr lang="en-US"/>
          </a:p>
        </p:txBody>
      </p:sp>
    </p:spTree>
    <p:extLst>
      <p:ext uri="{BB962C8B-B14F-4D97-AF65-F5344CB8AC3E}">
        <p14:creationId xmlns:p14="http://schemas.microsoft.com/office/powerpoint/2010/main" val="3612850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6A9F9E-DFCB-764C-800C-208D114C8F54}" type="datetime1">
              <a:rPr lang="en-CA" smtClean="0"/>
              <a:t>11-04-04</a:t>
            </a:fld>
            <a:endParaRPr lang="en-US"/>
          </a:p>
        </p:txBody>
      </p:sp>
      <p:sp>
        <p:nvSpPr>
          <p:cNvPr id="8" name="Footer Placeholder 7"/>
          <p:cNvSpPr>
            <a:spLocks noGrp="1"/>
          </p:cNvSpPr>
          <p:nvPr>
            <p:ph type="ftr" sz="quarter" idx="11"/>
          </p:nvPr>
        </p:nvSpPr>
        <p:spPr/>
        <p:txBody>
          <a:bodyPr/>
          <a:lstStyle/>
          <a:p>
            <a:r>
              <a:rPr lang="en-US" smtClean="0"/>
              <a:t>DSCAM alternative splicing</a:t>
            </a:r>
            <a:endParaRPr lang="en-US"/>
          </a:p>
        </p:txBody>
      </p:sp>
      <p:sp>
        <p:nvSpPr>
          <p:cNvPr id="9" name="Slide Number Placeholder 8"/>
          <p:cNvSpPr>
            <a:spLocks noGrp="1"/>
          </p:cNvSpPr>
          <p:nvPr>
            <p:ph type="sldNum" sz="quarter" idx="12"/>
          </p:nvPr>
        </p:nvSpPr>
        <p:spPr/>
        <p:txBody>
          <a:bodyPr/>
          <a:lstStyle/>
          <a:p>
            <a:fld id="{4FC67DF3-039F-A545-BE91-232766454268}" type="slidenum">
              <a:rPr lang="en-US" smtClean="0"/>
              <a:t>‹#›</a:t>
            </a:fld>
            <a:endParaRPr lang="en-US"/>
          </a:p>
        </p:txBody>
      </p:sp>
    </p:spTree>
    <p:extLst>
      <p:ext uri="{BB962C8B-B14F-4D97-AF65-F5344CB8AC3E}">
        <p14:creationId xmlns:p14="http://schemas.microsoft.com/office/powerpoint/2010/main" val="7380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279944-6A07-B94F-80FD-A0C78E05C164}" type="datetime1">
              <a:rPr lang="en-CA" smtClean="0"/>
              <a:t>11-04-04</a:t>
            </a:fld>
            <a:endParaRPr lang="en-US"/>
          </a:p>
        </p:txBody>
      </p:sp>
      <p:sp>
        <p:nvSpPr>
          <p:cNvPr id="4" name="Footer Placeholder 3"/>
          <p:cNvSpPr>
            <a:spLocks noGrp="1"/>
          </p:cNvSpPr>
          <p:nvPr>
            <p:ph type="ftr" sz="quarter" idx="11"/>
          </p:nvPr>
        </p:nvSpPr>
        <p:spPr/>
        <p:txBody>
          <a:bodyPr/>
          <a:lstStyle/>
          <a:p>
            <a:r>
              <a:rPr lang="en-US" smtClean="0"/>
              <a:t>DSCAM alternative splicing</a:t>
            </a:r>
            <a:endParaRPr lang="en-US"/>
          </a:p>
        </p:txBody>
      </p:sp>
      <p:sp>
        <p:nvSpPr>
          <p:cNvPr id="5" name="Slide Number Placeholder 4"/>
          <p:cNvSpPr>
            <a:spLocks noGrp="1"/>
          </p:cNvSpPr>
          <p:nvPr>
            <p:ph type="sldNum" sz="quarter" idx="12"/>
          </p:nvPr>
        </p:nvSpPr>
        <p:spPr/>
        <p:txBody>
          <a:bodyPr/>
          <a:lstStyle/>
          <a:p>
            <a:fld id="{4FC67DF3-039F-A545-BE91-232766454268}" type="slidenum">
              <a:rPr lang="en-US" smtClean="0"/>
              <a:t>‹#›</a:t>
            </a:fld>
            <a:endParaRPr lang="en-US"/>
          </a:p>
        </p:txBody>
      </p:sp>
    </p:spTree>
    <p:extLst>
      <p:ext uri="{BB962C8B-B14F-4D97-AF65-F5344CB8AC3E}">
        <p14:creationId xmlns:p14="http://schemas.microsoft.com/office/powerpoint/2010/main" val="149785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C8ABD-F43A-454D-B90D-549B698358AE}" type="datetime1">
              <a:rPr lang="en-CA" smtClean="0"/>
              <a:t>11-04-04</a:t>
            </a:fld>
            <a:endParaRPr lang="en-US"/>
          </a:p>
        </p:txBody>
      </p:sp>
      <p:sp>
        <p:nvSpPr>
          <p:cNvPr id="3" name="Footer Placeholder 2"/>
          <p:cNvSpPr>
            <a:spLocks noGrp="1"/>
          </p:cNvSpPr>
          <p:nvPr>
            <p:ph type="ftr" sz="quarter" idx="11"/>
          </p:nvPr>
        </p:nvSpPr>
        <p:spPr/>
        <p:txBody>
          <a:bodyPr/>
          <a:lstStyle/>
          <a:p>
            <a:r>
              <a:rPr lang="en-US" smtClean="0"/>
              <a:t>DSCAM alternative splicing</a:t>
            </a:r>
            <a:endParaRPr lang="en-US"/>
          </a:p>
        </p:txBody>
      </p:sp>
      <p:sp>
        <p:nvSpPr>
          <p:cNvPr id="4" name="Slide Number Placeholder 3"/>
          <p:cNvSpPr>
            <a:spLocks noGrp="1"/>
          </p:cNvSpPr>
          <p:nvPr>
            <p:ph type="sldNum" sz="quarter" idx="12"/>
          </p:nvPr>
        </p:nvSpPr>
        <p:spPr/>
        <p:txBody>
          <a:bodyPr/>
          <a:lstStyle/>
          <a:p>
            <a:fld id="{4FC67DF3-039F-A545-BE91-232766454268}" type="slidenum">
              <a:rPr lang="en-US" smtClean="0"/>
              <a:t>‹#›</a:t>
            </a:fld>
            <a:endParaRPr lang="en-US"/>
          </a:p>
        </p:txBody>
      </p:sp>
    </p:spTree>
    <p:extLst>
      <p:ext uri="{BB962C8B-B14F-4D97-AF65-F5344CB8AC3E}">
        <p14:creationId xmlns:p14="http://schemas.microsoft.com/office/powerpoint/2010/main" val="59653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C3F9B-5159-BD48-B9EE-21023CB61126}" type="datetime1">
              <a:rPr lang="en-CA" smtClean="0"/>
              <a:t>11-04-04</a:t>
            </a:fld>
            <a:endParaRPr lang="en-US"/>
          </a:p>
        </p:txBody>
      </p:sp>
      <p:sp>
        <p:nvSpPr>
          <p:cNvPr id="6" name="Footer Placeholder 5"/>
          <p:cNvSpPr>
            <a:spLocks noGrp="1"/>
          </p:cNvSpPr>
          <p:nvPr>
            <p:ph type="ftr" sz="quarter" idx="11"/>
          </p:nvPr>
        </p:nvSpPr>
        <p:spPr/>
        <p:txBody>
          <a:bodyPr/>
          <a:lstStyle/>
          <a:p>
            <a:r>
              <a:rPr lang="en-US" smtClean="0"/>
              <a:t>DSCAM alternative splicing</a:t>
            </a:r>
            <a:endParaRPr lang="en-US"/>
          </a:p>
        </p:txBody>
      </p:sp>
      <p:sp>
        <p:nvSpPr>
          <p:cNvPr id="7" name="Slide Number Placeholder 6"/>
          <p:cNvSpPr>
            <a:spLocks noGrp="1"/>
          </p:cNvSpPr>
          <p:nvPr>
            <p:ph type="sldNum" sz="quarter" idx="12"/>
          </p:nvPr>
        </p:nvSpPr>
        <p:spPr/>
        <p:txBody>
          <a:bodyPr/>
          <a:lstStyle/>
          <a:p>
            <a:fld id="{4FC67DF3-039F-A545-BE91-232766454268}" type="slidenum">
              <a:rPr lang="en-US" smtClean="0"/>
              <a:t>‹#›</a:t>
            </a:fld>
            <a:endParaRPr lang="en-US"/>
          </a:p>
        </p:txBody>
      </p:sp>
    </p:spTree>
    <p:extLst>
      <p:ext uri="{BB962C8B-B14F-4D97-AF65-F5344CB8AC3E}">
        <p14:creationId xmlns:p14="http://schemas.microsoft.com/office/powerpoint/2010/main" val="2238548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C759F-6C05-0347-9CE8-8DD984BD2D73}" type="datetime1">
              <a:rPr lang="en-CA" smtClean="0"/>
              <a:t>11-04-04</a:t>
            </a:fld>
            <a:endParaRPr lang="en-US"/>
          </a:p>
        </p:txBody>
      </p:sp>
      <p:sp>
        <p:nvSpPr>
          <p:cNvPr id="6" name="Footer Placeholder 5"/>
          <p:cNvSpPr>
            <a:spLocks noGrp="1"/>
          </p:cNvSpPr>
          <p:nvPr>
            <p:ph type="ftr" sz="quarter" idx="11"/>
          </p:nvPr>
        </p:nvSpPr>
        <p:spPr/>
        <p:txBody>
          <a:bodyPr/>
          <a:lstStyle/>
          <a:p>
            <a:r>
              <a:rPr lang="en-US" smtClean="0"/>
              <a:t>DSCAM alternative splicing</a:t>
            </a:r>
            <a:endParaRPr lang="en-US"/>
          </a:p>
        </p:txBody>
      </p:sp>
      <p:sp>
        <p:nvSpPr>
          <p:cNvPr id="7" name="Slide Number Placeholder 6"/>
          <p:cNvSpPr>
            <a:spLocks noGrp="1"/>
          </p:cNvSpPr>
          <p:nvPr>
            <p:ph type="sldNum" sz="quarter" idx="12"/>
          </p:nvPr>
        </p:nvSpPr>
        <p:spPr/>
        <p:txBody>
          <a:bodyPr/>
          <a:lstStyle/>
          <a:p>
            <a:fld id="{4FC67DF3-039F-A545-BE91-232766454268}" type="slidenum">
              <a:rPr lang="en-US" smtClean="0"/>
              <a:t>‹#›</a:t>
            </a:fld>
            <a:endParaRPr lang="en-US"/>
          </a:p>
        </p:txBody>
      </p:sp>
    </p:spTree>
    <p:extLst>
      <p:ext uri="{BB962C8B-B14F-4D97-AF65-F5344CB8AC3E}">
        <p14:creationId xmlns:p14="http://schemas.microsoft.com/office/powerpoint/2010/main" val="34917459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00E5C-F2A2-934F-8F42-ED1475B3E00F}" type="datetime1">
              <a:rPr lang="en-CA" smtClean="0"/>
              <a:t>11-04-04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DSCAM alternative splicing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67DF3-039F-A545-BE91-232766454268}" type="slidenum">
              <a:rPr lang="en-US" smtClean="0"/>
              <a:t>‹#›</a:t>
            </a:fld>
            <a:endParaRPr lang="en-US"/>
          </a:p>
        </p:txBody>
      </p:sp>
    </p:spTree>
    <p:extLst>
      <p:ext uri="{BB962C8B-B14F-4D97-AF65-F5344CB8AC3E}">
        <p14:creationId xmlns:p14="http://schemas.microsoft.com/office/powerpoint/2010/main" val="4031248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11.jpg"/><Relationship Id="rId5" Type="http://schemas.openxmlformats.org/officeDocument/2006/relationships/oleObject" Target="file:///\\localhost\Users\lucasl\Documents\Academics\Research\Projects\Cancer\Presentations\Macintosh%20HD:Users:lucasl:Documents:Academics:Research:Projects:Cancer:Research_notebook_cancer.docx!OLE_LINK6" TargetMode="External"/><Relationship Id="rId6"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psi.toronto.edu/was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7401"/>
            <a:ext cx="7772400" cy="1470025"/>
          </a:xfrm>
        </p:spPr>
        <p:txBody>
          <a:bodyPr/>
          <a:lstStyle/>
          <a:p>
            <a:r>
              <a:rPr lang="en-US" dirty="0" smtClean="0"/>
              <a:t>Network </a:t>
            </a:r>
            <a:r>
              <a:rPr lang="en-US" dirty="0" err="1" smtClean="0"/>
              <a:t>Dysregulation</a:t>
            </a:r>
            <a:r>
              <a:rPr lang="en-US" dirty="0" smtClean="0"/>
              <a:t> in Prostate Cancer</a:t>
            </a:r>
            <a:endParaRPr lang="en-US" dirty="0"/>
          </a:p>
        </p:txBody>
      </p:sp>
      <p:sp>
        <p:nvSpPr>
          <p:cNvPr id="3" name="Subtitle 2"/>
          <p:cNvSpPr>
            <a:spLocks noGrp="1"/>
          </p:cNvSpPr>
          <p:nvPr>
            <p:ph type="subTitle" idx="1"/>
          </p:nvPr>
        </p:nvSpPr>
        <p:spPr>
          <a:xfrm>
            <a:off x="1371600" y="4441380"/>
            <a:ext cx="6400800" cy="1752600"/>
          </a:xfrm>
        </p:spPr>
        <p:txBody>
          <a:bodyPr/>
          <a:lstStyle/>
          <a:p>
            <a:r>
              <a:rPr lang="en-US" dirty="0" smtClean="0">
                <a:solidFill>
                  <a:schemeClr val="tx1">
                    <a:lumMod val="50000"/>
                    <a:lumOff val="50000"/>
                  </a:schemeClr>
                </a:solidFill>
              </a:rPr>
              <a:t>Lucas Lochovsky</a:t>
            </a:r>
          </a:p>
          <a:p>
            <a:r>
              <a:rPr lang="en-US" dirty="0" err="1" smtClean="0">
                <a:solidFill>
                  <a:schemeClr val="tx1">
                    <a:lumMod val="50000"/>
                    <a:lumOff val="50000"/>
                  </a:schemeClr>
                </a:solidFill>
              </a:rPr>
              <a:t>group.meeting</a:t>
            </a:r>
            <a:r>
              <a:rPr lang="en-US" dirty="0" err="1" smtClean="0">
                <a:solidFill>
                  <a:schemeClr val="tx1">
                    <a:lumMod val="50000"/>
                    <a:lumOff val="50000"/>
                  </a:schemeClr>
                </a:solidFill>
              </a:rPr>
              <a:t>@gersteinlab</a:t>
            </a:r>
            <a:endParaRPr lang="en-US" dirty="0" smtClean="0">
              <a:solidFill>
                <a:schemeClr val="tx1">
                  <a:lumMod val="50000"/>
                  <a:lumOff val="50000"/>
                </a:schemeClr>
              </a:solidFill>
            </a:endParaRPr>
          </a:p>
          <a:p>
            <a:r>
              <a:rPr lang="en-US" dirty="0" smtClean="0">
                <a:solidFill>
                  <a:schemeClr val="tx1">
                    <a:lumMod val="50000"/>
                    <a:lumOff val="50000"/>
                  </a:schemeClr>
                </a:solidFill>
              </a:rPr>
              <a:t>April 4, 2011</a:t>
            </a:r>
            <a:endParaRPr lang="en-US"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4FC67DF3-039F-A545-BE91-232766454268}" type="slidenum">
              <a:rPr lang="en-US" smtClean="0"/>
              <a:t>1</a:t>
            </a:fld>
            <a:endParaRPr lang="en-US"/>
          </a:p>
        </p:txBody>
      </p:sp>
      <p:sp>
        <p:nvSpPr>
          <p:cNvPr id="5" name="Rectangle 4"/>
          <p:cNvSpPr/>
          <p:nvPr/>
        </p:nvSpPr>
        <p:spPr>
          <a:xfrm>
            <a:off x="212939" y="185434"/>
            <a:ext cx="8730480" cy="1446550"/>
          </a:xfrm>
          <a:prstGeom prst="rect">
            <a:avLst/>
          </a:prstGeom>
        </p:spPr>
        <p:txBody>
          <a:bodyPr wrap="square">
            <a:spAutoFit/>
          </a:bodyPr>
          <a:lstStyle/>
          <a:p>
            <a:pPr algn="ctr"/>
            <a:r>
              <a:rPr lang="en-US" sz="4400" dirty="0" smtClean="0"/>
              <a:t>Identifying Novel Alternative Exons in Mouse (</a:t>
            </a:r>
            <a:r>
              <a:rPr lang="en-US" sz="4400" i="1" dirty="0" err="1" smtClean="0"/>
              <a:t>Mus</a:t>
            </a:r>
            <a:r>
              <a:rPr lang="en-US" sz="4400" i="1" dirty="0" smtClean="0"/>
              <a:t> </a:t>
            </a:r>
            <a:r>
              <a:rPr lang="en-US" sz="4400" i="1" dirty="0" err="1" smtClean="0"/>
              <a:t>musculus</a:t>
            </a:r>
            <a:r>
              <a:rPr lang="en-US" sz="4400" dirty="0" smtClean="0"/>
              <a:t>) DSCAM</a:t>
            </a:r>
            <a:endParaRPr lang="en-US" sz="4400" dirty="0"/>
          </a:p>
        </p:txBody>
      </p:sp>
      <p:sp>
        <p:nvSpPr>
          <p:cNvPr id="6" name="TextBox 5"/>
          <p:cNvSpPr txBox="1"/>
          <p:nvPr/>
        </p:nvSpPr>
        <p:spPr>
          <a:xfrm>
            <a:off x="4220746" y="1979608"/>
            <a:ext cx="812442" cy="584776"/>
          </a:xfrm>
          <a:prstGeom prst="rect">
            <a:avLst/>
          </a:prstGeom>
          <a:noFill/>
        </p:spPr>
        <p:txBody>
          <a:bodyPr wrap="none" rtlCol="0">
            <a:spAutoFit/>
          </a:bodyPr>
          <a:lstStyle/>
          <a:p>
            <a:r>
              <a:rPr lang="en-US" sz="3200" dirty="0" smtClean="0"/>
              <a:t>and</a:t>
            </a:r>
            <a:endParaRPr lang="en-US" sz="3200" dirty="0"/>
          </a:p>
        </p:txBody>
      </p:sp>
      <p:sp>
        <p:nvSpPr>
          <p:cNvPr id="7" name="TextBox 6"/>
          <p:cNvSpPr txBox="1"/>
          <p:nvPr/>
        </p:nvSpPr>
        <p:spPr>
          <a:xfrm>
            <a:off x="98865" y="2210263"/>
            <a:ext cx="1556836" cy="369332"/>
          </a:xfrm>
          <a:prstGeom prst="rect">
            <a:avLst/>
          </a:prstGeom>
          <a:noFill/>
        </p:spPr>
        <p:txBody>
          <a:bodyPr wrap="none" rtlCol="0">
            <a:spAutoFit/>
          </a:bodyPr>
          <a:lstStyle/>
          <a:p>
            <a:r>
              <a:rPr lang="en-US" dirty="0" smtClean="0"/>
              <a:t>Work that was</a:t>
            </a:r>
            <a:endParaRPr lang="en-US" dirty="0"/>
          </a:p>
        </p:txBody>
      </p:sp>
      <p:sp>
        <p:nvSpPr>
          <p:cNvPr id="8" name="TextBox 7"/>
          <p:cNvSpPr txBox="1"/>
          <p:nvPr/>
        </p:nvSpPr>
        <p:spPr>
          <a:xfrm>
            <a:off x="6990721" y="4256714"/>
            <a:ext cx="2153279" cy="369332"/>
          </a:xfrm>
          <a:prstGeom prst="rect">
            <a:avLst/>
          </a:prstGeom>
          <a:noFill/>
        </p:spPr>
        <p:txBody>
          <a:bodyPr wrap="none" rtlCol="0">
            <a:spAutoFit/>
          </a:bodyPr>
          <a:lstStyle/>
          <a:p>
            <a:r>
              <a:rPr lang="en-US" dirty="0" smtClean="0"/>
              <a:t>Work that is to come</a:t>
            </a:r>
            <a:endParaRPr lang="en-US" dirty="0"/>
          </a:p>
        </p:txBody>
      </p:sp>
      <p:cxnSp>
        <p:nvCxnSpPr>
          <p:cNvPr id="10" name="Straight Arrow Connector 9"/>
          <p:cNvCxnSpPr/>
          <p:nvPr/>
        </p:nvCxnSpPr>
        <p:spPr>
          <a:xfrm flipV="1">
            <a:off x="1437335" y="1543859"/>
            <a:ext cx="943014" cy="7300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6441391" y="3802606"/>
            <a:ext cx="958224" cy="4648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6679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Mouse brain RNAseq</a:t>
            </a:r>
          </a:p>
        </p:txBody>
      </p:sp>
      <p:sp>
        <p:nvSpPr>
          <p:cNvPr id="3" name="Content Placeholder 2"/>
          <p:cNvSpPr>
            <a:spLocks noGrp="1"/>
          </p:cNvSpPr>
          <p:nvPr>
            <p:ph idx="1"/>
          </p:nvPr>
        </p:nvSpPr>
        <p:spPr>
          <a:xfrm>
            <a:off x="457200" y="3568870"/>
            <a:ext cx="8229600" cy="2557293"/>
          </a:xfrm>
        </p:spPr>
        <p:txBody>
          <a:bodyPr>
            <a:normAutofit fontScale="92500" lnSpcReduction="20000"/>
          </a:bodyPr>
          <a:lstStyle/>
          <a:p>
            <a:r>
              <a:rPr lang="en-US" dirty="0"/>
              <a:t>Mostly recapitulates known exons</a:t>
            </a:r>
          </a:p>
          <a:p>
            <a:r>
              <a:rPr lang="en-US" dirty="0">
                <a:solidFill>
                  <a:srgbClr val="800000"/>
                </a:solidFill>
              </a:rPr>
              <a:t>Small peak (height 2) between last and second last known exon</a:t>
            </a:r>
          </a:p>
          <a:p>
            <a:pPr lvl="1"/>
            <a:r>
              <a:rPr lang="en-US" dirty="0"/>
              <a:t>Does this correspond to the novel exon </a:t>
            </a:r>
            <a:r>
              <a:rPr lang="en-US" dirty="0" smtClean="0"/>
              <a:t>Alice (from the Stein lab) </a:t>
            </a:r>
            <a:r>
              <a:rPr lang="en-US" dirty="0"/>
              <a:t>found in her own analyses?</a:t>
            </a:r>
          </a:p>
          <a:p>
            <a:r>
              <a:rPr lang="en-US" dirty="0"/>
              <a:t>Most peak heights seem to fall between 5 and 10</a:t>
            </a:r>
          </a:p>
          <a:p>
            <a:endParaRPr lang="en-US" dirty="0"/>
          </a:p>
        </p:txBody>
      </p:sp>
      <p:sp>
        <p:nvSpPr>
          <p:cNvPr id="4" name="Slide Number Placeholder 3"/>
          <p:cNvSpPr>
            <a:spLocks noGrp="1"/>
          </p:cNvSpPr>
          <p:nvPr>
            <p:ph type="sldNum" sz="quarter" idx="12"/>
          </p:nvPr>
        </p:nvSpPr>
        <p:spPr/>
        <p:txBody>
          <a:bodyPr/>
          <a:lstStyle/>
          <a:p>
            <a:fld id="{1ADDA6EF-B450-544B-80FE-1D7C1F98CEEF}" type="slidenum">
              <a:rPr/>
              <a:pPr/>
              <a:t>10</a:t>
            </a:fld>
            <a:endParaRPr lang="en-US"/>
          </a:p>
        </p:txBody>
      </p:sp>
      <p:pic>
        <p:nvPicPr>
          <p:cNvPr id="6" name="Picture 5" descr="brain_rnaseq_over_DSCAM_zoom.png"/>
          <p:cNvPicPr>
            <a:picLocks noChangeAspect="1"/>
          </p:cNvPicPr>
          <p:nvPr/>
        </p:nvPicPr>
        <p:blipFill>
          <a:blip r:embed="rId3"/>
          <a:stretch>
            <a:fillRect/>
          </a:stretch>
        </p:blipFill>
        <p:spPr>
          <a:xfrm>
            <a:off x="0" y="1344654"/>
            <a:ext cx="9144000" cy="2224216"/>
          </a:xfrm>
          <a:prstGeom prst="rect">
            <a:avLst/>
          </a:prstGeom>
        </p:spPr>
      </p:pic>
      <p:sp>
        <p:nvSpPr>
          <p:cNvPr id="7" name="Oval 6"/>
          <p:cNvSpPr/>
          <p:nvPr/>
        </p:nvSpPr>
        <p:spPr>
          <a:xfrm>
            <a:off x="1520776" y="3020135"/>
            <a:ext cx="101385" cy="304147"/>
          </a:xfrm>
          <a:prstGeom prst="ellipse">
            <a:avLst/>
          </a:prstGeom>
          <a:solidFill>
            <a:srgbClr val="C0504D">
              <a:alpha val="0"/>
            </a:srgbClr>
          </a:solidFill>
          <a:ln w="19050"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Elbow Connector 14"/>
          <p:cNvCxnSpPr>
            <a:endCxn id="7" idx="2"/>
          </p:cNvCxnSpPr>
          <p:nvPr/>
        </p:nvCxnSpPr>
        <p:spPr>
          <a:xfrm flipV="1">
            <a:off x="457200" y="3172209"/>
            <a:ext cx="1063576" cy="396661"/>
          </a:xfrm>
          <a:prstGeom prst="bentConnector3">
            <a:avLst>
              <a:gd name="adj1" fmla="val 50000"/>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rot="16200000" flipV="1">
            <a:off x="310888" y="3715187"/>
            <a:ext cx="667855" cy="375224"/>
          </a:xfrm>
          <a:prstGeom prst="curvedConnector3">
            <a:avLst>
              <a:gd name="adj1" fmla="val 50000"/>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210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Human K562 RNAseq</a:t>
            </a:r>
          </a:p>
        </p:txBody>
      </p:sp>
      <p:sp>
        <p:nvSpPr>
          <p:cNvPr id="3" name="Content Placeholder 2"/>
          <p:cNvSpPr>
            <a:spLocks noGrp="1"/>
          </p:cNvSpPr>
          <p:nvPr>
            <p:ph idx="1"/>
          </p:nvPr>
        </p:nvSpPr>
        <p:spPr>
          <a:xfrm>
            <a:off x="457200" y="2619760"/>
            <a:ext cx="8229600" cy="3736590"/>
          </a:xfrm>
        </p:spPr>
        <p:txBody>
          <a:bodyPr>
            <a:normAutofit fontScale="85000" lnSpcReduction="20000"/>
          </a:bodyPr>
          <a:lstStyle/>
          <a:p>
            <a:r>
              <a:rPr lang="en-US" dirty="0"/>
              <a:t>86 annotations from K562 bed signal file fall within the human DSCAM gene coordinates</a:t>
            </a:r>
          </a:p>
          <a:p>
            <a:r>
              <a:rPr lang="en-US" dirty="0"/>
              <a:t>Only one has any overlap with a known exon</a:t>
            </a:r>
          </a:p>
          <a:p>
            <a:r>
              <a:rPr lang="en-US" dirty="0"/>
              <a:t>Most are small regions (20-30 </a:t>
            </a:r>
            <a:r>
              <a:rPr lang="en-US" dirty="0" err="1"/>
              <a:t>bp</a:t>
            </a:r>
            <a:r>
              <a:rPr lang="en-US" dirty="0"/>
              <a:t>) with a score of 1 or 2</a:t>
            </a:r>
          </a:p>
          <a:p>
            <a:r>
              <a:rPr lang="en-US" dirty="0"/>
              <a:t>Two exceptions:</a:t>
            </a:r>
          </a:p>
          <a:p>
            <a:pPr lvl="1"/>
            <a:r>
              <a:rPr lang="en-US" dirty="0"/>
              <a:t>chr21:41055579-41055613 (avg. score ~44.08, maps to intron 1)</a:t>
            </a:r>
          </a:p>
          <a:p>
            <a:pPr lvl="1"/>
            <a:r>
              <a:rPr lang="en-US" dirty="0"/>
              <a:t>chr21:41140556-41140589 (avg. score ~4.43, maps to exon 1)</a:t>
            </a:r>
          </a:p>
          <a:p>
            <a:r>
              <a:rPr lang="en-US" dirty="0" smtClean="0"/>
              <a:t>Plan was to </a:t>
            </a:r>
            <a:r>
              <a:rPr lang="en-US" dirty="0"/>
              <a:t>c</a:t>
            </a:r>
            <a:r>
              <a:rPr lang="en-US" dirty="0" smtClean="0"/>
              <a:t>onfirm with RT</a:t>
            </a:r>
            <a:r>
              <a:rPr lang="en-US" dirty="0"/>
              <a:t>-</a:t>
            </a:r>
            <a:r>
              <a:rPr lang="en-US" dirty="0" smtClean="0"/>
              <a:t>PCR</a:t>
            </a:r>
            <a:endParaRPr lang="en-US" dirty="0"/>
          </a:p>
        </p:txBody>
      </p:sp>
      <p:sp>
        <p:nvSpPr>
          <p:cNvPr id="4" name="Slide Number Placeholder 3"/>
          <p:cNvSpPr>
            <a:spLocks noGrp="1"/>
          </p:cNvSpPr>
          <p:nvPr>
            <p:ph type="sldNum" sz="quarter" idx="12"/>
          </p:nvPr>
        </p:nvSpPr>
        <p:spPr/>
        <p:txBody>
          <a:bodyPr/>
          <a:lstStyle/>
          <a:p>
            <a:fld id="{1ADDA6EF-B450-544B-80FE-1D7C1F98CEEF}" type="slidenum">
              <a:rPr/>
              <a:pPr/>
              <a:t>11</a:t>
            </a:fld>
            <a:endParaRPr lang="en-US"/>
          </a:p>
        </p:txBody>
      </p:sp>
      <p:pic>
        <p:nvPicPr>
          <p:cNvPr id="6" name="Picture 5" descr="Human_RNAseq_K562_zoom.png"/>
          <p:cNvPicPr>
            <a:picLocks noChangeAspect="1"/>
          </p:cNvPicPr>
          <p:nvPr/>
        </p:nvPicPr>
        <p:blipFill>
          <a:blip r:embed="rId3"/>
          <a:stretch>
            <a:fillRect/>
          </a:stretch>
        </p:blipFill>
        <p:spPr>
          <a:xfrm>
            <a:off x="0" y="1417638"/>
            <a:ext cx="9144000" cy="954157"/>
          </a:xfrm>
          <a:prstGeom prst="rect">
            <a:avLst/>
          </a:prstGeom>
        </p:spPr>
      </p:pic>
    </p:spTree>
    <p:extLst>
      <p:ext uri="{BB962C8B-B14F-4D97-AF65-F5344CB8AC3E}">
        <p14:creationId xmlns:p14="http://schemas.microsoft.com/office/powerpoint/2010/main" val="3010855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Human GM12878 RNAseq</a:t>
            </a:r>
          </a:p>
        </p:txBody>
      </p:sp>
      <p:sp>
        <p:nvSpPr>
          <p:cNvPr id="7" name="Content Placeholder 6"/>
          <p:cNvSpPr>
            <a:spLocks noGrp="1"/>
          </p:cNvSpPr>
          <p:nvPr>
            <p:ph idx="1"/>
          </p:nvPr>
        </p:nvSpPr>
        <p:spPr>
          <a:xfrm>
            <a:off x="457200" y="2584238"/>
            <a:ext cx="8229600" cy="3541925"/>
          </a:xfrm>
        </p:spPr>
        <p:txBody>
          <a:bodyPr/>
          <a:lstStyle/>
          <a:p>
            <a:r>
              <a:rPr lang="en-US"/>
              <a:t>Again, only one annotation has any overlap with a known exon</a:t>
            </a:r>
          </a:p>
          <a:p>
            <a:r>
              <a:rPr lang="en-US"/>
              <a:t>Most peaks have score 1, only a couple have score 2 or 3</a:t>
            </a:r>
          </a:p>
          <a:p>
            <a:r>
              <a:rPr lang="en-US"/>
              <a:t>No high-scoring peaks </a:t>
            </a:r>
            <a:r>
              <a:rPr lang="en-US">
                <a:sym typeface="Wingdings"/>
              </a:rPr>
              <a:t> spurious?</a:t>
            </a:r>
            <a:endParaRPr lang="en-US"/>
          </a:p>
        </p:txBody>
      </p:sp>
      <p:sp>
        <p:nvSpPr>
          <p:cNvPr id="4" name="Slide Number Placeholder 3"/>
          <p:cNvSpPr>
            <a:spLocks noGrp="1"/>
          </p:cNvSpPr>
          <p:nvPr>
            <p:ph type="sldNum" sz="quarter" idx="12"/>
          </p:nvPr>
        </p:nvSpPr>
        <p:spPr/>
        <p:txBody>
          <a:bodyPr/>
          <a:lstStyle/>
          <a:p>
            <a:fld id="{1ADDA6EF-B450-544B-80FE-1D7C1F98CEEF}" type="slidenum">
              <a:rPr/>
              <a:pPr/>
              <a:t>12</a:t>
            </a:fld>
            <a:endParaRPr lang="en-US"/>
          </a:p>
        </p:txBody>
      </p:sp>
      <p:pic>
        <p:nvPicPr>
          <p:cNvPr id="8" name="Picture 7" descr="Human_RNAseq_GM12878_zoom.png"/>
          <p:cNvPicPr>
            <a:picLocks noChangeAspect="1"/>
          </p:cNvPicPr>
          <p:nvPr/>
        </p:nvPicPr>
        <p:blipFill>
          <a:blip r:embed="rId3"/>
          <a:stretch>
            <a:fillRect/>
          </a:stretch>
        </p:blipFill>
        <p:spPr>
          <a:xfrm>
            <a:off x="905" y="1417638"/>
            <a:ext cx="9144000" cy="951792"/>
          </a:xfrm>
          <a:prstGeom prst="rect">
            <a:avLst/>
          </a:prstGeom>
        </p:spPr>
      </p:pic>
    </p:spTree>
    <p:extLst>
      <p:ext uri="{BB962C8B-B14F-4D97-AF65-F5344CB8AC3E}">
        <p14:creationId xmlns:p14="http://schemas.microsoft.com/office/powerpoint/2010/main" val="205019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Where Is This Now?</a:t>
            </a:r>
            <a:endParaRPr lang="en-US" dirty="0"/>
          </a:p>
        </p:txBody>
      </p:sp>
      <p:sp>
        <p:nvSpPr>
          <p:cNvPr id="3" name="Content Placeholder 2"/>
          <p:cNvSpPr>
            <a:spLocks noGrp="1"/>
          </p:cNvSpPr>
          <p:nvPr>
            <p:ph idx="1"/>
          </p:nvPr>
        </p:nvSpPr>
        <p:spPr/>
        <p:txBody>
          <a:bodyPr/>
          <a:lstStyle/>
          <a:p>
            <a:r>
              <a:rPr lang="en-US" dirty="0" smtClean="0"/>
              <a:t>Intended </a:t>
            </a:r>
            <a:r>
              <a:rPr lang="en-US" dirty="0" err="1" smtClean="0"/>
              <a:t>followup</a:t>
            </a:r>
            <a:r>
              <a:rPr lang="en-US" dirty="0" smtClean="0"/>
              <a:t> was to obtain confirmation of these computational predictions through wet lab analysis</a:t>
            </a:r>
          </a:p>
          <a:p>
            <a:r>
              <a:rPr lang="en-US" dirty="0" smtClean="0"/>
              <a:t>No word from my contact in the Stein lab since December</a:t>
            </a:r>
          </a:p>
          <a:p>
            <a:r>
              <a:rPr lang="en-US" b="1" dirty="0" smtClean="0"/>
              <a:t>Current project status:</a:t>
            </a:r>
            <a:r>
              <a:rPr lang="en-US" dirty="0" smtClean="0"/>
              <a:t> Meat popsicle (a.k.a. cryogenic stasis)</a:t>
            </a:r>
            <a:endParaRPr lang="en-US" b="1" dirty="0"/>
          </a:p>
        </p:txBody>
      </p:sp>
      <p:sp>
        <p:nvSpPr>
          <p:cNvPr id="4" name="Slide Number Placeholder 3"/>
          <p:cNvSpPr>
            <a:spLocks noGrp="1"/>
          </p:cNvSpPr>
          <p:nvPr>
            <p:ph type="sldNum" sz="quarter" idx="12"/>
          </p:nvPr>
        </p:nvSpPr>
        <p:spPr/>
        <p:txBody>
          <a:bodyPr/>
          <a:lstStyle/>
          <a:p>
            <a:fld id="{4FC67DF3-039F-A545-BE91-232766454268}" type="slidenum">
              <a:rPr lang="en-US" smtClean="0"/>
              <a:t>13</a:t>
            </a:fld>
            <a:endParaRPr lang="en-US"/>
          </a:p>
        </p:txBody>
      </p:sp>
      <p:pic>
        <p:nvPicPr>
          <p:cNvPr id="5" name="Picture 4" descr="aasgardcryochamb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6424" y="4799188"/>
            <a:ext cx="3650375" cy="2058812"/>
          </a:xfrm>
          <a:prstGeom prst="rect">
            <a:avLst/>
          </a:prstGeom>
        </p:spPr>
      </p:pic>
    </p:spTree>
    <p:extLst>
      <p:ext uri="{BB962C8B-B14F-4D97-AF65-F5344CB8AC3E}">
        <p14:creationId xmlns:p14="http://schemas.microsoft.com/office/powerpoint/2010/main" val="1459901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Interlude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Comparing the output of </a:t>
            </a:r>
            <a:r>
              <a:rPr lang="en-US" dirty="0" err="1" smtClean="0"/>
              <a:t>dindel</a:t>
            </a:r>
            <a:r>
              <a:rPr lang="en-US" dirty="0" smtClean="0"/>
              <a:t> and the Broad Institute’s GATK</a:t>
            </a:r>
          </a:p>
          <a:p>
            <a:pPr lvl="1"/>
            <a:r>
              <a:rPr lang="en-US" dirty="0" smtClean="0"/>
              <a:t>Found most of GATK’s </a:t>
            </a:r>
            <a:r>
              <a:rPr lang="en-US" dirty="0" err="1" smtClean="0"/>
              <a:t>indels</a:t>
            </a:r>
            <a:r>
              <a:rPr lang="en-US" dirty="0" smtClean="0"/>
              <a:t> are contained within the </a:t>
            </a:r>
            <a:r>
              <a:rPr lang="en-US" dirty="0" err="1" smtClean="0"/>
              <a:t>dindel</a:t>
            </a:r>
            <a:r>
              <a:rPr lang="en-US" dirty="0" smtClean="0"/>
              <a:t> list</a:t>
            </a:r>
          </a:p>
          <a:p>
            <a:r>
              <a:rPr lang="en-US" dirty="0" smtClean="0"/>
              <a:t>Wrote an efficient read </a:t>
            </a:r>
            <a:r>
              <a:rPr lang="en-US" dirty="0" err="1" smtClean="0"/>
              <a:t>deduplicator</a:t>
            </a:r>
            <a:r>
              <a:rPr lang="en-US" dirty="0" smtClean="0"/>
              <a:t> for </a:t>
            </a:r>
            <a:r>
              <a:rPr lang="en-US" dirty="0" err="1" smtClean="0"/>
              <a:t>seqViz</a:t>
            </a:r>
            <a:r>
              <a:rPr lang="en-US" dirty="0" smtClean="0"/>
              <a:t> in Fusion-</a:t>
            </a:r>
            <a:r>
              <a:rPr lang="en-US" dirty="0" err="1" smtClean="0"/>
              <a:t>seq</a:t>
            </a:r>
            <a:endParaRPr lang="en-US" dirty="0"/>
          </a:p>
          <a:p>
            <a:pPr lvl="1"/>
            <a:r>
              <a:rPr lang="en-US" dirty="0" smtClean="0"/>
              <a:t>If a large number of reads map to the same genomic location, collapse them down to one read</a:t>
            </a:r>
          </a:p>
          <a:p>
            <a:pPr lvl="1"/>
            <a:r>
              <a:rPr lang="en-US" dirty="0" smtClean="0"/>
              <a:t>Waiting to discuss with the original author of </a:t>
            </a:r>
            <a:r>
              <a:rPr lang="en-US" dirty="0" err="1" smtClean="0"/>
              <a:t>seqViz</a:t>
            </a:r>
            <a:endParaRPr lang="en-US" dirty="0" smtClean="0"/>
          </a:p>
          <a:p>
            <a:r>
              <a:rPr lang="en-US" dirty="0" smtClean="0"/>
              <a:t>Proofreading various supplements, editing various images (Illustrator monkey)</a:t>
            </a:r>
            <a:endParaRPr lang="en-US" dirty="0"/>
          </a:p>
        </p:txBody>
      </p:sp>
      <p:sp>
        <p:nvSpPr>
          <p:cNvPr id="4" name="Slide Number Placeholder 3"/>
          <p:cNvSpPr>
            <a:spLocks noGrp="1"/>
          </p:cNvSpPr>
          <p:nvPr>
            <p:ph type="sldNum" sz="quarter" idx="12"/>
          </p:nvPr>
        </p:nvSpPr>
        <p:spPr/>
        <p:txBody>
          <a:bodyPr/>
          <a:lstStyle/>
          <a:p>
            <a:fld id="{4FC67DF3-039F-A545-BE91-232766454268}" type="slidenum">
              <a:rPr lang="en-US" smtClean="0"/>
              <a:t>14</a:t>
            </a:fld>
            <a:endParaRPr lang="en-US"/>
          </a:p>
        </p:txBody>
      </p:sp>
    </p:spTree>
    <p:extLst>
      <p:ext uri="{BB962C8B-B14F-4D97-AF65-F5344CB8AC3E}">
        <p14:creationId xmlns:p14="http://schemas.microsoft.com/office/powerpoint/2010/main" val="2441829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t>
            </a:r>
            <a:r>
              <a:rPr lang="en-US" dirty="0" err="1" smtClean="0"/>
              <a:t>Dysregulation</a:t>
            </a:r>
            <a:r>
              <a:rPr lang="en-US" dirty="0" smtClean="0"/>
              <a:t>: Overview</a:t>
            </a:r>
            <a:endParaRPr lang="en-US" dirty="0"/>
          </a:p>
        </p:txBody>
      </p:sp>
      <p:sp>
        <p:nvSpPr>
          <p:cNvPr id="3" name="Content Placeholder 2"/>
          <p:cNvSpPr>
            <a:spLocks noGrp="1"/>
          </p:cNvSpPr>
          <p:nvPr>
            <p:ph idx="1"/>
          </p:nvPr>
        </p:nvSpPr>
        <p:spPr/>
        <p:txBody>
          <a:bodyPr>
            <a:normAutofit fontScale="92500"/>
          </a:bodyPr>
          <a:lstStyle/>
          <a:p>
            <a:r>
              <a:rPr lang="en-US" b="1" dirty="0" smtClean="0"/>
              <a:t>Goal:</a:t>
            </a:r>
            <a:r>
              <a:rPr lang="en-US" dirty="0" smtClean="0"/>
              <a:t> Understand prostate cancer by investigating interactions between cancer-associated aberrant genes</a:t>
            </a:r>
          </a:p>
          <a:p>
            <a:r>
              <a:rPr lang="en-US" b="1" dirty="0" smtClean="0"/>
              <a:t>Cancer genes:</a:t>
            </a:r>
            <a:r>
              <a:rPr lang="en-US" dirty="0" smtClean="0"/>
              <a:t> From Rubin-Gerstein collaboration</a:t>
            </a:r>
            <a:endParaRPr lang="en-US" dirty="0"/>
          </a:p>
          <a:p>
            <a:pPr lvl="1"/>
            <a:r>
              <a:rPr lang="en-US" dirty="0" smtClean="0"/>
              <a:t>87 gene signature associated with TMPRSS2-ERG fusion</a:t>
            </a:r>
          </a:p>
          <a:p>
            <a:pPr lvl="1"/>
            <a:r>
              <a:rPr lang="en-US" dirty="0" smtClean="0"/>
              <a:t>List of recurrent lesions in primary prostate cancer in </a:t>
            </a:r>
            <a:r>
              <a:rPr lang="en-US" dirty="0" err="1" smtClean="0"/>
              <a:t>Demichelis</a:t>
            </a:r>
            <a:r>
              <a:rPr lang="en-US" dirty="0" smtClean="0"/>
              <a:t> 2009</a:t>
            </a:r>
            <a:r>
              <a:rPr lang="en-US" baseline="30000" dirty="0" smtClean="0"/>
              <a:t>1</a:t>
            </a:r>
            <a:endParaRPr lang="en-US" dirty="0" smtClean="0"/>
          </a:p>
          <a:p>
            <a:pPr lvl="1"/>
            <a:r>
              <a:rPr lang="en-US" dirty="0" smtClean="0"/>
              <a:t>ETS genes</a:t>
            </a:r>
            <a:endParaRPr lang="en-US" dirty="0"/>
          </a:p>
        </p:txBody>
      </p:sp>
      <p:sp>
        <p:nvSpPr>
          <p:cNvPr id="4" name="TextBox 3"/>
          <p:cNvSpPr txBox="1"/>
          <p:nvPr/>
        </p:nvSpPr>
        <p:spPr>
          <a:xfrm>
            <a:off x="540854" y="6326281"/>
            <a:ext cx="8145946" cy="738664"/>
          </a:xfrm>
          <a:prstGeom prst="rect">
            <a:avLst/>
          </a:prstGeom>
          <a:noFill/>
        </p:spPr>
        <p:txBody>
          <a:bodyPr wrap="square" rtlCol="0">
            <a:spAutoFit/>
          </a:bodyPr>
          <a:lstStyle/>
          <a:p>
            <a:pPr lvl="0"/>
            <a:r>
              <a:rPr lang="en-US" sz="1400" baseline="30000" dirty="0" smtClean="0"/>
              <a:t>1</a:t>
            </a:r>
            <a:r>
              <a:rPr lang="en-US" sz="1400" dirty="0" smtClean="0"/>
              <a:t>F</a:t>
            </a:r>
            <a:r>
              <a:rPr lang="en-US" sz="1400" dirty="0"/>
              <a:t>. </a:t>
            </a:r>
            <a:r>
              <a:rPr lang="en-US" sz="1400" dirty="0" err="1"/>
              <a:t>Demichelis</a:t>
            </a:r>
            <a:r>
              <a:rPr lang="en-US" sz="1400" dirty="0"/>
              <a:t> et al., others, “Distinct genomic aberrations associated with ERG rearranged prostate cancer,” </a:t>
            </a:r>
            <a:r>
              <a:rPr lang="en-US" sz="1400" i="1" dirty="0"/>
              <a:t>Genes, Chromosomes and Cancer</a:t>
            </a:r>
            <a:r>
              <a:rPr lang="en-US" sz="1400" dirty="0"/>
              <a:t> 48, no. 4 (2009): 366–380.</a:t>
            </a:r>
          </a:p>
          <a:p>
            <a:endParaRPr lang="en-US" sz="1400" dirty="0"/>
          </a:p>
        </p:txBody>
      </p:sp>
      <p:sp>
        <p:nvSpPr>
          <p:cNvPr id="5" name="Slide Number Placeholder 4"/>
          <p:cNvSpPr>
            <a:spLocks noGrp="1"/>
          </p:cNvSpPr>
          <p:nvPr>
            <p:ph type="sldNum" sz="quarter" idx="12"/>
          </p:nvPr>
        </p:nvSpPr>
        <p:spPr/>
        <p:txBody>
          <a:bodyPr/>
          <a:lstStyle/>
          <a:p>
            <a:fld id="{4FC67DF3-039F-A545-BE91-232766454268}" type="slidenum">
              <a:rPr lang="en-US" smtClean="0"/>
              <a:t>15</a:t>
            </a:fld>
            <a:endParaRPr lang="en-US"/>
          </a:p>
        </p:txBody>
      </p:sp>
    </p:spTree>
    <p:extLst>
      <p:ext uri="{BB962C8B-B14F-4D97-AF65-F5344CB8AC3E}">
        <p14:creationId xmlns:p14="http://schemas.microsoft.com/office/powerpoint/2010/main" val="494025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(cont’d)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Map these genes onto a protein-protein interaction network</a:t>
            </a:r>
          </a:p>
          <a:p>
            <a:pPr lvl="1"/>
            <a:r>
              <a:rPr lang="en-US" dirty="0" smtClean="0"/>
              <a:t>HPRD (</a:t>
            </a:r>
            <a:r>
              <a:rPr lang="en-US" dirty="0" err="1" smtClean="0"/>
              <a:t>hprd.org</a:t>
            </a:r>
            <a:r>
              <a:rPr lang="en-US" dirty="0" smtClean="0"/>
              <a:t>)</a:t>
            </a:r>
          </a:p>
          <a:p>
            <a:r>
              <a:rPr lang="en-US" dirty="0" smtClean="0"/>
              <a:t>Investigate the network properties of these genes</a:t>
            </a:r>
          </a:p>
          <a:p>
            <a:pPr lvl="1"/>
            <a:r>
              <a:rPr lang="en-US" dirty="0" smtClean="0"/>
              <a:t>Local hubs</a:t>
            </a:r>
          </a:p>
          <a:p>
            <a:pPr lvl="1"/>
            <a:r>
              <a:rPr lang="en-US" dirty="0" smtClean="0"/>
              <a:t>Global hubs</a:t>
            </a:r>
          </a:p>
          <a:p>
            <a:pPr lvl="1"/>
            <a:r>
              <a:rPr lang="en-US" dirty="0" smtClean="0"/>
              <a:t>GO enrichment (using the </a:t>
            </a:r>
            <a:r>
              <a:rPr lang="en-US" dirty="0" err="1" smtClean="0"/>
              <a:t>BiNGO</a:t>
            </a:r>
            <a:r>
              <a:rPr lang="en-US" dirty="0" smtClean="0"/>
              <a:t> </a:t>
            </a:r>
            <a:r>
              <a:rPr lang="en-US" dirty="0" err="1" smtClean="0"/>
              <a:t>Cytoscape</a:t>
            </a:r>
            <a:r>
              <a:rPr lang="en-US" dirty="0" smtClean="0"/>
              <a:t> plugin)</a:t>
            </a:r>
          </a:p>
          <a:p>
            <a:pPr lvl="1"/>
            <a:r>
              <a:rPr lang="en-US" dirty="0" smtClean="0"/>
              <a:t>Protein complexes (using the MCODE </a:t>
            </a:r>
            <a:r>
              <a:rPr lang="en-US" dirty="0" err="1" smtClean="0"/>
              <a:t>Cytoscape</a:t>
            </a:r>
            <a:r>
              <a:rPr lang="en-US" dirty="0" smtClean="0"/>
              <a:t> plugin)</a:t>
            </a:r>
            <a:endParaRPr lang="en-US" dirty="0"/>
          </a:p>
        </p:txBody>
      </p:sp>
      <p:sp>
        <p:nvSpPr>
          <p:cNvPr id="4" name="Slide Number Placeholder 3"/>
          <p:cNvSpPr>
            <a:spLocks noGrp="1"/>
          </p:cNvSpPr>
          <p:nvPr>
            <p:ph type="sldNum" sz="quarter" idx="12"/>
          </p:nvPr>
        </p:nvSpPr>
        <p:spPr/>
        <p:txBody>
          <a:bodyPr/>
          <a:lstStyle/>
          <a:p>
            <a:fld id="{4FC67DF3-039F-A545-BE91-232766454268}" type="slidenum">
              <a:rPr lang="en-US" smtClean="0"/>
              <a:t>16</a:t>
            </a:fld>
            <a:endParaRPr lang="en-US"/>
          </a:p>
        </p:txBody>
      </p:sp>
    </p:spTree>
    <p:extLst>
      <p:ext uri="{BB962C8B-B14F-4D97-AF65-F5344CB8AC3E}">
        <p14:creationId xmlns:p14="http://schemas.microsoft.com/office/powerpoint/2010/main" val="266182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 87 Gene Signature: Local Hubs</a:t>
            </a:r>
            <a:endParaRPr lang="en-US" dirty="0"/>
          </a:p>
        </p:txBody>
      </p:sp>
      <p:pic>
        <p:nvPicPr>
          <p:cNvPr id="5" name="Content Placeholder 4" descr="87_genes_clean_edges.jpg"/>
          <p:cNvPicPr>
            <a:picLocks noGrp="1" noChangeAspect="1"/>
          </p:cNvPicPr>
          <p:nvPr>
            <p:ph idx="1"/>
          </p:nvPr>
        </p:nvPicPr>
        <p:blipFill>
          <a:blip r:embed="rId3">
            <a:extLst>
              <a:ext uri="{28A0092B-C50C-407E-A947-70E740481C1C}">
                <a14:useLocalDpi xmlns:a14="http://schemas.microsoft.com/office/drawing/2010/main" val="0"/>
              </a:ext>
            </a:extLst>
          </a:blip>
          <a:srcRect l="-5924" r="-5924"/>
          <a:stretch>
            <a:fillRect/>
          </a:stretch>
        </p:blipFill>
        <p:spPr>
          <a:xfrm>
            <a:off x="1232904" y="1159098"/>
            <a:ext cx="6508933" cy="3579663"/>
          </a:xfrm>
        </p:spPr>
      </p:pic>
      <p:sp>
        <p:nvSpPr>
          <p:cNvPr id="4" name="Slide Number Placeholder 3"/>
          <p:cNvSpPr>
            <a:spLocks noGrp="1"/>
          </p:cNvSpPr>
          <p:nvPr>
            <p:ph type="sldNum" sz="quarter" idx="12"/>
          </p:nvPr>
        </p:nvSpPr>
        <p:spPr/>
        <p:txBody>
          <a:bodyPr/>
          <a:lstStyle/>
          <a:p>
            <a:fld id="{4FC67DF3-039F-A545-BE91-232766454268}" type="slidenum">
              <a:rPr lang="en-US" smtClean="0"/>
              <a:t>17</a:t>
            </a:fld>
            <a:endParaRPr lang="en-US"/>
          </a:p>
        </p:txBody>
      </p:sp>
      <p:sp>
        <p:nvSpPr>
          <p:cNvPr id="6" name="TextBox 5"/>
          <p:cNvSpPr txBox="1"/>
          <p:nvPr/>
        </p:nvSpPr>
        <p:spPr>
          <a:xfrm>
            <a:off x="524742" y="4797382"/>
            <a:ext cx="7963839" cy="1938992"/>
          </a:xfrm>
          <a:prstGeom prst="rect">
            <a:avLst/>
          </a:prstGeom>
          <a:noFill/>
        </p:spPr>
        <p:txBody>
          <a:bodyPr wrap="none" rtlCol="0">
            <a:spAutoFit/>
          </a:bodyPr>
          <a:lstStyle/>
          <a:p>
            <a:r>
              <a:rPr lang="en-US" sz="2400" dirty="0" smtClean="0"/>
              <a:t>Only three edges between nodes within the 87 gene signature</a:t>
            </a:r>
          </a:p>
          <a:p>
            <a:pPr marL="457200" indent="-457200">
              <a:buFont typeface="Arial"/>
              <a:buChar char="•"/>
            </a:pPr>
            <a:r>
              <a:rPr lang="en-US" sz="2400" dirty="0"/>
              <a:t>TBP-NCOA1</a:t>
            </a:r>
            <a:endParaRPr lang="en-US" sz="2400" dirty="0" smtClean="0">
              <a:effectLst/>
            </a:endParaRPr>
          </a:p>
          <a:p>
            <a:pPr marL="457200" indent="-457200">
              <a:buFont typeface="Arial"/>
              <a:buChar char="•"/>
            </a:pPr>
            <a:r>
              <a:rPr lang="en-US" sz="2400" dirty="0"/>
              <a:t>TBP-FOXF2</a:t>
            </a:r>
            <a:endParaRPr lang="en-US" sz="2400" dirty="0" smtClean="0">
              <a:effectLst/>
            </a:endParaRPr>
          </a:p>
          <a:p>
            <a:pPr marL="457200" indent="-457200">
              <a:buFont typeface="Arial"/>
              <a:buChar char="•"/>
            </a:pPr>
            <a:r>
              <a:rPr lang="en-US" sz="2400" dirty="0"/>
              <a:t>MTA1-HDAC1</a:t>
            </a:r>
            <a:r>
              <a:rPr lang="en-US" sz="2400" dirty="0" smtClean="0">
                <a:effectLst/>
              </a:rPr>
              <a:t> </a:t>
            </a:r>
          </a:p>
          <a:p>
            <a:r>
              <a:rPr lang="en-US" sz="2400" dirty="0" smtClean="0"/>
              <a:t>Have transcription regulation functions </a:t>
            </a:r>
            <a:endParaRPr lang="en-US" sz="2400" dirty="0"/>
          </a:p>
        </p:txBody>
      </p:sp>
    </p:spTree>
    <p:extLst>
      <p:ext uri="{BB962C8B-B14F-4D97-AF65-F5344CB8AC3E}">
        <p14:creationId xmlns:p14="http://schemas.microsoft.com/office/powerpoint/2010/main" val="3741364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ERG 87 Gene Signature: Global Hubs</a:t>
            </a:r>
            <a:endParaRPr lang="en-US" dirty="0"/>
          </a:p>
        </p:txBody>
      </p:sp>
      <p:pic>
        <p:nvPicPr>
          <p:cNvPr id="5" name="Content Placeholder 4" descr="87_genes_degree_size.jpg"/>
          <p:cNvPicPr>
            <a:picLocks noGrp="1" noChangeAspect="1"/>
          </p:cNvPicPr>
          <p:nvPr>
            <p:ph idx="1"/>
          </p:nvPr>
        </p:nvPicPr>
        <p:blipFill>
          <a:blip r:embed="rId3">
            <a:extLst>
              <a:ext uri="{28A0092B-C50C-407E-A947-70E740481C1C}">
                <a14:useLocalDpi xmlns:a14="http://schemas.microsoft.com/office/drawing/2010/main" val="0"/>
              </a:ext>
            </a:extLst>
          </a:blip>
          <a:srcRect l="-5924" r="-5924"/>
          <a:stretch>
            <a:fillRect/>
          </a:stretch>
        </p:blipFill>
        <p:spPr>
          <a:xfrm>
            <a:off x="1392608" y="1136283"/>
            <a:ext cx="6493723" cy="3571298"/>
          </a:xfrm>
        </p:spPr>
      </p:pic>
      <p:sp>
        <p:nvSpPr>
          <p:cNvPr id="4" name="Slide Number Placeholder 3"/>
          <p:cNvSpPr>
            <a:spLocks noGrp="1"/>
          </p:cNvSpPr>
          <p:nvPr>
            <p:ph type="sldNum" sz="quarter" idx="12"/>
          </p:nvPr>
        </p:nvSpPr>
        <p:spPr/>
        <p:txBody>
          <a:bodyPr/>
          <a:lstStyle/>
          <a:p>
            <a:fld id="{4FC67DF3-039F-A545-BE91-232766454268}" type="slidenum">
              <a:rPr lang="en-US" smtClean="0"/>
              <a:t>18</a:t>
            </a:fld>
            <a:endParaRPr lang="en-US"/>
          </a:p>
        </p:txBody>
      </p:sp>
      <p:sp>
        <p:nvSpPr>
          <p:cNvPr id="6" name="TextBox 5"/>
          <p:cNvSpPr txBox="1"/>
          <p:nvPr/>
        </p:nvSpPr>
        <p:spPr>
          <a:xfrm>
            <a:off x="273778" y="4730396"/>
            <a:ext cx="8094383" cy="2092881"/>
          </a:xfrm>
          <a:prstGeom prst="rect">
            <a:avLst/>
          </a:prstGeom>
          <a:noFill/>
        </p:spPr>
        <p:txBody>
          <a:bodyPr wrap="none" rtlCol="0">
            <a:spAutoFit/>
          </a:bodyPr>
          <a:lstStyle/>
          <a:p>
            <a:r>
              <a:rPr lang="en-US" sz="2600" dirty="0" smtClean="0"/>
              <a:t>Local hubs also play important roles in the global network.</a:t>
            </a:r>
          </a:p>
          <a:p>
            <a:r>
              <a:rPr lang="en-US" sz="2600" dirty="0" smtClean="0"/>
              <a:t>Additional global hubs include:</a:t>
            </a:r>
          </a:p>
          <a:p>
            <a:pPr marL="457200" indent="-457200">
              <a:buFont typeface="Arial"/>
              <a:buChar char="•"/>
            </a:pPr>
            <a:r>
              <a:rPr lang="en-US" sz="2600" dirty="0" smtClean="0"/>
              <a:t>BMPR1B</a:t>
            </a:r>
          </a:p>
          <a:p>
            <a:pPr marL="457200" indent="-457200">
              <a:buFont typeface="Arial"/>
              <a:buChar char="•"/>
            </a:pPr>
            <a:r>
              <a:rPr lang="en-US" sz="2600" dirty="0" smtClean="0"/>
              <a:t>LRP1</a:t>
            </a:r>
          </a:p>
          <a:p>
            <a:pPr marL="457200" indent="-457200">
              <a:buFont typeface="Arial"/>
              <a:buChar char="•"/>
            </a:pPr>
            <a:r>
              <a:rPr lang="en-US" sz="2600" dirty="0" smtClean="0"/>
              <a:t>TLE1</a:t>
            </a:r>
            <a:endParaRPr lang="en-US" sz="2600" dirty="0"/>
          </a:p>
        </p:txBody>
      </p:sp>
    </p:spTree>
    <p:extLst>
      <p:ext uri="{BB962C8B-B14F-4D97-AF65-F5344CB8AC3E}">
        <p14:creationId xmlns:p14="http://schemas.microsoft.com/office/powerpoint/2010/main" val="555321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ERG 87 Gene Signature: GO MF enrichment</a:t>
            </a:r>
            <a:endParaRPr lang="en-US" dirty="0"/>
          </a:p>
        </p:txBody>
      </p:sp>
      <p:pic>
        <p:nvPicPr>
          <p:cNvPr id="8" name="Content Placeholder 7" descr="Cluster_MF.jpg"/>
          <p:cNvPicPr>
            <a:picLocks noGrp="1" noChangeAspect="1"/>
          </p:cNvPicPr>
          <p:nvPr>
            <p:ph idx="1"/>
          </p:nvPr>
        </p:nvPicPr>
        <p:blipFill>
          <a:blip r:embed="rId3">
            <a:extLst>
              <a:ext uri="{28A0092B-C50C-407E-A947-70E740481C1C}">
                <a14:useLocalDpi xmlns:a14="http://schemas.microsoft.com/office/drawing/2010/main" val="0"/>
              </a:ext>
            </a:extLst>
          </a:blip>
          <a:srcRect l="-5924" r="-5924"/>
          <a:stretch>
            <a:fillRect/>
          </a:stretch>
        </p:blipFill>
        <p:spPr>
          <a:xfrm>
            <a:off x="457200" y="1600200"/>
            <a:ext cx="8229600" cy="4525963"/>
          </a:xfrm>
        </p:spPr>
      </p:pic>
      <p:sp>
        <p:nvSpPr>
          <p:cNvPr id="4" name="Slide Number Placeholder 3"/>
          <p:cNvSpPr>
            <a:spLocks noGrp="1"/>
          </p:cNvSpPr>
          <p:nvPr>
            <p:ph type="sldNum" sz="quarter" idx="12"/>
          </p:nvPr>
        </p:nvSpPr>
        <p:spPr/>
        <p:txBody>
          <a:bodyPr/>
          <a:lstStyle/>
          <a:p>
            <a:fld id="{4FC67DF3-039F-A545-BE91-232766454268}" type="slidenum">
              <a:rPr lang="en-US" smtClean="0"/>
              <a:t>19</a:t>
            </a:fld>
            <a:endParaRPr lang="en-US"/>
          </a:p>
        </p:txBody>
      </p:sp>
    </p:spTree>
    <p:extLst>
      <p:ext uri="{BB962C8B-B14F-4D97-AF65-F5344CB8AC3E}">
        <p14:creationId xmlns:p14="http://schemas.microsoft.com/office/powerpoint/2010/main" val="332310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DSCAM Alternative Splicing: Introduction</a:t>
            </a:r>
            <a:endParaRPr lang="en-US" dirty="0"/>
          </a:p>
        </p:txBody>
      </p:sp>
      <p:sp>
        <p:nvSpPr>
          <p:cNvPr id="3" name="Content Placeholder 2"/>
          <p:cNvSpPr>
            <a:spLocks noGrp="1"/>
          </p:cNvSpPr>
          <p:nvPr>
            <p:ph idx="1"/>
          </p:nvPr>
        </p:nvSpPr>
        <p:spPr/>
        <p:txBody>
          <a:bodyPr/>
          <a:lstStyle/>
          <a:p>
            <a:r>
              <a:rPr lang="en-US" dirty="0" smtClean="0"/>
              <a:t>DSCAM = Down Syndrome cell adhesion molecule</a:t>
            </a:r>
          </a:p>
          <a:p>
            <a:r>
              <a:rPr lang="en-US" dirty="0" smtClean="0"/>
              <a:t>Fly version known to have extensive alternative splicing, what about mammalian version?</a:t>
            </a:r>
          </a:p>
          <a:p>
            <a:r>
              <a:rPr lang="en-US" dirty="0" smtClean="0">
                <a:sym typeface="Wingdings"/>
              </a:rPr>
              <a:t>Want to computationally predict new splice variants and verify in wet lab analysis</a:t>
            </a:r>
            <a:endParaRPr lang="en-US" dirty="0" smtClean="0"/>
          </a:p>
        </p:txBody>
      </p:sp>
      <p:sp>
        <p:nvSpPr>
          <p:cNvPr id="4" name="Slide Number Placeholder 3"/>
          <p:cNvSpPr>
            <a:spLocks noGrp="1"/>
          </p:cNvSpPr>
          <p:nvPr>
            <p:ph type="sldNum" sz="quarter" idx="12"/>
          </p:nvPr>
        </p:nvSpPr>
        <p:spPr/>
        <p:txBody>
          <a:bodyPr/>
          <a:lstStyle/>
          <a:p>
            <a:fld id="{4FC67DF3-039F-A545-BE91-232766454268}" type="slidenum">
              <a:rPr lang="en-US" smtClean="0"/>
              <a:t>2</a:t>
            </a:fld>
            <a:endParaRPr lang="en-US"/>
          </a:p>
        </p:txBody>
      </p:sp>
    </p:spTree>
    <p:extLst>
      <p:ext uri="{BB962C8B-B14F-4D97-AF65-F5344CB8AC3E}">
        <p14:creationId xmlns:p14="http://schemas.microsoft.com/office/powerpoint/2010/main" val="2064344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ERG 87 Gene Signature: GO CC enrichment</a:t>
            </a:r>
            <a:endParaRPr lang="en-US" dirty="0"/>
          </a:p>
        </p:txBody>
      </p:sp>
      <p:pic>
        <p:nvPicPr>
          <p:cNvPr id="5" name="Content Placeholder 4" descr="Cluster_CC.jpg"/>
          <p:cNvPicPr>
            <a:picLocks noGrp="1" noChangeAspect="1"/>
          </p:cNvPicPr>
          <p:nvPr>
            <p:ph idx="1"/>
          </p:nvPr>
        </p:nvPicPr>
        <p:blipFill>
          <a:blip r:embed="rId3">
            <a:extLst>
              <a:ext uri="{28A0092B-C50C-407E-A947-70E740481C1C}">
                <a14:useLocalDpi xmlns:a14="http://schemas.microsoft.com/office/drawing/2010/main" val="0"/>
              </a:ext>
            </a:extLst>
          </a:blip>
          <a:srcRect l="-5924" r="-5924"/>
          <a:stretch>
            <a:fillRect/>
          </a:stretch>
        </p:blipFill>
        <p:spPr>
          <a:xfrm>
            <a:off x="0" y="1501332"/>
            <a:ext cx="9148905" cy="5031545"/>
          </a:xfrm>
        </p:spPr>
      </p:pic>
      <p:sp>
        <p:nvSpPr>
          <p:cNvPr id="4" name="Slide Number Placeholder 3"/>
          <p:cNvSpPr>
            <a:spLocks noGrp="1"/>
          </p:cNvSpPr>
          <p:nvPr>
            <p:ph type="sldNum" sz="quarter" idx="12"/>
          </p:nvPr>
        </p:nvSpPr>
        <p:spPr/>
        <p:txBody>
          <a:bodyPr/>
          <a:lstStyle/>
          <a:p>
            <a:fld id="{4FC67DF3-039F-A545-BE91-232766454268}" type="slidenum">
              <a:rPr lang="en-US" smtClean="0"/>
              <a:t>20</a:t>
            </a:fld>
            <a:endParaRPr lang="en-US"/>
          </a:p>
        </p:txBody>
      </p:sp>
    </p:spTree>
    <p:extLst>
      <p:ext uri="{BB962C8B-B14F-4D97-AF65-F5344CB8AC3E}">
        <p14:creationId xmlns:p14="http://schemas.microsoft.com/office/powerpoint/2010/main" val="1162749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Prostate cancer recurrent lesions</a:t>
            </a:r>
            <a:endParaRPr lang="en-US" dirty="0"/>
          </a:p>
        </p:txBody>
      </p:sp>
      <p:pic>
        <p:nvPicPr>
          <p:cNvPr id="5" name="Content Placeholder 4" descr="GCC_prostate_clean_edges.jpg"/>
          <p:cNvPicPr>
            <a:picLocks noGrp="1" noChangeAspect="1"/>
          </p:cNvPicPr>
          <p:nvPr>
            <p:ph idx="1"/>
          </p:nvPr>
        </p:nvPicPr>
        <p:blipFill>
          <a:blip r:embed="rId3">
            <a:extLst>
              <a:ext uri="{28A0092B-C50C-407E-A947-70E740481C1C}">
                <a14:useLocalDpi xmlns:a14="http://schemas.microsoft.com/office/drawing/2010/main" val="0"/>
              </a:ext>
            </a:extLst>
          </a:blip>
          <a:srcRect l="-8764" r="-8764"/>
          <a:stretch>
            <a:fillRect/>
          </a:stretch>
        </p:blipFill>
        <p:spPr>
          <a:xfrm>
            <a:off x="457200" y="1197124"/>
            <a:ext cx="8229600" cy="4525963"/>
          </a:xfrm>
        </p:spPr>
      </p:pic>
      <p:sp>
        <p:nvSpPr>
          <p:cNvPr id="4" name="Slide Number Placeholder 3"/>
          <p:cNvSpPr>
            <a:spLocks noGrp="1"/>
          </p:cNvSpPr>
          <p:nvPr>
            <p:ph type="sldNum" sz="quarter" idx="12"/>
          </p:nvPr>
        </p:nvSpPr>
        <p:spPr/>
        <p:txBody>
          <a:bodyPr/>
          <a:lstStyle/>
          <a:p>
            <a:fld id="{4FC67DF3-039F-A545-BE91-232766454268}" type="slidenum">
              <a:rPr lang="en-US" smtClean="0"/>
              <a:t>21</a:t>
            </a:fld>
            <a:endParaRPr lang="en-US"/>
          </a:p>
        </p:txBody>
      </p:sp>
      <p:sp>
        <p:nvSpPr>
          <p:cNvPr id="6" name="TextBox 5"/>
          <p:cNvSpPr txBox="1"/>
          <p:nvPr/>
        </p:nvSpPr>
        <p:spPr>
          <a:xfrm>
            <a:off x="1072297" y="5745903"/>
            <a:ext cx="3113502" cy="830997"/>
          </a:xfrm>
          <a:prstGeom prst="rect">
            <a:avLst/>
          </a:prstGeom>
          <a:noFill/>
        </p:spPr>
        <p:txBody>
          <a:bodyPr wrap="none" rtlCol="0">
            <a:spAutoFit/>
          </a:bodyPr>
          <a:lstStyle/>
          <a:p>
            <a:r>
              <a:rPr lang="en-US" sz="2400" b="1" dirty="0" smtClean="0"/>
              <a:t>Green:</a:t>
            </a:r>
            <a:r>
              <a:rPr lang="en-US" sz="2400" dirty="0" smtClean="0"/>
              <a:t> Amplified genes</a:t>
            </a:r>
          </a:p>
          <a:p>
            <a:r>
              <a:rPr lang="en-US" sz="2400" b="1" dirty="0" smtClean="0"/>
              <a:t>Red:</a:t>
            </a:r>
            <a:r>
              <a:rPr lang="en-US" sz="2400" dirty="0" smtClean="0"/>
              <a:t> Deleted genes</a:t>
            </a:r>
            <a:endParaRPr lang="en-US" sz="2400" dirty="0"/>
          </a:p>
        </p:txBody>
      </p:sp>
    </p:spTree>
    <p:extLst>
      <p:ext uri="{BB962C8B-B14F-4D97-AF65-F5344CB8AC3E}">
        <p14:creationId xmlns:p14="http://schemas.microsoft.com/office/powerpoint/2010/main" val="4216480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Prostate cancer recurrent lesions: Local hubs</a:t>
            </a:r>
            <a:endParaRPr lang="en-US" dirty="0"/>
          </a:p>
        </p:txBody>
      </p:sp>
      <p:sp>
        <p:nvSpPr>
          <p:cNvPr id="4" name="Slide Number Placeholder 3"/>
          <p:cNvSpPr>
            <a:spLocks noGrp="1"/>
          </p:cNvSpPr>
          <p:nvPr>
            <p:ph type="sldNum" sz="quarter" idx="12"/>
          </p:nvPr>
        </p:nvSpPr>
        <p:spPr/>
        <p:txBody>
          <a:bodyPr/>
          <a:lstStyle/>
          <a:p>
            <a:fld id="{4FC67DF3-039F-A545-BE91-232766454268}" type="slidenum">
              <a:rPr lang="en-US" smtClean="0"/>
              <a:t>22</a:t>
            </a:fld>
            <a:endParaRPr lang="en-US"/>
          </a:p>
        </p:txBody>
      </p:sp>
      <p:pic>
        <p:nvPicPr>
          <p:cNvPr id="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107" y="1417638"/>
            <a:ext cx="6560628" cy="4240486"/>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2953977506"/>
              </p:ext>
            </p:extLst>
          </p:nvPr>
        </p:nvGraphicFramePr>
        <p:xfrm>
          <a:off x="1283107" y="5722024"/>
          <a:ext cx="6535544" cy="1135975"/>
        </p:xfrm>
        <a:graphic>
          <a:graphicData uri="http://schemas.openxmlformats.org/presentationml/2006/ole">
            <mc:AlternateContent xmlns:mc="http://schemas.openxmlformats.org/markup-compatibility/2006">
              <mc:Choice xmlns:v="urn:schemas-microsoft-com:vml" Requires="v">
                <p:oleObj spid="_x0000_s1201" name="Document" r:id="rId5" imgW="5626100" imgH="977900" progId="Word.Document.12">
                  <p:link updateAutomatic="1"/>
                </p:oleObj>
              </mc:Choice>
              <mc:Fallback>
                <p:oleObj name="Document" r:id="rId5" imgW="5626100" imgH="977900" progId="Word.Document.12">
                  <p:link updateAutomatic="1"/>
                  <p:pic>
                    <p:nvPicPr>
                      <p:cNvPr id="0" name=""/>
                      <p:cNvPicPr/>
                      <p:nvPr/>
                    </p:nvPicPr>
                    <p:blipFill>
                      <a:blip r:embed="rId6"/>
                      <a:stretch>
                        <a:fillRect/>
                      </a:stretch>
                    </p:blipFill>
                    <p:spPr>
                      <a:xfrm>
                        <a:off x="1283107" y="5722024"/>
                        <a:ext cx="6535544" cy="1135975"/>
                      </a:xfrm>
                      <a:prstGeom prst="rect">
                        <a:avLst/>
                      </a:prstGeom>
                    </p:spPr>
                  </p:pic>
                </p:oleObj>
              </mc:Fallback>
            </mc:AlternateContent>
          </a:graphicData>
        </a:graphic>
      </p:graphicFrame>
    </p:spTree>
    <p:extLst>
      <p:ext uri="{BB962C8B-B14F-4D97-AF65-F5344CB8AC3E}">
        <p14:creationId xmlns:p14="http://schemas.microsoft.com/office/powerpoint/2010/main" val="2934255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Prostate cancer recurrent lesions: Global hubs</a:t>
            </a:r>
            <a:endParaRPr lang="en-US" dirty="0"/>
          </a:p>
        </p:txBody>
      </p:sp>
      <p:sp>
        <p:nvSpPr>
          <p:cNvPr id="3" name="Content Placeholder 2"/>
          <p:cNvSpPr>
            <a:spLocks noGrp="1"/>
          </p:cNvSpPr>
          <p:nvPr>
            <p:ph idx="1"/>
          </p:nvPr>
        </p:nvSpPr>
        <p:spPr>
          <a:xfrm>
            <a:off x="457200" y="5658123"/>
            <a:ext cx="8229600" cy="1063351"/>
          </a:xfrm>
        </p:spPr>
        <p:txBody>
          <a:bodyPr>
            <a:normAutofit lnSpcReduction="10000"/>
          </a:bodyPr>
          <a:lstStyle/>
          <a:p>
            <a:pPr marL="0" indent="0">
              <a:buNone/>
            </a:pPr>
            <a:r>
              <a:rPr lang="en-US" dirty="0" smtClean="0"/>
              <a:t>Again, local hubs are also global hubs. Top 4 are TP53, DLG4, SMURF1, and COPS6.</a:t>
            </a:r>
            <a:endParaRPr lang="en-US" dirty="0"/>
          </a:p>
        </p:txBody>
      </p:sp>
      <p:sp>
        <p:nvSpPr>
          <p:cNvPr id="4" name="Slide Number Placeholder 3"/>
          <p:cNvSpPr>
            <a:spLocks noGrp="1"/>
          </p:cNvSpPr>
          <p:nvPr>
            <p:ph type="sldNum" sz="quarter" idx="12"/>
          </p:nvPr>
        </p:nvSpPr>
        <p:spPr/>
        <p:txBody>
          <a:bodyPr/>
          <a:lstStyle/>
          <a:p>
            <a:fld id="{4FC67DF3-039F-A545-BE91-232766454268}" type="slidenum">
              <a:rPr lang="en-US" smtClean="0"/>
              <a:t>23</a:t>
            </a:fld>
            <a:endParaRPr lang="en-US"/>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107" y="1417638"/>
            <a:ext cx="6560628" cy="4240485"/>
          </a:xfrm>
          <a:prstGeom prst="rect">
            <a:avLst/>
          </a:prstGeom>
        </p:spPr>
      </p:pic>
    </p:spTree>
    <p:extLst>
      <p:ext uri="{BB962C8B-B14F-4D97-AF65-F5344CB8AC3E}">
        <p14:creationId xmlns:p14="http://schemas.microsoft.com/office/powerpoint/2010/main" val="12301523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uster_MF_am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525" y="1645832"/>
            <a:ext cx="5796644" cy="4180318"/>
          </a:xfrm>
          <a:prstGeom prst="rect">
            <a:avLst/>
          </a:prstGeom>
        </p:spPr>
      </p:pic>
      <p:sp>
        <p:nvSpPr>
          <p:cNvPr id="2" name="Title 1"/>
          <p:cNvSpPr>
            <a:spLocks noGrp="1"/>
          </p:cNvSpPr>
          <p:nvPr>
            <p:ph type="title"/>
          </p:nvPr>
        </p:nvSpPr>
        <p:spPr/>
        <p:txBody>
          <a:bodyPr>
            <a:normAutofit fontScale="90000"/>
          </a:bodyPr>
          <a:lstStyle/>
          <a:p>
            <a:r>
              <a:rPr lang="en-US" dirty="0" smtClean="0"/>
              <a:t>Amplified genes GO BP and MF enrichment</a:t>
            </a:r>
            <a:endParaRPr lang="en-US" dirty="0"/>
          </a:p>
        </p:txBody>
      </p:sp>
      <p:pic>
        <p:nvPicPr>
          <p:cNvPr id="5" name="Content Placeholder 4" descr="cluster_BP_amp.jpg"/>
          <p:cNvPicPr>
            <a:picLocks noGrp="1" noChangeAspect="1"/>
          </p:cNvPicPr>
          <p:nvPr>
            <p:ph idx="1"/>
          </p:nvPr>
        </p:nvPicPr>
        <p:blipFill>
          <a:blip r:embed="rId4">
            <a:extLst>
              <a:ext uri="{28A0092B-C50C-407E-A947-70E740481C1C}">
                <a14:useLocalDpi xmlns:a14="http://schemas.microsoft.com/office/drawing/2010/main" val="0"/>
              </a:ext>
            </a:extLst>
          </a:blip>
          <a:srcRect l="-15565" r="-15565"/>
          <a:stretch>
            <a:fillRect/>
          </a:stretch>
        </p:blipFill>
        <p:spPr>
          <a:xfrm>
            <a:off x="-1314753" y="1546964"/>
            <a:ext cx="8229600" cy="4525963"/>
          </a:xfrm>
        </p:spPr>
      </p:pic>
      <p:sp>
        <p:nvSpPr>
          <p:cNvPr id="4" name="Slide Number Placeholder 3"/>
          <p:cNvSpPr>
            <a:spLocks noGrp="1"/>
          </p:cNvSpPr>
          <p:nvPr>
            <p:ph type="sldNum" sz="quarter" idx="12"/>
          </p:nvPr>
        </p:nvSpPr>
        <p:spPr/>
        <p:txBody>
          <a:bodyPr/>
          <a:lstStyle/>
          <a:p>
            <a:fld id="{4FC67DF3-039F-A545-BE91-232766454268}" type="slidenum">
              <a:rPr lang="en-US" smtClean="0"/>
              <a:t>24</a:t>
            </a:fld>
            <a:endParaRPr lang="en-US"/>
          </a:p>
        </p:txBody>
      </p:sp>
      <p:sp>
        <p:nvSpPr>
          <p:cNvPr id="7" name="TextBox 6"/>
          <p:cNvSpPr txBox="1"/>
          <p:nvPr/>
        </p:nvSpPr>
        <p:spPr>
          <a:xfrm>
            <a:off x="1145126" y="6259810"/>
            <a:ext cx="2871399" cy="461665"/>
          </a:xfrm>
          <a:prstGeom prst="rect">
            <a:avLst/>
          </a:prstGeom>
          <a:noFill/>
        </p:spPr>
        <p:txBody>
          <a:bodyPr wrap="none" rtlCol="0">
            <a:spAutoFit/>
          </a:bodyPr>
          <a:lstStyle/>
          <a:p>
            <a:r>
              <a:rPr lang="en-US" sz="2400" dirty="0" smtClean="0"/>
              <a:t>GO Biological Process</a:t>
            </a:r>
            <a:endParaRPr lang="en-US" sz="2400" dirty="0"/>
          </a:p>
        </p:txBody>
      </p:sp>
      <p:sp>
        <p:nvSpPr>
          <p:cNvPr id="8" name="TextBox 7"/>
          <p:cNvSpPr txBox="1"/>
          <p:nvPr/>
        </p:nvSpPr>
        <p:spPr>
          <a:xfrm>
            <a:off x="5528797" y="6259810"/>
            <a:ext cx="3078637" cy="461665"/>
          </a:xfrm>
          <a:prstGeom prst="rect">
            <a:avLst/>
          </a:prstGeom>
          <a:noFill/>
        </p:spPr>
        <p:txBody>
          <a:bodyPr wrap="none" rtlCol="0">
            <a:spAutoFit/>
          </a:bodyPr>
          <a:lstStyle/>
          <a:p>
            <a:r>
              <a:rPr lang="en-US" sz="2400" dirty="0" smtClean="0"/>
              <a:t>GO Molecular Function</a:t>
            </a:r>
            <a:endParaRPr lang="en-US" sz="2400" dirty="0"/>
          </a:p>
        </p:txBody>
      </p:sp>
    </p:spTree>
    <p:extLst>
      <p:ext uri="{BB962C8B-B14F-4D97-AF65-F5344CB8AC3E}">
        <p14:creationId xmlns:p14="http://schemas.microsoft.com/office/powerpoint/2010/main" val="3682775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Deleted genes GO BP enrichment</a:t>
            </a:r>
            <a:endParaRPr lang="en-US" dirty="0"/>
          </a:p>
        </p:txBody>
      </p:sp>
      <p:pic>
        <p:nvPicPr>
          <p:cNvPr id="5" name="Content Placeholder 4" descr="cluster_BP_del.jpg"/>
          <p:cNvPicPr>
            <a:picLocks noGrp="1" noChangeAspect="1"/>
          </p:cNvPicPr>
          <p:nvPr>
            <p:ph idx="1"/>
          </p:nvPr>
        </p:nvPicPr>
        <p:blipFill>
          <a:blip r:embed="rId3">
            <a:extLst>
              <a:ext uri="{28A0092B-C50C-407E-A947-70E740481C1C}">
                <a14:useLocalDpi xmlns:a14="http://schemas.microsoft.com/office/drawing/2010/main" val="0"/>
              </a:ext>
            </a:extLst>
          </a:blip>
          <a:srcRect l="-15565" r="-15565"/>
          <a:stretch>
            <a:fillRect/>
          </a:stretch>
        </p:blipFill>
        <p:spPr>
          <a:xfrm>
            <a:off x="0" y="1227544"/>
            <a:ext cx="9325755" cy="5128806"/>
          </a:xfrm>
        </p:spPr>
      </p:pic>
      <p:sp>
        <p:nvSpPr>
          <p:cNvPr id="4" name="Slide Number Placeholder 3"/>
          <p:cNvSpPr>
            <a:spLocks noGrp="1"/>
          </p:cNvSpPr>
          <p:nvPr>
            <p:ph type="sldNum" sz="quarter" idx="12"/>
          </p:nvPr>
        </p:nvSpPr>
        <p:spPr/>
        <p:txBody>
          <a:bodyPr/>
          <a:lstStyle/>
          <a:p>
            <a:fld id="{4FC67DF3-039F-A545-BE91-232766454268}" type="slidenum">
              <a:rPr lang="en-US" smtClean="0"/>
              <a:t>25</a:t>
            </a:fld>
            <a:endParaRPr lang="en-US"/>
          </a:p>
        </p:txBody>
      </p:sp>
    </p:spTree>
    <p:extLst>
      <p:ext uri="{BB962C8B-B14F-4D97-AF65-F5344CB8AC3E}">
        <p14:creationId xmlns:p14="http://schemas.microsoft.com/office/powerpoint/2010/main" val="31046104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Deleted genes GO MF enrichment</a:t>
            </a:r>
            <a:endParaRPr lang="en-US" dirty="0"/>
          </a:p>
        </p:txBody>
      </p:sp>
      <p:pic>
        <p:nvPicPr>
          <p:cNvPr id="5" name="Content Placeholder 4" descr="cluster_MF_del.jpg"/>
          <p:cNvPicPr>
            <a:picLocks noGrp="1" noChangeAspect="1"/>
          </p:cNvPicPr>
          <p:nvPr>
            <p:ph idx="1"/>
          </p:nvPr>
        </p:nvPicPr>
        <p:blipFill>
          <a:blip r:embed="rId3">
            <a:extLst>
              <a:ext uri="{28A0092B-C50C-407E-A947-70E740481C1C}">
                <a14:useLocalDpi xmlns:a14="http://schemas.microsoft.com/office/drawing/2010/main" val="0"/>
              </a:ext>
            </a:extLst>
          </a:blip>
          <a:srcRect l="-15565" r="-15565"/>
          <a:stretch>
            <a:fillRect/>
          </a:stretch>
        </p:blipFill>
        <p:spPr>
          <a:xfrm>
            <a:off x="0" y="1263964"/>
            <a:ext cx="9259532" cy="5092386"/>
          </a:xfrm>
        </p:spPr>
      </p:pic>
      <p:sp>
        <p:nvSpPr>
          <p:cNvPr id="4" name="Slide Number Placeholder 3"/>
          <p:cNvSpPr>
            <a:spLocks noGrp="1"/>
          </p:cNvSpPr>
          <p:nvPr>
            <p:ph type="sldNum" sz="quarter" idx="12"/>
          </p:nvPr>
        </p:nvSpPr>
        <p:spPr/>
        <p:txBody>
          <a:bodyPr/>
          <a:lstStyle/>
          <a:p>
            <a:fld id="{4FC67DF3-039F-A545-BE91-232766454268}" type="slidenum">
              <a:rPr lang="en-US" smtClean="0"/>
              <a:t>26</a:t>
            </a:fld>
            <a:endParaRPr lang="en-US"/>
          </a:p>
        </p:txBody>
      </p:sp>
    </p:spTree>
    <p:extLst>
      <p:ext uri="{BB962C8B-B14F-4D97-AF65-F5344CB8AC3E}">
        <p14:creationId xmlns:p14="http://schemas.microsoft.com/office/powerpoint/2010/main" val="217804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Protein complexes in deleted genes</a:t>
            </a:r>
            <a:endParaRPr lang="en-US" dirty="0"/>
          </a:p>
        </p:txBody>
      </p:sp>
      <p:sp>
        <p:nvSpPr>
          <p:cNvPr id="3" name="Content Placeholder 2"/>
          <p:cNvSpPr>
            <a:spLocks noGrp="1"/>
          </p:cNvSpPr>
          <p:nvPr>
            <p:ph idx="1"/>
          </p:nvPr>
        </p:nvSpPr>
        <p:spPr/>
        <p:txBody>
          <a:bodyPr/>
          <a:lstStyle/>
          <a:p>
            <a:r>
              <a:rPr lang="en-US" dirty="0" smtClean="0"/>
              <a:t>Used MCODE, which looks for highly interconnected regions in a network</a:t>
            </a:r>
          </a:p>
          <a:p>
            <a:r>
              <a:rPr lang="en-US" dirty="0" smtClean="0"/>
              <a:t>Among the deleted genes, MCODE predicted a complex between TNFRSF10B, TNFRSF10A, and TNFRSF10D</a:t>
            </a:r>
            <a:endParaRPr lang="en-US" dirty="0"/>
          </a:p>
          <a:p>
            <a:r>
              <a:rPr lang="en-US" dirty="0" smtClean="0"/>
              <a:t>NCBI indicates that this complex is responsible for transducing the cell death signal and inducing cell apoptosis</a:t>
            </a:r>
            <a:endParaRPr lang="en-US" dirty="0"/>
          </a:p>
        </p:txBody>
      </p:sp>
      <p:sp>
        <p:nvSpPr>
          <p:cNvPr id="4" name="Slide Number Placeholder 3"/>
          <p:cNvSpPr>
            <a:spLocks noGrp="1"/>
          </p:cNvSpPr>
          <p:nvPr>
            <p:ph type="sldNum" sz="quarter" idx="12"/>
          </p:nvPr>
        </p:nvSpPr>
        <p:spPr/>
        <p:txBody>
          <a:bodyPr/>
          <a:lstStyle/>
          <a:p>
            <a:fld id="{4FC67DF3-039F-A545-BE91-232766454268}" type="slidenum">
              <a:rPr lang="en-US" smtClean="0"/>
              <a:t>27</a:t>
            </a:fld>
            <a:endParaRPr lang="en-US"/>
          </a:p>
        </p:txBody>
      </p:sp>
    </p:spTree>
    <p:extLst>
      <p:ext uri="{BB962C8B-B14F-4D97-AF65-F5344CB8AC3E}">
        <p14:creationId xmlns:p14="http://schemas.microsoft.com/office/powerpoint/2010/main" val="614321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ETS gene network</a:t>
            </a:r>
            <a:endParaRPr lang="en-US" dirty="0"/>
          </a:p>
        </p:txBody>
      </p:sp>
      <p:pic>
        <p:nvPicPr>
          <p:cNvPr id="5" name="Content Placeholder 4" descr="ETS_genes_clean_edges.jpg"/>
          <p:cNvPicPr>
            <a:picLocks noGrp="1" noChangeAspect="1"/>
          </p:cNvPicPr>
          <p:nvPr>
            <p:ph idx="1"/>
          </p:nvPr>
        </p:nvPicPr>
        <p:blipFill>
          <a:blip r:embed="rId3">
            <a:extLst>
              <a:ext uri="{28A0092B-C50C-407E-A947-70E740481C1C}">
                <a14:useLocalDpi xmlns:a14="http://schemas.microsoft.com/office/drawing/2010/main" val="0"/>
              </a:ext>
            </a:extLst>
          </a:blip>
          <a:srcRect t="8991" b="8991"/>
          <a:stretch>
            <a:fillRect/>
          </a:stretch>
        </p:blipFill>
        <p:spPr>
          <a:xfrm>
            <a:off x="457200" y="1158875"/>
            <a:ext cx="8229600" cy="4525963"/>
          </a:xfrm>
        </p:spPr>
      </p:pic>
      <p:sp>
        <p:nvSpPr>
          <p:cNvPr id="4" name="Slide Number Placeholder 3"/>
          <p:cNvSpPr>
            <a:spLocks noGrp="1"/>
          </p:cNvSpPr>
          <p:nvPr>
            <p:ph type="sldNum" sz="quarter" idx="12"/>
          </p:nvPr>
        </p:nvSpPr>
        <p:spPr/>
        <p:txBody>
          <a:bodyPr/>
          <a:lstStyle/>
          <a:p>
            <a:fld id="{4FC67DF3-039F-A545-BE91-232766454268}" type="slidenum">
              <a:rPr lang="en-US" smtClean="0"/>
              <a:t>28</a:t>
            </a:fld>
            <a:endParaRPr lang="en-US"/>
          </a:p>
        </p:txBody>
      </p:sp>
      <p:sp>
        <p:nvSpPr>
          <p:cNvPr id="6" name="TextBox 5"/>
          <p:cNvSpPr txBox="1"/>
          <p:nvPr/>
        </p:nvSpPr>
        <p:spPr>
          <a:xfrm>
            <a:off x="457200" y="5685061"/>
            <a:ext cx="4639762" cy="830997"/>
          </a:xfrm>
          <a:prstGeom prst="rect">
            <a:avLst/>
          </a:prstGeom>
          <a:noFill/>
        </p:spPr>
        <p:txBody>
          <a:bodyPr wrap="none" rtlCol="0">
            <a:spAutoFit/>
          </a:bodyPr>
          <a:lstStyle/>
          <a:p>
            <a:r>
              <a:rPr lang="en-US" sz="2400" b="1" dirty="0" smtClean="0"/>
              <a:t>Purple:</a:t>
            </a:r>
            <a:r>
              <a:rPr lang="en-US" sz="2400" dirty="0" smtClean="0"/>
              <a:t> Can be amplified or deleted</a:t>
            </a:r>
          </a:p>
          <a:p>
            <a:r>
              <a:rPr lang="en-US" sz="2400" b="1" dirty="0" smtClean="0"/>
              <a:t>Green:</a:t>
            </a:r>
            <a:r>
              <a:rPr lang="en-US" sz="2400" dirty="0" smtClean="0"/>
              <a:t> Amplified genes</a:t>
            </a:r>
            <a:endParaRPr lang="en-US" sz="2400" b="1" dirty="0"/>
          </a:p>
        </p:txBody>
      </p:sp>
      <p:sp>
        <p:nvSpPr>
          <p:cNvPr id="7" name="TextBox 6"/>
          <p:cNvSpPr txBox="1"/>
          <p:nvPr/>
        </p:nvSpPr>
        <p:spPr>
          <a:xfrm>
            <a:off x="5262816" y="5709057"/>
            <a:ext cx="3423984" cy="830997"/>
          </a:xfrm>
          <a:prstGeom prst="rect">
            <a:avLst/>
          </a:prstGeom>
          <a:noFill/>
        </p:spPr>
        <p:txBody>
          <a:bodyPr wrap="none" rtlCol="0">
            <a:spAutoFit/>
          </a:bodyPr>
          <a:lstStyle/>
          <a:p>
            <a:r>
              <a:rPr lang="en-US" sz="2400" b="1" dirty="0" smtClean="0"/>
              <a:t>Red:</a:t>
            </a:r>
            <a:r>
              <a:rPr lang="en-US" sz="2400" dirty="0" smtClean="0"/>
              <a:t> Deleted genes</a:t>
            </a:r>
          </a:p>
          <a:p>
            <a:r>
              <a:rPr lang="en-US" sz="2400" b="1" dirty="0" smtClean="0"/>
              <a:t>Orange: </a:t>
            </a:r>
            <a:r>
              <a:rPr lang="en-US" sz="2400" dirty="0" smtClean="0"/>
              <a:t>Partial loss genes</a:t>
            </a:r>
            <a:endParaRPr lang="en-US" sz="2400" b="1" dirty="0"/>
          </a:p>
        </p:txBody>
      </p:sp>
    </p:spTree>
    <p:extLst>
      <p:ext uri="{BB962C8B-B14F-4D97-AF65-F5344CB8AC3E}">
        <p14:creationId xmlns:p14="http://schemas.microsoft.com/office/powerpoint/2010/main" val="2273517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ETS gene network: Global Hubs</a:t>
            </a:r>
            <a:endParaRPr lang="en-US" dirty="0"/>
          </a:p>
        </p:txBody>
      </p:sp>
      <p:pic>
        <p:nvPicPr>
          <p:cNvPr id="5" name="Content Placeholder 4" descr="ETS_genes_global_deg_size.jpg"/>
          <p:cNvPicPr>
            <a:picLocks noGrp="1" noChangeAspect="1"/>
          </p:cNvPicPr>
          <p:nvPr>
            <p:ph idx="1"/>
          </p:nvPr>
        </p:nvPicPr>
        <p:blipFill>
          <a:blip r:embed="rId3">
            <a:extLst>
              <a:ext uri="{28A0092B-C50C-407E-A947-70E740481C1C}">
                <a14:useLocalDpi xmlns:a14="http://schemas.microsoft.com/office/drawing/2010/main" val="0"/>
              </a:ext>
            </a:extLst>
          </a:blip>
          <a:srcRect t="8991" b="8991"/>
          <a:stretch>
            <a:fillRect/>
          </a:stretch>
        </p:blipFill>
        <p:spPr>
          <a:xfrm>
            <a:off x="457200" y="1166813"/>
            <a:ext cx="8229600" cy="4525962"/>
          </a:xfrm>
        </p:spPr>
      </p:pic>
      <p:sp>
        <p:nvSpPr>
          <p:cNvPr id="4" name="Slide Number Placeholder 3"/>
          <p:cNvSpPr>
            <a:spLocks noGrp="1"/>
          </p:cNvSpPr>
          <p:nvPr>
            <p:ph type="sldNum" sz="quarter" idx="12"/>
          </p:nvPr>
        </p:nvSpPr>
        <p:spPr/>
        <p:txBody>
          <a:bodyPr/>
          <a:lstStyle/>
          <a:p>
            <a:fld id="{4FC67DF3-039F-A545-BE91-232766454268}" type="slidenum">
              <a:rPr lang="en-US" smtClean="0"/>
              <a:t>29</a:t>
            </a:fld>
            <a:endParaRPr lang="en-US"/>
          </a:p>
        </p:txBody>
      </p:sp>
    </p:spTree>
    <p:extLst>
      <p:ext uri="{BB962C8B-B14F-4D97-AF65-F5344CB8AC3E}">
        <p14:creationId xmlns:p14="http://schemas.microsoft.com/office/powerpoint/2010/main" val="55648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Investigating Which Program to Use</a:t>
            </a:r>
            <a:endParaRPr lang="en-US" dirty="0"/>
          </a:p>
        </p:txBody>
      </p:sp>
      <p:sp>
        <p:nvSpPr>
          <p:cNvPr id="3" name="Content Placeholder 2"/>
          <p:cNvSpPr>
            <a:spLocks noGrp="1"/>
          </p:cNvSpPr>
          <p:nvPr>
            <p:ph idx="1"/>
          </p:nvPr>
        </p:nvSpPr>
        <p:spPr/>
        <p:txBody>
          <a:bodyPr/>
          <a:lstStyle/>
          <a:p>
            <a:r>
              <a:rPr lang="en-US" dirty="0" smtClean="0"/>
              <a:t>Knapp K and Chen YP. “</a:t>
            </a:r>
            <a:r>
              <a:rPr lang="en-US" dirty="0"/>
              <a:t>An evaluation of contemporary hidden Markov model </a:t>
            </a:r>
            <a:r>
              <a:rPr lang="en-US" dirty="0" err="1"/>
              <a:t>genefinders</a:t>
            </a:r>
            <a:r>
              <a:rPr lang="en-US" dirty="0"/>
              <a:t> with a predicted </a:t>
            </a:r>
            <a:r>
              <a:rPr lang="en-US" dirty="0" err="1"/>
              <a:t>exon</a:t>
            </a:r>
            <a:r>
              <a:rPr lang="en-US" dirty="0"/>
              <a:t> </a:t>
            </a:r>
            <a:r>
              <a:rPr lang="en-US" dirty="0" smtClean="0"/>
              <a:t>taxonomy.” </a:t>
            </a:r>
            <a:r>
              <a:rPr lang="en-US" i="1" dirty="0"/>
              <a:t>Nucleic Acids Research</a:t>
            </a:r>
            <a:r>
              <a:rPr lang="en-US" dirty="0"/>
              <a:t>, 2007, Vol. 35, No. </a:t>
            </a:r>
            <a:r>
              <a:rPr lang="en-US" dirty="0" smtClean="0"/>
              <a:t>1, 317</a:t>
            </a:r>
            <a:r>
              <a:rPr lang="en-US" dirty="0"/>
              <a:t>–</a:t>
            </a:r>
            <a:r>
              <a:rPr lang="en-US" dirty="0" smtClean="0"/>
              <a:t>324</a:t>
            </a:r>
          </a:p>
          <a:p>
            <a:pPr lvl="1"/>
            <a:r>
              <a:rPr lang="en-US" dirty="0" smtClean="0"/>
              <a:t>Review of best HMM-based gene/</a:t>
            </a:r>
            <a:r>
              <a:rPr lang="en-US" dirty="0" err="1" smtClean="0"/>
              <a:t>exon</a:t>
            </a:r>
            <a:r>
              <a:rPr lang="en-US" dirty="0" smtClean="0"/>
              <a:t> finding programs released in the past decade</a:t>
            </a:r>
          </a:p>
          <a:p>
            <a:pPr lvl="1"/>
            <a:r>
              <a:rPr lang="en-US" dirty="0" smtClean="0"/>
              <a:t>Strongest programs were </a:t>
            </a:r>
            <a:r>
              <a:rPr lang="en-US" dirty="0" err="1" smtClean="0"/>
              <a:t>Twinscan</a:t>
            </a:r>
            <a:r>
              <a:rPr lang="en-US" dirty="0" smtClean="0"/>
              <a:t> and </a:t>
            </a:r>
            <a:r>
              <a:rPr lang="en-US" dirty="0" err="1" smtClean="0"/>
              <a:t>Genomescan</a:t>
            </a:r>
            <a:endParaRPr lang="en-US" dirty="0"/>
          </a:p>
        </p:txBody>
      </p:sp>
      <p:sp>
        <p:nvSpPr>
          <p:cNvPr id="4" name="Slide Number Placeholder 3"/>
          <p:cNvSpPr>
            <a:spLocks noGrp="1"/>
          </p:cNvSpPr>
          <p:nvPr>
            <p:ph type="sldNum" sz="quarter" idx="12"/>
          </p:nvPr>
        </p:nvSpPr>
        <p:spPr/>
        <p:txBody>
          <a:bodyPr/>
          <a:lstStyle/>
          <a:p>
            <a:fld id="{D1D61740-EE11-434C-BA54-2A5ED5EEA776}" type="slidenum">
              <a:rPr lang="en-US" smtClean="0"/>
              <a:pPr/>
              <a:t>3</a:t>
            </a:fld>
            <a:endParaRPr lang="en-US"/>
          </a:p>
        </p:txBody>
      </p:sp>
    </p:spTree>
    <p:extLst>
      <p:ext uri="{BB962C8B-B14F-4D97-AF65-F5344CB8AC3E}">
        <p14:creationId xmlns:p14="http://schemas.microsoft.com/office/powerpoint/2010/main" val="162687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Amplified genes GO BP enrichment</a:t>
            </a:r>
            <a:endParaRPr lang="en-US" dirty="0"/>
          </a:p>
        </p:txBody>
      </p:sp>
      <p:pic>
        <p:nvPicPr>
          <p:cNvPr id="5" name="Content Placeholder 4" descr="cluster_BP_amp.jpg"/>
          <p:cNvPicPr>
            <a:picLocks noGrp="1" noChangeAspect="1"/>
          </p:cNvPicPr>
          <p:nvPr>
            <p:ph idx="1"/>
          </p:nvPr>
        </p:nvPicPr>
        <p:blipFill>
          <a:blip r:embed="rId3">
            <a:extLst>
              <a:ext uri="{28A0092B-C50C-407E-A947-70E740481C1C}">
                <a14:useLocalDpi xmlns:a14="http://schemas.microsoft.com/office/drawing/2010/main" val="0"/>
              </a:ext>
            </a:extLst>
          </a:blip>
          <a:srcRect l="-10962" r="-10962"/>
          <a:stretch>
            <a:fillRect/>
          </a:stretch>
        </p:blipFill>
        <p:spPr>
          <a:xfrm>
            <a:off x="0" y="1197123"/>
            <a:ext cx="9144000" cy="5028848"/>
          </a:xfrm>
        </p:spPr>
      </p:pic>
      <p:sp>
        <p:nvSpPr>
          <p:cNvPr id="4" name="Slide Number Placeholder 3"/>
          <p:cNvSpPr>
            <a:spLocks noGrp="1"/>
          </p:cNvSpPr>
          <p:nvPr>
            <p:ph type="sldNum" sz="quarter" idx="12"/>
          </p:nvPr>
        </p:nvSpPr>
        <p:spPr/>
        <p:txBody>
          <a:bodyPr/>
          <a:lstStyle/>
          <a:p>
            <a:fld id="{4FC67DF3-039F-A545-BE91-232766454268}" type="slidenum">
              <a:rPr lang="en-US" smtClean="0"/>
              <a:t>30</a:t>
            </a:fld>
            <a:endParaRPr lang="en-US"/>
          </a:p>
        </p:txBody>
      </p:sp>
    </p:spTree>
    <p:extLst>
      <p:ext uri="{BB962C8B-B14F-4D97-AF65-F5344CB8AC3E}">
        <p14:creationId xmlns:p14="http://schemas.microsoft.com/office/powerpoint/2010/main" val="3461163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Amplified genes GO MF enrichment</a:t>
            </a:r>
            <a:endParaRPr lang="en-US" dirty="0"/>
          </a:p>
        </p:txBody>
      </p:sp>
      <p:pic>
        <p:nvPicPr>
          <p:cNvPr id="5" name="Content Placeholder 4" descr="cluster_MF_amp.jpg"/>
          <p:cNvPicPr>
            <a:picLocks noGrp="1" noChangeAspect="1"/>
          </p:cNvPicPr>
          <p:nvPr>
            <p:ph idx="1"/>
          </p:nvPr>
        </p:nvPicPr>
        <p:blipFill>
          <a:blip r:embed="rId3">
            <a:extLst>
              <a:ext uri="{28A0092B-C50C-407E-A947-70E740481C1C}">
                <a14:useLocalDpi xmlns:a14="http://schemas.microsoft.com/office/drawing/2010/main" val="0"/>
              </a:ext>
            </a:extLst>
          </a:blip>
          <a:srcRect l="-15932" r="-15932"/>
          <a:stretch>
            <a:fillRect/>
          </a:stretch>
        </p:blipFill>
        <p:spPr>
          <a:xfrm>
            <a:off x="0" y="1341623"/>
            <a:ext cx="9118324" cy="5014727"/>
          </a:xfrm>
        </p:spPr>
      </p:pic>
      <p:sp>
        <p:nvSpPr>
          <p:cNvPr id="4" name="Slide Number Placeholder 3"/>
          <p:cNvSpPr>
            <a:spLocks noGrp="1"/>
          </p:cNvSpPr>
          <p:nvPr>
            <p:ph type="sldNum" sz="quarter" idx="12"/>
          </p:nvPr>
        </p:nvSpPr>
        <p:spPr/>
        <p:txBody>
          <a:bodyPr/>
          <a:lstStyle/>
          <a:p>
            <a:fld id="{4FC67DF3-039F-A545-BE91-232766454268}" type="slidenum">
              <a:rPr lang="en-US" smtClean="0"/>
              <a:t>31</a:t>
            </a:fld>
            <a:endParaRPr lang="en-US"/>
          </a:p>
        </p:txBody>
      </p:sp>
    </p:spTree>
    <p:extLst>
      <p:ext uri="{BB962C8B-B14F-4D97-AF65-F5344CB8AC3E}">
        <p14:creationId xmlns:p14="http://schemas.microsoft.com/office/powerpoint/2010/main" val="2099795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Deleted genes GO BP enrichment</a:t>
            </a:r>
            <a:endParaRPr lang="en-US" dirty="0"/>
          </a:p>
        </p:txBody>
      </p:sp>
      <p:pic>
        <p:nvPicPr>
          <p:cNvPr id="5" name="Content Placeholder 4" descr="cluster_BP_del.jpg"/>
          <p:cNvPicPr>
            <a:picLocks noGrp="1" noChangeAspect="1"/>
          </p:cNvPicPr>
          <p:nvPr>
            <p:ph idx="1"/>
          </p:nvPr>
        </p:nvPicPr>
        <p:blipFill>
          <a:blip r:embed="rId3">
            <a:extLst>
              <a:ext uri="{28A0092B-C50C-407E-A947-70E740481C1C}">
                <a14:useLocalDpi xmlns:a14="http://schemas.microsoft.com/office/drawing/2010/main" val="0"/>
              </a:ext>
            </a:extLst>
          </a:blip>
          <a:srcRect l="-15932" r="-15932"/>
          <a:stretch>
            <a:fillRect/>
          </a:stretch>
        </p:blipFill>
        <p:spPr>
          <a:xfrm>
            <a:off x="0" y="1326412"/>
            <a:ext cx="9145982" cy="5029938"/>
          </a:xfrm>
        </p:spPr>
      </p:pic>
      <p:sp>
        <p:nvSpPr>
          <p:cNvPr id="4" name="Slide Number Placeholder 3"/>
          <p:cNvSpPr>
            <a:spLocks noGrp="1"/>
          </p:cNvSpPr>
          <p:nvPr>
            <p:ph type="sldNum" sz="quarter" idx="12"/>
          </p:nvPr>
        </p:nvSpPr>
        <p:spPr/>
        <p:txBody>
          <a:bodyPr/>
          <a:lstStyle/>
          <a:p>
            <a:fld id="{4FC67DF3-039F-A545-BE91-232766454268}" type="slidenum">
              <a:rPr lang="en-US" smtClean="0"/>
              <a:t>32</a:t>
            </a:fld>
            <a:endParaRPr lang="en-US"/>
          </a:p>
        </p:txBody>
      </p:sp>
    </p:spTree>
    <p:extLst>
      <p:ext uri="{BB962C8B-B14F-4D97-AF65-F5344CB8AC3E}">
        <p14:creationId xmlns:p14="http://schemas.microsoft.com/office/powerpoint/2010/main" val="721008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Deleted genes GO MF enrichment</a:t>
            </a:r>
            <a:endParaRPr lang="en-US" dirty="0"/>
          </a:p>
        </p:txBody>
      </p:sp>
      <p:pic>
        <p:nvPicPr>
          <p:cNvPr id="5" name="Content Placeholder 4" descr="cluster_MF_del.jpg"/>
          <p:cNvPicPr>
            <a:picLocks noGrp="1" noChangeAspect="1"/>
          </p:cNvPicPr>
          <p:nvPr>
            <p:ph idx="1"/>
          </p:nvPr>
        </p:nvPicPr>
        <p:blipFill>
          <a:blip r:embed="rId3">
            <a:extLst>
              <a:ext uri="{28A0092B-C50C-407E-A947-70E740481C1C}">
                <a14:useLocalDpi xmlns:a14="http://schemas.microsoft.com/office/drawing/2010/main" val="0"/>
              </a:ext>
            </a:extLst>
          </a:blip>
          <a:srcRect l="-15932" r="-15932"/>
          <a:stretch>
            <a:fillRect/>
          </a:stretch>
        </p:blipFill>
        <p:spPr>
          <a:xfrm>
            <a:off x="0" y="1349228"/>
            <a:ext cx="9104496" cy="5007122"/>
          </a:xfrm>
        </p:spPr>
      </p:pic>
      <p:sp>
        <p:nvSpPr>
          <p:cNvPr id="4" name="Slide Number Placeholder 3"/>
          <p:cNvSpPr>
            <a:spLocks noGrp="1"/>
          </p:cNvSpPr>
          <p:nvPr>
            <p:ph type="sldNum" sz="quarter" idx="12"/>
          </p:nvPr>
        </p:nvSpPr>
        <p:spPr/>
        <p:txBody>
          <a:bodyPr/>
          <a:lstStyle/>
          <a:p>
            <a:fld id="{4FC67DF3-039F-A545-BE91-232766454268}" type="slidenum">
              <a:rPr lang="en-US" smtClean="0"/>
              <a:t>33</a:t>
            </a:fld>
            <a:endParaRPr lang="en-US"/>
          </a:p>
        </p:txBody>
      </p:sp>
    </p:spTree>
    <p:extLst>
      <p:ext uri="{BB962C8B-B14F-4D97-AF65-F5344CB8AC3E}">
        <p14:creationId xmlns:p14="http://schemas.microsoft.com/office/powerpoint/2010/main" val="2521987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Partial loss genes GO BP enrichment</a:t>
            </a:r>
            <a:endParaRPr lang="en-US" dirty="0"/>
          </a:p>
        </p:txBody>
      </p:sp>
      <p:pic>
        <p:nvPicPr>
          <p:cNvPr id="5" name="Content Placeholder 4" descr="cluster_BP_partial_loss.jpg"/>
          <p:cNvPicPr>
            <a:picLocks noGrp="1" noChangeAspect="1"/>
          </p:cNvPicPr>
          <p:nvPr>
            <p:ph idx="1"/>
          </p:nvPr>
        </p:nvPicPr>
        <p:blipFill>
          <a:blip r:embed="rId3">
            <a:extLst>
              <a:ext uri="{28A0092B-C50C-407E-A947-70E740481C1C}">
                <a14:useLocalDpi xmlns:a14="http://schemas.microsoft.com/office/drawing/2010/main" val="0"/>
              </a:ext>
            </a:extLst>
          </a:blip>
          <a:srcRect l="-15932" r="-15932"/>
          <a:stretch>
            <a:fillRect/>
          </a:stretch>
        </p:blipFill>
        <p:spPr>
          <a:xfrm>
            <a:off x="0" y="1223907"/>
            <a:ext cx="9155519" cy="5035183"/>
          </a:xfrm>
        </p:spPr>
      </p:pic>
      <p:sp>
        <p:nvSpPr>
          <p:cNvPr id="4" name="Slide Number Placeholder 3"/>
          <p:cNvSpPr>
            <a:spLocks noGrp="1"/>
          </p:cNvSpPr>
          <p:nvPr>
            <p:ph type="sldNum" sz="quarter" idx="12"/>
          </p:nvPr>
        </p:nvSpPr>
        <p:spPr/>
        <p:txBody>
          <a:bodyPr/>
          <a:lstStyle/>
          <a:p>
            <a:fld id="{4FC67DF3-039F-A545-BE91-232766454268}" type="slidenum">
              <a:rPr lang="en-US" smtClean="0"/>
              <a:t>34</a:t>
            </a:fld>
            <a:endParaRPr lang="en-US"/>
          </a:p>
        </p:txBody>
      </p:sp>
    </p:spTree>
    <p:extLst>
      <p:ext uri="{BB962C8B-B14F-4D97-AF65-F5344CB8AC3E}">
        <p14:creationId xmlns:p14="http://schemas.microsoft.com/office/powerpoint/2010/main" val="3934927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Partial loss genes GO MF enrichment</a:t>
            </a:r>
            <a:endParaRPr lang="en-US" dirty="0"/>
          </a:p>
        </p:txBody>
      </p:sp>
      <p:pic>
        <p:nvPicPr>
          <p:cNvPr id="5" name="Content Placeholder 4" descr="cluster_MF_partial_loss.jpg"/>
          <p:cNvPicPr>
            <a:picLocks noGrp="1" noChangeAspect="1"/>
          </p:cNvPicPr>
          <p:nvPr>
            <p:ph idx="1"/>
          </p:nvPr>
        </p:nvPicPr>
        <p:blipFill>
          <a:blip r:embed="rId3">
            <a:extLst>
              <a:ext uri="{28A0092B-C50C-407E-A947-70E740481C1C}">
                <a14:useLocalDpi xmlns:a14="http://schemas.microsoft.com/office/drawing/2010/main" val="0"/>
              </a:ext>
            </a:extLst>
          </a:blip>
          <a:srcRect l="-15932" r="-15932"/>
          <a:stretch>
            <a:fillRect/>
          </a:stretch>
        </p:blipFill>
        <p:spPr>
          <a:xfrm>
            <a:off x="1" y="1201091"/>
            <a:ext cx="9197006" cy="5057999"/>
          </a:xfrm>
        </p:spPr>
      </p:pic>
      <p:sp>
        <p:nvSpPr>
          <p:cNvPr id="4" name="Slide Number Placeholder 3"/>
          <p:cNvSpPr>
            <a:spLocks noGrp="1"/>
          </p:cNvSpPr>
          <p:nvPr>
            <p:ph type="sldNum" sz="quarter" idx="12"/>
          </p:nvPr>
        </p:nvSpPr>
        <p:spPr/>
        <p:txBody>
          <a:bodyPr/>
          <a:lstStyle/>
          <a:p>
            <a:fld id="{4FC67DF3-039F-A545-BE91-232766454268}" type="slidenum">
              <a:rPr lang="en-US" smtClean="0"/>
              <a:t>35</a:t>
            </a:fld>
            <a:endParaRPr lang="en-US"/>
          </a:p>
        </p:txBody>
      </p:sp>
    </p:spTree>
    <p:extLst>
      <p:ext uri="{BB962C8B-B14F-4D97-AF65-F5344CB8AC3E}">
        <p14:creationId xmlns:p14="http://schemas.microsoft.com/office/powerpoint/2010/main" val="874463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smtClean="0"/>
              <a:t>Map the cancer-associated genes from the most recent COSMIC release to HPRD</a:t>
            </a:r>
          </a:p>
          <a:p>
            <a:r>
              <a:rPr lang="en-US" dirty="0" smtClean="0"/>
              <a:t>Do other annotation enrichments analyses (OMIM, KEGG, </a:t>
            </a:r>
            <a:r>
              <a:rPr lang="en-US" dirty="0" err="1" smtClean="0"/>
              <a:t>InterPro</a:t>
            </a:r>
            <a:r>
              <a:rPr lang="en-US" dirty="0" smtClean="0"/>
              <a:t>)</a:t>
            </a:r>
          </a:p>
          <a:p>
            <a:r>
              <a:rPr lang="en-US" dirty="0" smtClean="0"/>
              <a:t>Look for similar/dissimilar network motifs between different types of cancer (requires graph matching)</a:t>
            </a:r>
            <a:endParaRPr lang="en-US" dirty="0"/>
          </a:p>
        </p:txBody>
      </p:sp>
      <p:sp>
        <p:nvSpPr>
          <p:cNvPr id="4" name="Slide Number Placeholder 3"/>
          <p:cNvSpPr>
            <a:spLocks noGrp="1"/>
          </p:cNvSpPr>
          <p:nvPr>
            <p:ph type="sldNum" sz="quarter" idx="12"/>
          </p:nvPr>
        </p:nvSpPr>
        <p:spPr/>
        <p:txBody>
          <a:bodyPr/>
          <a:lstStyle/>
          <a:p>
            <a:fld id="{4FC67DF3-039F-A545-BE91-232766454268}" type="slidenum">
              <a:rPr lang="en-US" smtClean="0"/>
              <a:t>36</a:t>
            </a:fld>
            <a:endParaRPr lang="en-US"/>
          </a:p>
        </p:txBody>
      </p:sp>
    </p:spTree>
    <p:extLst>
      <p:ext uri="{BB962C8B-B14F-4D97-AF65-F5344CB8AC3E}">
        <p14:creationId xmlns:p14="http://schemas.microsoft.com/office/powerpoint/2010/main" val="1291276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Acknowledgements</a:t>
            </a:r>
            <a:br>
              <a:rPr lang="en-US" dirty="0" smtClean="0"/>
            </a:br>
            <a:r>
              <a:rPr lang="en-US" dirty="0" smtClean="0"/>
              <a:t>(Alphabet Soup 2011 Edition)</a:t>
            </a:r>
            <a:endParaRPr lang="en-US" dirty="0"/>
          </a:p>
        </p:txBody>
      </p:sp>
      <p:sp>
        <p:nvSpPr>
          <p:cNvPr id="3" name="Content Placeholder 2"/>
          <p:cNvSpPr>
            <a:spLocks noGrp="1"/>
          </p:cNvSpPr>
          <p:nvPr>
            <p:ph idx="1"/>
          </p:nvPr>
        </p:nvSpPr>
        <p:spPr/>
        <p:txBody>
          <a:bodyPr/>
          <a:lstStyle/>
          <a:p>
            <a:r>
              <a:rPr lang="en-US" dirty="0" smtClean="0"/>
              <a:t>ASB</a:t>
            </a:r>
          </a:p>
          <a:p>
            <a:r>
              <a:rPr lang="en-US" dirty="0" smtClean="0"/>
              <a:t>LH</a:t>
            </a:r>
          </a:p>
          <a:p>
            <a:r>
              <a:rPr lang="en-US" dirty="0" smtClean="0"/>
              <a:t>MG</a:t>
            </a:r>
          </a:p>
          <a:p>
            <a:r>
              <a:rPr lang="en-US" dirty="0" smtClean="0"/>
              <a:t>MR </a:t>
            </a:r>
            <a:r>
              <a:rPr lang="en-US" dirty="0" err="1" smtClean="0"/>
              <a:t>e.u</a:t>
            </a:r>
            <a:r>
              <a:rPr lang="en-US" dirty="0" smtClean="0"/>
              <a:t>. (et underlings)</a:t>
            </a:r>
          </a:p>
          <a:p>
            <a:r>
              <a:rPr lang="en-US" dirty="0" err="1" smtClean="0"/>
              <a:t>GenoTech</a:t>
            </a:r>
            <a:r>
              <a:rPr lang="en-US" dirty="0" smtClean="0"/>
              <a:t> subgroup</a:t>
            </a:r>
          </a:p>
          <a:p>
            <a:r>
              <a:rPr lang="en-US" dirty="0" err="1" smtClean="0"/>
              <a:t>iNets</a:t>
            </a:r>
            <a:r>
              <a:rPr lang="en-US" dirty="0" smtClean="0"/>
              <a:t> subgroup</a:t>
            </a:r>
          </a:p>
          <a:p>
            <a:r>
              <a:rPr lang="en-US" dirty="0" smtClean="0"/>
              <a:t>UC’s (</a:t>
            </a:r>
            <a:r>
              <a:rPr lang="en-US" dirty="0" err="1" smtClean="0"/>
              <a:t>Uncredited</a:t>
            </a:r>
            <a:r>
              <a:rPr lang="en-US" dirty="0" smtClean="0"/>
              <a:t> Contributors)</a:t>
            </a:r>
          </a:p>
        </p:txBody>
      </p:sp>
      <p:sp>
        <p:nvSpPr>
          <p:cNvPr id="4" name="Slide Number Placeholder 3"/>
          <p:cNvSpPr>
            <a:spLocks noGrp="1"/>
          </p:cNvSpPr>
          <p:nvPr>
            <p:ph type="sldNum" sz="quarter" idx="12"/>
          </p:nvPr>
        </p:nvSpPr>
        <p:spPr/>
        <p:txBody>
          <a:bodyPr/>
          <a:lstStyle/>
          <a:p>
            <a:fld id="{4FC67DF3-039F-A545-BE91-232766454268}" type="slidenum">
              <a:rPr lang="en-US" smtClean="0"/>
              <a:t>37</a:t>
            </a:fld>
            <a:endParaRPr lang="en-US"/>
          </a:p>
        </p:txBody>
      </p:sp>
    </p:spTree>
    <p:extLst>
      <p:ext uri="{BB962C8B-B14F-4D97-AF65-F5344CB8AC3E}">
        <p14:creationId xmlns:p14="http://schemas.microsoft.com/office/powerpoint/2010/main" val="2283671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Results</a:t>
            </a:r>
            <a:endParaRPr lang="en-US" dirty="0"/>
          </a:p>
        </p:txBody>
      </p:sp>
      <p:sp>
        <p:nvSpPr>
          <p:cNvPr id="3" name="Content Placeholder 2"/>
          <p:cNvSpPr>
            <a:spLocks noGrp="1"/>
          </p:cNvSpPr>
          <p:nvPr>
            <p:ph idx="1"/>
          </p:nvPr>
        </p:nvSpPr>
        <p:spPr>
          <a:xfrm>
            <a:off x="457200" y="1600201"/>
            <a:ext cx="8229600" cy="3354150"/>
          </a:xfrm>
        </p:spPr>
        <p:txBody>
          <a:bodyPr>
            <a:normAutofit fontScale="85000" lnSpcReduction="20000"/>
          </a:bodyPr>
          <a:lstStyle/>
          <a:p>
            <a:r>
              <a:rPr lang="en-US" b="1" dirty="0" err="1" smtClean="0"/>
              <a:t>Twinscan</a:t>
            </a:r>
            <a:endParaRPr lang="en-US" b="1" dirty="0" smtClean="0"/>
          </a:p>
          <a:p>
            <a:pPr lvl="1"/>
            <a:r>
              <a:rPr lang="en-US" dirty="0" smtClean="0"/>
              <a:t>Found all annotated </a:t>
            </a:r>
            <a:r>
              <a:rPr lang="en-US" dirty="0" err="1" smtClean="0"/>
              <a:t>exons</a:t>
            </a:r>
            <a:endParaRPr lang="en-US" dirty="0" smtClean="0"/>
          </a:p>
          <a:p>
            <a:pPr lvl="1"/>
            <a:r>
              <a:rPr lang="en-US" dirty="0" smtClean="0"/>
              <a:t>Also found three novel </a:t>
            </a:r>
            <a:r>
              <a:rPr lang="en-US" dirty="0" err="1" smtClean="0"/>
              <a:t>exons</a:t>
            </a:r>
            <a:endParaRPr lang="en-US" dirty="0" smtClean="0"/>
          </a:p>
          <a:p>
            <a:pPr lvl="2"/>
            <a:r>
              <a:rPr lang="en-US" dirty="0" smtClean="0"/>
              <a:t>But one of these has an alternate start </a:t>
            </a:r>
            <a:r>
              <a:rPr lang="en-US" dirty="0" err="1" smtClean="0"/>
              <a:t>codon</a:t>
            </a:r>
            <a:r>
              <a:rPr lang="en-US" dirty="0" smtClean="0"/>
              <a:t>, and one has an alternate stop </a:t>
            </a:r>
            <a:r>
              <a:rPr lang="en-US" dirty="0" err="1" smtClean="0"/>
              <a:t>codon</a:t>
            </a:r>
            <a:endParaRPr lang="en-US" dirty="0" smtClean="0"/>
          </a:p>
          <a:p>
            <a:pPr lvl="1"/>
            <a:r>
              <a:rPr lang="en-US" dirty="0" smtClean="0"/>
              <a:t>DSCAM </a:t>
            </a:r>
            <a:r>
              <a:rPr lang="en-US" dirty="0" err="1" smtClean="0"/>
              <a:t>exons</a:t>
            </a:r>
            <a:r>
              <a:rPr lang="en-US" dirty="0" smtClean="0"/>
              <a:t> are split across two “predicted” genes</a:t>
            </a:r>
          </a:p>
          <a:p>
            <a:pPr lvl="1"/>
            <a:r>
              <a:rPr lang="en-US" dirty="0" smtClean="0"/>
              <a:t>First three annotated </a:t>
            </a:r>
            <a:r>
              <a:rPr lang="en-US" dirty="0" err="1" smtClean="0"/>
              <a:t>exons</a:t>
            </a:r>
            <a:r>
              <a:rPr lang="en-US" dirty="0" smtClean="0"/>
              <a:t> + two novel </a:t>
            </a:r>
            <a:r>
              <a:rPr lang="en-US" dirty="0" err="1" smtClean="0"/>
              <a:t>exons</a:t>
            </a:r>
            <a:endParaRPr lang="en-US" dirty="0" smtClean="0"/>
          </a:p>
          <a:p>
            <a:pPr lvl="1"/>
            <a:r>
              <a:rPr lang="en-US" dirty="0" smtClean="0"/>
              <a:t>One novel </a:t>
            </a:r>
            <a:r>
              <a:rPr lang="en-US" dirty="0" err="1" smtClean="0"/>
              <a:t>exon</a:t>
            </a:r>
            <a:r>
              <a:rPr lang="en-US" dirty="0" smtClean="0"/>
              <a:t> (with alternate start </a:t>
            </a:r>
            <a:r>
              <a:rPr lang="en-US" dirty="0" err="1" smtClean="0"/>
              <a:t>codon</a:t>
            </a:r>
            <a:r>
              <a:rPr lang="en-US" dirty="0" smtClean="0"/>
              <a:t>) + remaining 30 annotated </a:t>
            </a:r>
            <a:r>
              <a:rPr lang="en-US" dirty="0" err="1" smtClean="0"/>
              <a:t>exons</a:t>
            </a:r>
            <a:endParaRPr lang="en-US" dirty="0" smtClean="0"/>
          </a:p>
        </p:txBody>
      </p:sp>
      <p:sp>
        <p:nvSpPr>
          <p:cNvPr id="4" name="Slide Number Placeholder 3"/>
          <p:cNvSpPr>
            <a:spLocks noGrp="1"/>
          </p:cNvSpPr>
          <p:nvPr>
            <p:ph type="sldNum" sz="quarter" idx="12"/>
          </p:nvPr>
        </p:nvSpPr>
        <p:spPr/>
        <p:txBody>
          <a:bodyPr/>
          <a:lstStyle/>
          <a:p>
            <a:fld id="{D1D61740-EE11-434C-BA54-2A5ED5EEA776}" type="slidenum">
              <a:rPr lang="en-US" smtClean="0"/>
              <a:pPr/>
              <a:t>4</a:t>
            </a:fld>
            <a:endParaRPr lang="en-US"/>
          </a:p>
        </p:txBody>
      </p:sp>
      <p:graphicFrame>
        <p:nvGraphicFramePr>
          <p:cNvPr id="5" name="Table 4"/>
          <p:cNvGraphicFramePr>
            <a:graphicFrameLocks noGrp="1"/>
          </p:cNvGraphicFramePr>
          <p:nvPr/>
        </p:nvGraphicFramePr>
        <p:xfrm>
          <a:off x="1429105" y="4684560"/>
          <a:ext cx="6740400" cy="1953332"/>
        </p:xfrm>
        <a:graphic>
          <a:graphicData uri="http://schemas.openxmlformats.org/drawingml/2006/table">
            <a:tbl>
              <a:tblPr firstRow="1" bandRow="1">
                <a:tableStyleId>{5C22544A-7EE6-4342-B048-85BDC9FD1C3A}</a:tableStyleId>
              </a:tblPr>
              <a:tblGrid>
                <a:gridCol w="1685100"/>
                <a:gridCol w="1685100"/>
                <a:gridCol w="1685100"/>
                <a:gridCol w="1685100"/>
              </a:tblGrid>
              <a:tr h="488333">
                <a:tc>
                  <a:txBody>
                    <a:bodyPr/>
                    <a:lstStyle/>
                    <a:p>
                      <a:r>
                        <a:rPr lang="en-US" b="1" dirty="0" err="1" smtClean="0"/>
                        <a:t>Exon</a:t>
                      </a:r>
                      <a:r>
                        <a:rPr lang="en-US" b="1" dirty="0" smtClean="0"/>
                        <a:t> #</a:t>
                      </a:r>
                      <a:endParaRPr lang="en-US" b="1" dirty="0"/>
                    </a:p>
                  </a:txBody>
                  <a:tcPr/>
                </a:tc>
                <a:tc>
                  <a:txBody>
                    <a:bodyPr/>
                    <a:lstStyle/>
                    <a:p>
                      <a:r>
                        <a:rPr lang="en-US" b="1" dirty="0" smtClean="0"/>
                        <a:t>Start</a:t>
                      </a:r>
                      <a:endParaRPr lang="en-US" b="1" dirty="0"/>
                    </a:p>
                  </a:txBody>
                  <a:tcPr/>
                </a:tc>
                <a:tc>
                  <a:txBody>
                    <a:bodyPr/>
                    <a:lstStyle/>
                    <a:p>
                      <a:r>
                        <a:rPr lang="en-US" dirty="0" smtClean="0"/>
                        <a:t>End</a:t>
                      </a:r>
                      <a:endParaRPr lang="en-US" dirty="0"/>
                    </a:p>
                  </a:txBody>
                  <a:tcPr/>
                </a:tc>
                <a:tc>
                  <a:txBody>
                    <a:bodyPr/>
                    <a:lstStyle/>
                    <a:p>
                      <a:r>
                        <a:rPr lang="en-US" dirty="0" smtClean="0"/>
                        <a:t>Length</a:t>
                      </a:r>
                      <a:endParaRPr lang="en-US" dirty="0"/>
                    </a:p>
                  </a:txBody>
                  <a:tcPr/>
                </a:tc>
              </a:tr>
              <a:tr h="488333">
                <a:tc>
                  <a:txBody>
                    <a:bodyPr/>
                    <a:lstStyle/>
                    <a:p>
                      <a:r>
                        <a:rPr lang="en-US" dirty="0" smtClean="0"/>
                        <a:t>1</a:t>
                      </a:r>
                      <a:endParaRPr lang="en-US" dirty="0"/>
                    </a:p>
                  </a:txBody>
                  <a:tcPr/>
                </a:tc>
                <a:tc>
                  <a:txBody>
                    <a:bodyPr/>
                    <a:lstStyle/>
                    <a:p>
                      <a:r>
                        <a:rPr lang="en-US" dirty="0" smtClean="0"/>
                        <a:t>149,507</a:t>
                      </a:r>
                      <a:endParaRPr lang="en-US" dirty="0"/>
                    </a:p>
                  </a:txBody>
                  <a:tcPr/>
                </a:tc>
                <a:tc>
                  <a:txBody>
                    <a:bodyPr/>
                    <a:lstStyle/>
                    <a:p>
                      <a:r>
                        <a:rPr lang="en-US" dirty="0" smtClean="0"/>
                        <a:t>149,622</a:t>
                      </a:r>
                      <a:endParaRPr lang="en-US" dirty="0"/>
                    </a:p>
                  </a:txBody>
                  <a:tcPr/>
                </a:tc>
                <a:tc>
                  <a:txBody>
                    <a:bodyPr/>
                    <a:lstStyle/>
                    <a:p>
                      <a:r>
                        <a:rPr lang="en-US" dirty="0" smtClean="0"/>
                        <a:t>116</a:t>
                      </a:r>
                      <a:endParaRPr lang="en-US" dirty="0"/>
                    </a:p>
                  </a:txBody>
                  <a:tcPr/>
                </a:tc>
              </a:tr>
              <a:tr h="488333">
                <a:tc>
                  <a:txBody>
                    <a:bodyPr/>
                    <a:lstStyle/>
                    <a:p>
                      <a:r>
                        <a:rPr lang="en-US" dirty="0" smtClean="0"/>
                        <a:t>2</a:t>
                      </a:r>
                      <a:endParaRPr lang="en-US" dirty="0"/>
                    </a:p>
                  </a:txBody>
                  <a:tcPr/>
                </a:tc>
                <a:tc>
                  <a:txBody>
                    <a:bodyPr/>
                    <a:lstStyle/>
                    <a:p>
                      <a:r>
                        <a:rPr lang="en-US" dirty="0" smtClean="0"/>
                        <a:t>162,734</a:t>
                      </a:r>
                      <a:endParaRPr lang="en-US" dirty="0"/>
                    </a:p>
                  </a:txBody>
                  <a:tcPr/>
                </a:tc>
                <a:tc>
                  <a:txBody>
                    <a:bodyPr/>
                    <a:lstStyle/>
                    <a:p>
                      <a:r>
                        <a:rPr lang="en-US" dirty="0" smtClean="0"/>
                        <a:t>162,811</a:t>
                      </a:r>
                      <a:endParaRPr lang="en-US" dirty="0"/>
                    </a:p>
                  </a:txBody>
                  <a:tcPr/>
                </a:tc>
                <a:tc>
                  <a:txBody>
                    <a:bodyPr/>
                    <a:lstStyle/>
                    <a:p>
                      <a:r>
                        <a:rPr lang="en-US" dirty="0" smtClean="0"/>
                        <a:t>78</a:t>
                      </a:r>
                      <a:endParaRPr lang="en-US" dirty="0"/>
                    </a:p>
                  </a:txBody>
                  <a:tcPr/>
                </a:tc>
              </a:tr>
              <a:tr h="488333">
                <a:tc>
                  <a:txBody>
                    <a:bodyPr/>
                    <a:lstStyle/>
                    <a:p>
                      <a:r>
                        <a:rPr lang="en-US" dirty="0" smtClean="0"/>
                        <a:t>3</a:t>
                      </a:r>
                      <a:endParaRPr lang="en-US" dirty="0"/>
                    </a:p>
                  </a:txBody>
                  <a:tcPr/>
                </a:tc>
                <a:tc>
                  <a:txBody>
                    <a:bodyPr/>
                    <a:lstStyle/>
                    <a:p>
                      <a:r>
                        <a:rPr lang="en-US" dirty="0" smtClean="0"/>
                        <a:t>303,649</a:t>
                      </a:r>
                      <a:endParaRPr lang="en-US" dirty="0"/>
                    </a:p>
                  </a:txBody>
                  <a:tcPr/>
                </a:tc>
                <a:tc>
                  <a:txBody>
                    <a:bodyPr/>
                    <a:lstStyle/>
                    <a:p>
                      <a:r>
                        <a:rPr lang="en-US" dirty="0" smtClean="0"/>
                        <a:t>303,723</a:t>
                      </a:r>
                      <a:endParaRPr lang="en-US" dirty="0"/>
                    </a:p>
                  </a:txBody>
                  <a:tcPr/>
                </a:tc>
                <a:tc>
                  <a:txBody>
                    <a:bodyPr/>
                    <a:lstStyle/>
                    <a:p>
                      <a:r>
                        <a:rPr lang="en-US" dirty="0" smtClean="0"/>
                        <a:t>75</a:t>
                      </a:r>
                      <a:endParaRPr lang="en-US" dirty="0"/>
                    </a:p>
                  </a:txBody>
                  <a:tcPr/>
                </a:tc>
              </a:tr>
            </a:tbl>
          </a:graphicData>
        </a:graphic>
      </p:graphicFrame>
    </p:spTree>
    <p:extLst>
      <p:ext uri="{BB962C8B-B14F-4D97-AF65-F5344CB8AC3E}">
        <p14:creationId xmlns:p14="http://schemas.microsoft.com/office/powerpoint/2010/main" val="266648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Novel </a:t>
            </a:r>
            <a:r>
              <a:rPr lang="en-US" dirty="0" err="1" smtClean="0"/>
              <a:t>Exons</a:t>
            </a:r>
            <a:endParaRPr lang="en-US" dirty="0"/>
          </a:p>
        </p:txBody>
      </p:sp>
      <p:sp>
        <p:nvSpPr>
          <p:cNvPr id="3" name="Content Placeholder 2"/>
          <p:cNvSpPr>
            <a:spLocks noGrp="1"/>
          </p:cNvSpPr>
          <p:nvPr>
            <p:ph idx="1"/>
          </p:nvPr>
        </p:nvSpPr>
        <p:spPr>
          <a:xfrm>
            <a:off x="457200" y="1600200"/>
            <a:ext cx="8229600" cy="4696421"/>
          </a:xfrm>
        </p:spPr>
        <p:txBody>
          <a:bodyPr>
            <a:normAutofit lnSpcReduction="10000"/>
          </a:bodyPr>
          <a:lstStyle/>
          <a:p>
            <a:r>
              <a:rPr lang="en-US" dirty="0" smtClean="0"/>
              <a:t>Ran these </a:t>
            </a:r>
            <a:r>
              <a:rPr lang="en-US" dirty="0" err="1" smtClean="0"/>
              <a:t>exons</a:t>
            </a:r>
            <a:r>
              <a:rPr lang="en-US" dirty="0" smtClean="0"/>
              <a:t> through Website for Alternative Splicing Prediction (WASP; </a:t>
            </a:r>
            <a:r>
              <a:rPr lang="en-US" dirty="0" smtClean="0">
                <a:hlinkClick r:id="rId3"/>
              </a:rPr>
              <a:t>http://www.psi.toronto.edu/wasp</a:t>
            </a:r>
            <a:r>
              <a:rPr lang="en-US" dirty="0" smtClean="0"/>
              <a:t>)</a:t>
            </a:r>
          </a:p>
          <a:p>
            <a:pPr lvl="1"/>
            <a:r>
              <a:rPr lang="en-US" dirty="0" smtClean="0"/>
              <a:t>Takes </a:t>
            </a:r>
            <a:r>
              <a:rPr lang="en-US" dirty="0" err="1" smtClean="0"/>
              <a:t>exon</a:t>
            </a:r>
            <a:r>
              <a:rPr lang="en-US" dirty="0" smtClean="0"/>
              <a:t> sequence and determines regulatory features and alternative splicing patterns across tissue types</a:t>
            </a:r>
          </a:p>
          <a:p>
            <a:r>
              <a:rPr lang="en-US" dirty="0" smtClean="0"/>
              <a:t>These </a:t>
            </a:r>
            <a:r>
              <a:rPr lang="en-US" dirty="0" err="1" smtClean="0"/>
              <a:t>exons</a:t>
            </a:r>
            <a:r>
              <a:rPr lang="en-US" dirty="0" smtClean="0"/>
              <a:t> are not in the WASP database</a:t>
            </a:r>
          </a:p>
          <a:p>
            <a:pPr lvl="1"/>
            <a:r>
              <a:rPr lang="en-US" dirty="0" smtClean="0"/>
              <a:t>Have the </a:t>
            </a:r>
            <a:r>
              <a:rPr lang="en-US" dirty="0" err="1" smtClean="0"/>
              <a:t>exons</a:t>
            </a:r>
            <a:r>
              <a:rPr lang="en-US" dirty="0" smtClean="0"/>
              <a:t> studied by hand? (will take several days)</a:t>
            </a:r>
          </a:p>
          <a:p>
            <a:pPr lvl="1"/>
            <a:r>
              <a:rPr lang="en-US" dirty="0" smtClean="0"/>
              <a:t>Alternate means of studying these </a:t>
            </a:r>
            <a:r>
              <a:rPr lang="en-US" dirty="0" err="1" smtClean="0"/>
              <a:t>exons</a:t>
            </a:r>
            <a:r>
              <a:rPr lang="en-US" dirty="0" smtClean="0"/>
              <a:t>?</a:t>
            </a:r>
            <a:endParaRPr lang="en-US" dirty="0"/>
          </a:p>
        </p:txBody>
      </p:sp>
      <p:sp>
        <p:nvSpPr>
          <p:cNvPr id="4" name="Slide Number Placeholder 3"/>
          <p:cNvSpPr>
            <a:spLocks noGrp="1"/>
          </p:cNvSpPr>
          <p:nvPr>
            <p:ph type="sldNum" sz="quarter" idx="12"/>
          </p:nvPr>
        </p:nvSpPr>
        <p:spPr/>
        <p:txBody>
          <a:bodyPr/>
          <a:lstStyle/>
          <a:p>
            <a:fld id="{D1D61740-EE11-434C-BA54-2A5ED5EEA776}" type="slidenum">
              <a:rPr lang="en-US" smtClean="0"/>
              <a:pPr/>
              <a:t>5</a:t>
            </a:fld>
            <a:endParaRPr lang="en-US"/>
          </a:p>
        </p:txBody>
      </p:sp>
    </p:spTree>
    <p:extLst>
      <p:ext uri="{BB962C8B-B14F-4D97-AF65-F5344CB8AC3E}">
        <p14:creationId xmlns:p14="http://schemas.microsoft.com/office/powerpoint/2010/main" val="274370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Novel </a:t>
            </a:r>
            <a:r>
              <a:rPr lang="en-US" dirty="0" err="1" smtClean="0"/>
              <a:t>Exon</a:t>
            </a:r>
            <a:r>
              <a:rPr lang="en-US" dirty="0" smtClean="0"/>
              <a:t> Investigation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Wanted to see if there are any proteins homologous to the splice variants implied by the novel </a:t>
            </a:r>
            <a:r>
              <a:rPr lang="en-US" dirty="0" err="1" smtClean="0"/>
              <a:t>exons</a:t>
            </a:r>
            <a:endParaRPr lang="en-US" dirty="0" smtClean="0"/>
          </a:p>
          <a:p>
            <a:pPr lvl="1"/>
            <a:r>
              <a:rPr lang="en-US" dirty="0" smtClean="0"/>
              <a:t>BLASTX</a:t>
            </a:r>
          </a:p>
          <a:p>
            <a:pPr lvl="1"/>
            <a:r>
              <a:rPr lang="en-US" dirty="0" smtClean="0"/>
              <a:t>Mostly just discovered versions of DSCAM in other species</a:t>
            </a:r>
          </a:p>
          <a:p>
            <a:r>
              <a:rPr lang="en-US" dirty="0" smtClean="0"/>
              <a:t>Also determine if those novel splice variants form any meaningful structure</a:t>
            </a:r>
          </a:p>
          <a:p>
            <a:pPr lvl="1"/>
            <a:r>
              <a:rPr lang="en-US" dirty="0" err="1" smtClean="0"/>
              <a:t>HHpred</a:t>
            </a:r>
            <a:r>
              <a:rPr lang="en-US" dirty="0" smtClean="0"/>
              <a:t>, one of the highest scoring prediction software in the bi-annual CASP8 benchmark</a:t>
            </a:r>
          </a:p>
        </p:txBody>
      </p:sp>
      <p:sp>
        <p:nvSpPr>
          <p:cNvPr id="4" name="Slide Number Placeholder 3"/>
          <p:cNvSpPr>
            <a:spLocks noGrp="1"/>
          </p:cNvSpPr>
          <p:nvPr>
            <p:ph type="sldNum" sz="quarter" idx="12"/>
          </p:nvPr>
        </p:nvSpPr>
        <p:spPr/>
        <p:txBody>
          <a:bodyPr/>
          <a:lstStyle/>
          <a:p>
            <a:fld id="{D1D61740-EE11-434C-BA54-2A5ED5EEA776}" type="slidenum">
              <a:rPr lang="en-US" smtClean="0"/>
              <a:pPr/>
              <a:t>6</a:t>
            </a:fld>
            <a:endParaRPr lang="en-US"/>
          </a:p>
        </p:txBody>
      </p:sp>
    </p:spTree>
    <p:extLst>
      <p:ext uri="{BB962C8B-B14F-4D97-AF65-F5344CB8AC3E}">
        <p14:creationId xmlns:p14="http://schemas.microsoft.com/office/powerpoint/2010/main" val="220573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HHpred</a:t>
            </a:r>
            <a:r>
              <a:rPr lang="en-US" dirty="0" smtClean="0"/>
              <a:t> Results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Most splice variants just matched the mammalian DSCAM structure</a:t>
            </a:r>
          </a:p>
          <a:p>
            <a:r>
              <a:rPr lang="en-US" b="1" dirty="0" smtClean="0"/>
              <a:t>Exception:</a:t>
            </a:r>
            <a:r>
              <a:rPr lang="en-US" dirty="0" smtClean="0"/>
              <a:t> Splice variant involving the first three annotated </a:t>
            </a:r>
            <a:r>
              <a:rPr lang="en-US" dirty="0" err="1" smtClean="0"/>
              <a:t>exons</a:t>
            </a:r>
            <a:r>
              <a:rPr lang="en-US" dirty="0" smtClean="0"/>
              <a:t> + two novel </a:t>
            </a:r>
            <a:r>
              <a:rPr lang="en-US" dirty="0" err="1" smtClean="0"/>
              <a:t>exons</a:t>
            </a:r>
            <a:r>
              <a:rPr lang="en-US" dirty="0" smtClean="0"/>
              <a:t> (alternate stop </a:t>
            </a:r>
            <a:r>
              <a:rPr lang="en-US" dirty="0" err="1" smtClean="0"/>
              <a:t>codon</a:t>
            </a:r>
            <a:r>
              <a:rPr lang="en-US" dirty="0" smtClean="0"/>
              <a:t>)</a:t>
            </a:r>
          </a:p>
          <a:p>
            <a:r>
              <a:rPr lang="en-US" dirty="0" smtClean="0"/>
              <a:t>Although this variant’s strongest match was with the DSCAM structure, it also had fairly strong matches with a tyrosine protein </a:t>
            </a:r>
            <a:r>
              <a:rPr lang="en-US" dirty="0" err="1" smtClean="0"/>
              <a:t>kinase</a:t>
            </a:r>
            <a:r>
              <a:rPr lang="en-US" dirty="0" smtClean="0"/>
              <a:t> receptor </a:t>
            </a:r>
            <a:r>
              <a:rPr lang="en-US" dirty="0" err="1" smtClean="0">
                <a:sym typeface="Wingdings"/>
              </a:rPr>
              <a:t></a:t>
            </a:r>
            <a:r>
              <a:rPr lang="en-US" dirty="0" smtClean="0">
                <a:sym typeface="Wingdings"/>
              </a:rPr>
              <a:t> unlikely since this hypothetical gene has no </a:t>
            </a:r>
            <a:r>
              <a:rPr lang="en-US" dirty="0" err="1" smtClean="0">
                <a:sym typeface="Wingdings"/>
              </a:rPr>
              <a:t>transmembrane</a:t>
            </a:r>
            <a:r>
              <a:rPr lang="en-US" dirty="0" smtClean="0">
                <a:sym typeface="Wingdings"/>
              </a:rPr>
              <a:t> domain</a:t>
            </a:r>
            <a:endParaRPr lang="en-US" dirty="0"/>
          </a:p>
        </p:txBody>
      </p:sp>
      <p:sp>
        <p:nvSpPr>
          <p:cNvPr id="4" name="Slide Number Placeholder 3"/>
          <p:cNvSpPr>
            <a:spLocks noGrp="1"/>
          </p:cNvSpPr>
          <p:nvPr>
            <p:ph type="sldNum" sz="quarter" idx="12"/>
          </p:nvPr>
        </p:nvSpPr>
        <p:spPr/>
        <p:txBody>
          <a:bodyPr/>
          <a:lstStyle/>
          <a:p>
            <a:fld id="{D1D61740-EE11-434C-BA54-2A5ED5EEA776}" type="slidenum">
              <a:rPr lang="en-US" smtClean="0"/>
              <a:pPr/>
              <a:t>7</a:t>
            </a:fld>
            <a:endParaRPr lang="en-US"/>
          </a:p>
        </p:txBody>
      </p:sp>
    </p:spTree>
    <p:extLst>
      <p:ext uri="{BB962C8B-B14F-4D97-AF65-F5344CB8AC3E}">
        <p14:creationId xmlns:p14="http://schemas.microsoft.com/office/powerpoint/2010/main" val="1511680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InterProScan</a:t>
            </a:r>
            <a:endParaRPr lang="en-US" dirty="0"/>
          </a:p>
        </p:txBody>
      </p:sp>
      <p:sp>
        <p:nvSpPr>
          <p:cNvPr id="3" name="Content Placeholder 2"/>
          <p:cNvSpPr>
            <a:spLocks noGrp="1"/>
          </p:cNvSpPr>
          <p:nvPr>
            <p:ph idx="1"/>
          </p:nvPr>
        </p:nvSpPr>
        <p:spPr>
          <a:xfrm>
            <a:off x="457200" y="1600200"/>
            <a:ext cx="8229600" cy="4756150"/>
          </a:xfrm>
        </p:spPr>
        <p:txBody>
          <a:bodyPr>
            <a:normAutofit lnSpcReduction="10000"/>
          </a:bodyPr>
          <a:lstStyle/>
          <a:p>
            <a:r>
              <a:rPr lang="en-US" dirty="0" smtClean="0"/>
              <a:t>Attempted to identify functional domains in the putative novel splice variants using </a:t>
            </a:r>
            <a:r>
              <a:rPr lang="en-US" dirty="0" err="1" smtClean="0"/>
              <a:t>InterProScan</a:t>
            </a:r>
            <a:r>
              <a:rPr lang="en-US" dirty="0" smtClean="0"/>
              <a:t> (EBI database of known protein domains)</a:t>
            </a:r>
          </a:p>
          <a:p>
            <a:r>
              <a:rPr lang="en-US" dirty="0" err="1" smtClean="0"/>
              <a:t>InterProScan</a:t>
            </a:r>
            <a:r>
              <a:rPr lang="en-US" dirty="0" smtClean="0"/>
              <a:t> did not find any new functional domains when the novel </a:t>
            </a:r>
            <a:r>
              <a:rPr lang="en-US" dirty="0" err="1" smtClean="0"/>
              <a:t>exons</a:t>
            </a:r>
            <a:r>
              <a:rPr lang="en-US" dirty="0" smtClean="0"/>
              <a:t> were included in the search</a:t>
            </a:r>
          </a:p>
          <a:p>
            <a:r>
              <a:rPr lang="en-US" dirty="0" smtClean="0"/>
              <a:t>Novel </a:t>
            </a:r>
            <a:r>
              <a:rPr lang="en-US" dirty="0" err="1" smtClean="0"/>
              <a:t>exons</a:t>
            </a:r>
            <a:r>
              <a:rPr lang="en-US" dirty="0" smtClean="0"/>
              <a:t> either represent previously undiscovered functional domains, or are spurious</a:t>
            </a:r>
            <a:endParaRPr lang="en-US" dirty="0"/>
          </a:p>
        </p:txBody>
      </p:sp>
      <p:sp>
        <p:nvSpPr>
          <p:cNvPr id="4" name="Slide Number Placeholder 3"/>
          <p:cNvSpPr>
            <a:spLocks noGrp="1"/>
          </p:cNvSpPr>
          <p:nvPr>
            <p:ph type="sldNum" sz="quarter" idx="12"/>
          </p:nvPr>
        </p:nvSpPr>
        <p:spPr/>
        <p:txBody>
          <a:bodyPr/>
          <a:lstStyle/>
          <a:p>
            <a:fld id="{D1D61740-EE11-434C-BA54-2A5ED5EEA776}" type="slidenum">
              <a:rPr lang="en-US" smtClean="0"/>
              <a:pPr/>
              <a:t>8</a:t>
            </a:fld>
            <a:endParaRPr lang="en-US"/>
          </a:p>
        </p:txBody>
      </p:sp>
    </p:spTree>
    <p:extLst>
      <p:ext uri="{BB962C8B-B14F-4D97-AF65-F5344CB8AC3E}">
        <p14:creationId xmlns:p14="http://schemas.microsoft.com/office/powerpoint/2010/main" val="210687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RNAseq</a:t>
            </a:r>
            <a:r>
              <a:rPr lang="en-US" dirty="0" smtClean="0"/>
              <a:t> Validation</a:t>
            </a:r>
            <a:endParaRPr lang="en-US" dirty="0"/>
          </a:p>
        </p:txBody>
      </p:sp>
      <p:sp>
        <p:nvSpPr>
          <p:cNvPr id="3" name="Content Placeholder 2"/>
          <p:cNvSpPr>
            <a:spLocks noGrp="1"/>
          </p:cNvSpPr>
          <p:nvPr>
            <p:ph idx="1"/>
          </p:nvPr>
        </p:nvSpPr>
        <p:spPr/>
        <p:txBody>
          <a:bodyPr/>
          <a:lstStyle/>
          <a:p>
            <a:r>
              <a:rPr lang="en-US" dirty="0"/>
              <a:t>Find </a:t>
            </a:r>
            <a:r>
              <a:rPr lang="en-US" dirty="0" err="1"/>
              <a:t>RNAseq</a:t>
            </a:r>
            <a:r>
              <a:rPr lang="en-US" dirty="0"/>
              <a:t> support for novel exons in mouse and human DSCAM genes</a:t>
            </a:r>
          </a:p>
          <a:p>
            <a:r>
              <a:rPr lang="en-US" dirty="0"/>
              <a:t>For mouse, used </a:t>
            </a:r>
            <a:r>
              <a:rPr lang="en-US" dirty="0" err="1"/>
              <a:t>RNAseq</a:t>
            </a:r>
            <a:r>
              <a:rPr lang="en-US" dirty="0"/>
              <a:t> data for mouse </a:t>
            </a:r>
            <a:r>
              <a:rPr lang="en-US" dirty="0" smtClean="0"/>
              <a:t>brain tissue from </a:t>
            </a:r>
            <a:r>
              <a:rPr lang="en-US" dirty="0"/>
              <a:t>the </a:t>
            </a:r>
            <a:r>
              <a:rPr lang="en-US" dirty="0" err="1"/>
              <a:t>Wold</a:t>
            </a:r>
            <a:r>
              <a:rPr lang="en-US" dirty="0"/>
              <a:t> lab</a:t>
            </a:r>
          </a:p>
          <a:p>
            <a:r>
              <a:rPr lang="en-US" dirty="0"/>
              <a:t>For human, used Yale </a:t>
            </a:r>
            <a:r>
              <a:rPr lang="en-US" dirty="0" err="1"/>
              <a:t>RNAseq</a:t>
            </a:r>
            <a:r>
              <a:rPr lang="en-US" dirty="0"/>
              <a:t> data for ENCODE Tier 1 human cell lines (GM12878, K562)</a:t>
            </a:r>
          </a:p>
          <a:p>
            <a:r>
              <a:rPr lang="en-US" dirty="0"/>
              <a:t>Visualized with the UCSC Genome Browser</a:t>
            </a:r>
          </a:p>
        </p:txBody>
      </p:sp>
      <p:sp>
        <p:nvSpPr>
          <p:cNvPr id="4" name="Slide Number Placeholder 3"/>
          <p:cNvSpPr>
            <a:spLocks noGrp="1"/>
          </p:cNvSpPr>
          <p:nvPr>
            <p:ph type="sldNum" sz="quarter" idx="12"/>
          </p:nvPr>
        </p:nvSpPr>
        <p:spPr/>
        <p:txBody>
          <a:bodyPr/>
          <a:lstStyle/>
          <a:p>
            <a:fld id="{1ADDA6EF-B450-544B-80FE-1D7C1F98CEEF}" type="slidenum">
              <a:rPr/>
              <a:pPr/>
              <a:t>9</a:t>
            </a:fld>
            <a:endParaRPr lang="en-US"/>
          </a:p>
        </p:txBody>
      </p:sp>
    </p:spTree>
    <p:extLst>
      <p:ext uri="{BB962C8B-B14F-4D97-AF65-F5344CB8AC3E}">
        <p14:creationId xmlns:p14="http://schemas.microsoft.com/office/powerpoint/2010/main" val="1152386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TotalTime>
  <Words>3870</Words>
  <Application>Microsoft Macintosh PowerPoint</Application>
  <PresentationFormat>On-screen Show (4:3)</PresentationFormat>
  <Paragraphs>268</Paragraphs>
  <Slides>37</Slides>
  <Notes>35</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37</vt:i4>
      </vt:variant>
    </vt:vector>
  </HeadingPairs>
  <TitlesOfParts>
    <vt:vector size="39" baseType="lpstr">
      <vt:lpstr>Office Theme</vt:lpstr>
      <vt:lpstr>\\localhost\Users\lucasl\Documents\Academics\Research\Projects\Cancer\Presentations\Macintosh HD:Users:lucasl:Documents:Academics:Research:Projects:Cancer:Research_notebook_cancer.docx!OLE_LINK6</vt:lpstr>
      <vt:lpstr>Network Dysregulation in Prostate Cancer</vt:lpstr>
      <vt:lpstr>DSCAM Alternative Splicing: Introduction</vt:lpstr>
      <vt:lpstr>Investigating Which Program to Use</vt:lpstr>
      <vt:lpstr>Program Results</vt:lpstr>
      <vt:lpstr>Investigating Novel Exons</vt:lpstr>
      <vt:lpstr>More Novel Exon Investigation</vt:lpstr>
      <vt:lpstr>HHpred Results</vt:lpstr>
      <vt:lpstr>InterProScan</vt:lpstr>
      <vt:lpstr>RNAseq Validation</vt:lpstr>
      <vt:lpstr>Mouse brain RNAseq</vt:lpstr>
      <vt:lpstr>Human K562 RNAseq</vt:lpstr>
      <vt:lpstr>Human GM12878 RNAseq</vt:lpstr>
      <vt:lpstr>So Where Is This Now?</vt:lpstr>
      <vt:lpstr>Interlude</vt:lpstr>
      <vt:lpstr>Network Dysregulation: Overview</vt:lpstr>
      <vt:lpstr>Overview (cont’d)</vt:lpstr>
      <vt:lpstr>ERG 87 Gene Signature: Local Hubs</vt:lpstr>
      <vt:lpstr>ERG 87 Gene Signature: Global Hubs</vt:lpstr>
      <vt:lpstr>ERG 87 Gene Signature: GO MF enrichment</vt:lpstr>
      <vt:lpstr>ERG 87 Gene Signature: GO CC enrichment</vt:lpstr>
      <vt:lpstr>Prostate cancer recurrent lesions</vt:lpstr>
      <vt:lpstr>Prostate cancer recurrent lesions: Local hubs</vt:lpstr>
      <vt:lpstr>Prostate cancer recurrent lesions: Global hubs</vt:lpstr>
      <vt:lpstr>Amplified genes GO BP and MF enrichment</vt:lpstr>
      <vt:lpstr>Deleted genes GO BP enrichment</vt:lpstr>
      <vt:lpstr>Deleted genes GO MF enrichment</vt:lpstr>
      <vt:lpstr>Protein complexes in deleted genes</vt:lpstr>
      <vt:lpstr>ETS gene network</vt:lpstr>
      <vt:lpstr>ETS gene network: Global Hubs</vt:lpstr>
      <vt:lpstr>Amplified genes GO BP enrichment</vt:lpstr>
      <vt:lpstr>Amplified genes GO MF enrichment</vt:lpstr>
      <vt:lpstr>Deleted genes GO BP enrichment</vt:lpstr>
      <vt:lpstr>Deleted genes GO MF enrichment</vt:lpstr>
      <vt:lpstr>Partial loss genes GO BP enrichment</vt:lpstr>
      <vt:lpstr>Partial loss genes GO MF enrichment</vt:lpstr>
      <vt:lpstr>Future Directions</vt:lpstr>
      <vt:lpstr>Acknowledgements (Alphabet Soup 2011 Edition)</vt:lpstr>
    </vt:vector>
  </TitlesOfParts>
  <Company>The Lochovskys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Dysregulation in Prostate Cancer</dc:title>
  <dc:creator>Lucas Lochovsky</dc:creator>
  <cp:lastModifiedBy>Lucas Lochovsky</cp:lastModifiedBy>
  <cp:revision>216</cp:revision>
  <dcterms:created xsi:type="dcterms:W3CDTF">2011-04-02T17:57:34Z</dcterms:created>
  <dcterms:modified xsi:type="dcterms:W3CDTF">2011-04-04T18:53:51Z</dcterms:modified>
</cp:coreProperties>
</file>