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2"/>
  </p:notesMasterIdLst>
  <p:handoutMasterIdLst>
    <p:handoutMasterId r:id="rId23"/>
  </p:handoutMasterIdLst>
  <p:sldIdLst>
    <p:sldId id="256" r:id="rId2"/>
    <p:sldId id="282" r:id="rId3"/>
    <p:sldId id="284" r:id="rId4"/>
    <p:sldId id="283" r:id="rId5"/>
    <p:sldId id="257" r:id="rId6"/>
    <p:sldId id="278" r:id="rId7"/>
    <p:sldId id="258" r:id="rId8"/>
    <p:sldId id="279" r:id="rId9"/>
    <p:sldId id="280" r:id="rId10"/>
    <p:sldId id="274" r:id="rId11"/>
    <p:sldId id="281" r:id="rId12"/>
    <p:sldId id="271" r:id="rId13"/>
    <p:sldId id="285" r:id="rId14"/>
    <p:sldId id="275" r:id="rId15"/>
    <p:sldId id="260" r:id="rId16"/>
    <p:sldId id="276" r:id="rId17"/>
    <p:sldId id="277" r:id="rId18"/>
    <p:sldId id="269" r:id="rId19"/>
    <p:sldId id="273" r:id="rId20"/>
    <p:sldId id="25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B6D2F3"/>
    <a:srgbClr val="E9F0F2"/>
    <a:srgbClr val="B0D5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07" d="100"/>
          <a:sy n="107" d="100"/>
        </p:scale>
        <p:origin x="-152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heme" Target="theme/theme1.xml"/><Relationship Id="rId14" Type="http://schemas.openxmlformats.org/officeDocument/2006/relationships/slide" Target="slides/slide13.xml"/><Relationship Id="rId23" Type="http://schemas.openxmlformats.org/officeDocument/2006/relationships/handoutMaster" Target="handoutMasters/handoutMaster1.xml"/><Relationship Id="rId4" Type="http://schemas.openxmlformats.org/officeDocument/2006/relationships/slide" Target="slides/slide3.xml"/><Relationship Id="rId28" Type="http://schemas.openxmlformats.org/officeDocument/2006/relationships/tableStyles" Target="tableStyles.xml"/><Relationship Id="rId26" Type="http://schemas.openxmlformats.org/officeDocument/2006/relationships/viewProps" Target="viewProp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notesMaster" Target="notesMasters/notesMaster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9CBFB0-A543-9C41-8C18-426566C3248A}" type="datetimeFigureOut">
              <a:rPr lang="en-US" smtClean="0"/>
              <a:t>3/30/11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68FD6-4D7A-FB44-832A-4BC76C7FB90A}"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104CB0-801C-4542-9B3F-EFBF4FF1A164}" type="datetimeFigureOut">
              <a:rPr lang="en-US" smtClean="0"/>
              <a:t>3/30/11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998C3A-A7CF-3D40-8D79-2EF052248D39}"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998C3A-A7CF-3D40-8D79-2EF052248D39}" type="slidenum">
              <a:rPr lang="en-US" smtClean="0"/>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Errors</a:t>
            </a:r>
            <a:r>
              <a:rPr lang="en-US" baseline="0" dirty="0" smtClean="0"/>
              <a:t> in HapMap phasing</a:t>
            </a:r>
            <a:endParaRPr lang="en-US" dirty="0"/>
          </a:p>
        </p:txBody>
      </p:sp>
      <p:sp>
        <p:nvSpPr>
          <p:cNvPr id="4" name="Slide Number Placeholder 3"/>
          <p:cNvSpPr>
            <a:spLocks noGrp="1"/>
          </p:cNvSpPr>
          <p:nvPr>
            <p:ph type="sldNum" sz="quarter" idx="10"/>
          </p:nvPr>
        </p:nvSpPr>
        <p:spPr/>
        <p:txBody>
          <a:bodyPr/>
          <a:lstStyle/>
          <a:p>
            <a:fld id="{30998C3A-A7CF-3D40-8D79-2EF052248D39}" type="slidenum">
              <a:rPr lang="en-US" smtClean="0"/>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We propose that GIH-like blocks and other well-differentiated </a:t>
            </a:r>
            <a:r>
              <a:rPr lang="en-US" sz="1200" kern="1200" baseline="0" dirty="0" err="1" smtClean="0">
                <a:solidFill>
                  <a:schemeClr val="tx1"/>
                </a:solidFill>
                <a:latin typeface="+mn-lt"/>
                <a:ea typeface="+mn-ea"/>
                <a:cs typeface="+mn-cs"/>
              </a:rPr>
              <a:t>haplotypes</a:t>
            </a:r>
            <a:r>
              <a:rPr lang="en-US" sz="1200" kern="1200" baseline="0" dirty="0" smtClean="0">
                <a:solidFill>
                  <a:schemeClr val="tx1"/>
                </a:solidFill>
                <a:latin typeface="+mn-lt"/>
                <a:ea typeface="+mn-ea"/>
                <a:cs typeface="+mn-cs"/>
              </a:rPr>
              <a:t> may be derived from more poorly ascertained ancestral populations, and therefore enriched for novel variants. Such </a:t>
            </a:r>
            <a:r>
              <a:rPr lang="en-US" sz="1200" kern="1200" baseline="0" dirty="0" err="1" smtClean="0">
                <a:solidFill>
                  <a:schemeClr val="tx1"/>
                </a:solidFill>
                <a:latin typeface="+mn-lt"/>
                <a:ea typeface="+mn-ea"/>
                <a:cs typeface="+mn-cs"/>
              </a:rPr>
              <a:t>haplotypes</a:t>
            </a:r>
            <a:r>
              <a:rPr lang="en-US" sz="1200" kern="1200" baseline="0" dirty="0" smtClean="0">
                <a:solidFill>
                  <a:schemeClr val="tx1"/>
                </a:solidFill>
                <a:latin typeface="+mn-lt"/>
                <a:ea typeface="+mn-ea"/>
                <a:cs typeface="+mn-cs"/>
              </a:rPr>
              <a:t> may represent a valuable source of information about human history on the South Asian subcontinent.</a:t>
            </a:r>
            <a:endParaRPr lang="en-US" dirty="0"/>
          </a:p>
        </p:txBody>
      </p:sp>
      <p:sp>
        <p:nvSpPr>
          <p:cNvPr id="4" name="Slide Number Placeholder 3"/>
          <p:cNvSpPr>
            <a:spLocks noGrp="1"/>
          </p:cNvSpPr>
          <p:nvPr>
            <p:ph type="sldNum" sz="quarter" idx="10"/>
          </p:nvPr>
        </p:nvSpPr>
        <p:spPr/>
        <p:txBody>
          <a:bodyPr/>
          <a:lstStyle/>
          <a:p>
            <a:fld id="{30998C3A-A7CF-3D40-8D79-2EF052248D39}" type="slidenum">
              <a:rPr lang="en-US" smtClean="0"/>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primary effect was a reduction in the length of assembled haplotype blocks, rather than any decay in accuracy. For example, at 80% of clones and 60% of sequencing depth (which is 48% as much clone-based sequencing), the N50 dropped from 386 </a:t>
            </a:r>
            <a:r>
              <a:rPr lang="en-US" sz="1200" kern="1200" baseline="0" dirty="0" err="1" smtClean="0">
                <a:solidFill>
                  <a:schemeClr val="tx1"/>
                </a:solidFill>
                <a:latin typeface="+mn-lt"/>
                <a:ea typeface="+mn-ea"/>
                <a:cs typeface="+mn-cs"/>
              </a:rPr>
              <a:t>kbp</a:t>
            </a:r>
            <a:r>
              <a:rPr lang="en-US" sz="1200" kern="1200" baseline="0" dirty="0" smtClean="0">
                <a:solidFill>
                  <a:schemeClr val="tx1"/>
                </a:solidFill>
                <a:latin typeface="+mn-lt"/>
                <a:ea typeface="+mn-ea"/>
                <a:cs typeface="+mn-cs"/>
              </a:rPr>
              <a:t> to 238 </a:t>
            </a:r>
            <a:r>
              <a:rPr lang="en-US" sz="1200" kern="1200" baseline="0" dirty="0" err="1" smtClean="0">
                <a:solidFill>
                  <a:schemeClr val="tx1"/>
                </a:solidFill>
                <a:latin typeface="+mn-lt"/>
                <a:ea typeface="+mn-ea"/>
                <a:cs typeface="+mn-cs"/>
              </a:rPr>
              <a:t>kbp</a:t>
            </a:r>
            <a:r>
              <a:rPr lang="en-US" sz="1200" kern="1200" baseline="0" dirty="0" smtClean="0">
                <a:solidFill>
                  <a:schemeClr val="tx1"/>
                </a:solidFill>
                <a:latin typeface="+mn-lt"/>
                <a:ea typeface="+mn-ea"/>
                <a:cs typeface="+mn-cs"/>
              </a:rPr>
              <a:t>. However, most ascertained heterozygous variants remained phased (85.4%), and phasing remained highly concordant with HapMap (&gt;99% at </a:t>
            </a:r>
            <a:r>
              <a:rPr lang="en-US" sz="1200" i="1" kern="1200" baseline="0" dirty="0" smtClean="0">
                <a:solidFill>
                  <a:schemeClr val="tx1"/>
                </a:solidFill>
                <a:latin typeface="+mn-lt"/>
                <a:ea typeface="+mn-ea"/>
                <a:cs typeface="+mn-cs"/>
              </a:rPr>
              <a:t>D′ &gt; 0.9). </a:t>
            </a:r>
            <a:endParaRPr lang="en-US" dirty="0"/>
          </a:p>
        </p:txBody>
      </p:sp>
      <p:sp>
        <p:nvSpPr>
          <p:cNvPr id="4" name="Slide Number Placeholder 3"/>
          <p:cNvSpPr>
            <a:spLocks noGrp="1"/>
          </p:cNvSpPr>
          <p:nvPr>
            <p:ph type="sldNum" sz="quarter" idx="10"/>
          </p:nvPr>
        </p:nvSpPr>
        <p:spPr/>
        <p:txBody>
          <a:bodyPr/>
          <a:lstStyle/>
          <a:p>
            <a:fld id="{30998C3A-A7CF-3D40-8D79-2EF052248D39}" type="slidenum">
              <a:rPr lang="en-US" smtClean="0"/>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primary effect was a reduction in the length of assembled haplotype blocks, rather than any decay in accuracy. For example, at 80% of clones and 60% of sequencing depth (which is 48% as much clone-based sequencing), the N50 dropped from 386 </a:t>
            </a:r>
            <a:r>
              <a:rPr lang="en-US" sz="1200" kern="1200" baseline="0" dirty="0" err="1" smtClean="0">
                <a:solidFill>
                  <a:schemeClr val="tx1"/>
                </a:solidFill>
                <a:latin typeface="+mn-lt"/>
                <a:ea typeface="+mn-ea"/>
                <a:cs typeface="+mn-cs"/>
              </a:rPr>
              <a:t>kbp</a:t>
            </a:r>
            <a:r>
              <a:rPr lang="en-US" sz="1200" kern="1200" baseline="0" dirty="0" smtClean="0">
                <a:solidFill>
                  <a:schemeClr val="tx1"/>
                </a:solidFill>
                <a:latin typeface="+mn-lt"/>
                <a:ea typeface="+mn-ea"/>
                <a:cs typeface="+mn-cs"/>
              </a:rPr>
              <a:t> to 238 </a:t>
            </a:r>
            <a:r>
              <a:rPr lang="en-US" sz="1200" kern="1200" baseline="0" dirty="0" err="1" smtClean="0">
                <a:solidFill>
                  <a:schemeClr val="tx1"/>
                </a:solidFill>
                <a:latin typeface="+mn-lt"/>
                <a:ea typeface="+mn-ea"/>
                <a:cs typeface="+mn-cs"/>
              </a:rPr>
              <a:t>kbp</a:t>
            </a:r>
            <a:r>
              <a:rPr lang="en-US" sz="1200" kern="1200" baseline="0" dirty="0" smtClean="0">
                <a:solidFill>
                  <a:schemeClr val="tx1"/>
                </a:solidFill>
                <a:latin typeface="+mn-lt"/>
                <a:ea typeface="+mn-ea"/>
                <a:cs typeface="+mn-cs"/>
              </a:rPr>
              <a:t>. However, most ascertained heterozygous variants remained phased (85.4%), and phasing remained highly concordant with HapMap (&gt;99% at </a:t>
            </a:r>
            <a:r>
              <a:rPr lang="en-US" sz="1200" i="1" kern="1200" baseline="0" dirty="0" smtClean="0">
                <a:solidFill>
                  <a:schemeClr val="tx1"/>
                </a:solidFill>
                <a:latin typeface="+mn-lt"/>
                <a:ea typeface="+mn-ea"/>
                <a:cs typeface="+mn-cs"/>
              </a:rPr>
              <a:t>D′ &gt; 0.9). </a:t>
            </a:r>
            <a:endParaRPr lang="en-US" dirty="0"/>
          </a:p>
        </p:txBody>
      </p:sp>
      <p:sp>
        <p:nvSpPr>
          <p:cNvPr id="4" name="Slide Number Placeholder 3"/>
          <p:cNvSpPr>
            <a:spLocks noGrp="1"/>
          </p:cNvSpPr>
          <p:nvPr>
            <p:ph type="sldNum" sz="quarter" idx="10"/>
          </p:nvPr>
        </p:nvSpPr>
        <p:spPr/>
        <p:txBody>
          <a:bodyPr/>
          <a:lstStyle/>
          <a:p>
            <a:fld id="{30998C3A-A7CF-3D40-8D79-2EF052248D39}" type="slidenum">
              <a:rPr lang="en-US" smtClean="0"/>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8FC1AB-4D90-624E-8D87-E48CC59C0A2E}" type="datetime1">
              <a:rPr lang="en-US" smtClean="0"/>
              <a:t>3/30/11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2449F-2D06-ED44-9B5B-D5FAC3AA14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836C12-12C1-9A49-9E63-C791D70C2343}" type="datetime1">
              <a:rPr lang="en-US" smtClean="0"/>
              <a:t>3/30/11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2449F-2D06-ED44-9B5B-D5FAC3AA14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DC307-DCD4-0A49-AA32-3BF9134898D2}" type="datetime1">
              <a:rPr lang="en-US" smtClean="0"/>
              <a:t>3/30/11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2449F-2D06-ED44-9B5B-D5FAC3AA14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4B279C-36E5-7E4F-9A02-177B74858F3B}" type="datetime1">
              <a:rPr lang="en-US" smtClean="0"/>
              <a:t>3/30/11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2449F-2D06-ED44-9B5B-D5FAC3AA14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D16E82-1DA1-D44F-A2C8-6AAA17517CE3}" type="datetime1">
              <a:rPr lang="en-US" smtClean="0"/>
              <a:t>3/30/11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2449F-2D06-ED44-9B5B-D5FAC3AA14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CB29C8-0719-F242-9975-D5ACBCE5AA94}" type="datetime1">
              <a:rPr lang="en-US" smtClean="0"/>
              <a:t>3/30/11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2449F-2D06-ED44-9B5B-D5FAC3AA14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DF11C4-11D6-F64A-B4E2-80BCFE51D032}" type="datetime1">
              <a:rPr lang="en-US" smtClean="0"/>
              <a:t>3/30/11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12449F-2D06-ED44-9B5B-D5FAC3AA14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6E3DCA-5227-9D40-BD32-6B5968DB9654}" type="datetime1">
              <a:rPr lang="en-US" smtClean="0"/>
              <a:t>3/30/11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2449F-2D06-ED44-9B5B-D5FAC3AA14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E71C2-9843-2F4A-9B60-968596FD12D2}" type="datetime1">
              <a:rPr lang="en-US" smtClean="0"/>
              <a:t>3/30/11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12449F-2D06-ED44-9B5B-D5FAC3AA14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1CF3B-DECF-5446-9A9F-3B78262AF030}" type="datetime1">
              <a:rPr lang="en-US" smtClean="0"/>
              <a:t>3/30/11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2449F-2D06-ED44-9B5B-D5FAC3AA14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D71D0-31AA-EA44-AE18-99666F37563C}" type="datetime1">
              <a:rPr lang="en-US" smtClean="0"/>
              <a:t>3/30/11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2449F-2D06-ED44-9B5B-D5FAC3AA14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6DCA3-917E-444E-AF64-D3EAF359D982}" type="datetime1">
              <a:rPr lang="en-US" smtClean="0"/>
              <a:t>3/30/11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2449F-2D06-ED44-9B5B-D5FAC3AA14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nature.com/nbt/journal/v29/n1/abs/nbt.1740.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858000" cy="2286000"/>
          </a:xfrm>
        </p:spPr>
        <p:txBody>
          <a:bodyPr>
            <a:normAutofit lnSpcReduction="10000"/>
          </a:bodyPr>
          <a:lstStyle/>
          <a:p>
            <a:r>
              <a:rPr lang="en-US" dirty="0" smtClean="0">
                <a:solidFill>
                  <a:schemeClr val="tx1">
                    <a:lumMod val="65000"/>
                    <a:lumOff val="35000"/>
                  </a:schemeClr>
                </a:solidFill>
                <a:latin typeface="Arial"/>
                <a:cs typeface="Arial"/>
              </a:rPr>
              <a:t>Journal Club</a:t>
            </a:r>
          </a:p>
          <a:p>
            <a:r>
              <a:rPr lang="en-US" dirty="0" smtClean="0">
                <a:solidFill>
                  <a:schemeClr val="tx1">
                    <a:lumMod val="65000"/>
                    <a:lumOff val="35000"/>
                  </a:schemeClr>
                </a:solidFill>
                <a:latin typeface="Arial"/>
                <a:cs typeface="Arial"/>
              </a:rPr>
              <a:t>Jasmine Mu</a:t>
            </a:r>
          </a:p>
          <a:p>
            <a:r>
              <a:rPr lang="en-US" dirty="0" smtClean="0">
                <a:solidFill>
                  <a:schemeClr val="tx1">
                    <a:lumMod val="65000"/>
                    <a:lumOff val="35000"/>
                  </a:schemeClr>
                </a:solidFill>
                <a:latin typeface="Arial"/>
                <a:cs typeface="Arial"/>
              </a:rPr>
              <a:t>March 30, 2011</a:t>
            </a:r>
          </a:p>
          <a:p>
            <a:endParaRPr lang="en-US" sz="1800" dirty="0" smtClean="0">
              <a:solidFill>
                <a:schemeClr val="tx1"/>
              </a:solidFill>
              <a:latin typeface="Arial"/>
              <a:cs typeface="Arial"/>
              <a:hlinkClick r:id="rId2"/>
            </a:endParaRPr>
          </a:p>
          <a:p>
            <a:r>
              <a:rPr lang="en-US" sz="1800" dirty="0" smtClean="0">
                <a:solidFill>
                  <a:schemeClr val="tx1"/>
                </a:solidFill>
                <a:latin typeface="Arial"/>
                <a:cs typeface="Arial"/>
                <a:hlinkClick r:id="rId2"/>
              </a:rPr>
              <a:t>http://www.nature.com/nbt/journal/v29/n1/abs/nbt.1740.html</a:t>
            </a:r>
            <a:endParaRPr lang="en-US" sz="1800" dirty="0">
              <a:solidFill>
                <a:schemeClr val="tx1"/>
              </a:solidFill>
              <a:latin typeface="Arial"/>
              <a:cs typeface="Arial"/>
            </a:endParaRPr>
          </a:p>
        </p:txBody>
      </p:sp>
      <p:sp>
        <p:nvSpPr>
          <p:cNvPr id="4" name="Slide Number Placeholder 3"/>
          <p:cNvSpPr>
            <a:spLocks noGrp="1"/>
          </p:cNvSpPr>
          <p:nvPr>
            <p:ph type="sldNum" sz="quarter" idx="12"/>
          </p:nvPr>
        </p:nvSpPr>
        <p:spPr/>
        <p:txBody>
          <a:bodyPr/>
          <a:lstStyle/>
          <a:p>
            <a:fld id="{6312449F-2D06-ED44-9B5B-D5FAC3AA14FF}" type="slidenum">
              <a:rPr lang="en-US" smtClean="0"/>
              <a:t>1</a:t>
            </a:fld>
            <a:endParaRPr lang="en-US"/>
          </a:p>
        </p:txBody>
      </p:sp>
      <p:sp>
        <p:nvSpPr>
          <p:cNvPr id="5" name="Rectangle 4"/>
          <p:cNvSpPr/>
          <p:nvPr/>
        </p:nvSpPr>
        <p:spPr>
          <a:xfrm>
            <a:off x="457200" y="1600200"/>
            <a:ext cx="8418215" cy="1754327"/>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Helvetica"/>
                <a:cs typeface="Helvetica"/>
              </a:rPr>
              <a:t>Haplotype phasing </a:t>
            </a:r>
          </a:p>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Helvetica"/>
                <a:cs typeface="Helvetica"/>
              </a:rPr>
              <a:t>by fosmid pool approach</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Helvetica"/>
              <a:cs typeface="Helvetic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312449F-2D06-ED44-9B5B-D5FAC3AA14FF}" type="slidenum">
              <a:rPr lang="en-US" smtClean="0"/>
              <a:t>10</a:t>
            </a:fld>
            <a:endParaRPr lang="en-US"/>
          </a:p>
        </p:txBody>
      </p:sp>
      <p:sp>
        <p:nvSpPr>
          <p:cNvPr id="5" name="TextBox 4"/>
          <p:cNvSpPr txBox="1"/>
          <p:nvPr/>
        </p:nvSpPr>
        <p:spPr>
          <a:xfrm>
            <a:off x="914400" y="304800"/>
            <a:ext cx="7467600" cy="1192207"/>
          </a:xfrm>
          <a:prstGeom prst="rect">
            <a:avLst/>
          </a:prstGeom>
          <a:noFill/>
        </p:spPr>
        <p:txBody>
          <a:bodyPr wrap="square" rtlCol="0">
            <a:spAutoFit/>
          </a:bodyPr>
          <a:lstStyle/>
          <a:p>
            <a:pPr>
              <a:lnSpc>
                <a:spcPts val="1660"/>
              </a:lnSpc>
            </a:pPr>
            <a:r>
              <a:rPr lang="en-US" sz="1600" b="1" dirty="0"/>
              <a:t>Supplementary Table 2. Variant discovery in whole-genome sequencing of NA20847. </a:t>
            </a:r>
            <a:r>
              <a:rPr lang="en-US" sz="1600" dirty="0" smtClean="0"/>
              <a:t>Single</a:t>
            </a:r>
            <a:r>
              <a:rPr lang="en-US" sz="1600" b="1" dirty="0" smtClean="0"/>
              <a:t> </a:t>
            </a:r>
            <a:r>
              <a:rPr lang="en-US" sz="1600" dirty="0" smtClean="0"/>
              <a:t>nucleotide </a:t>
            </a:r>
            <a:r>
              <a:rPr lang="en-US" sz="1600" dirty="0"/>
              <a:t>substitutions and short indels called in NA20847. Genotype concordance refers </a:t>
            </a:r>
            <a:r>
              <a:rPr lang="en-US" sz="1600" dirty="0" smtClean="0"/>
              <a:t>to concordance </a:t>
            </a:r>
            <a:r>
              <a:rPr lang="en-US" sz="1600" dirty="0"/>
              <a:t>with </a:t>
            </a:r>
            <a:r>
              <a:rPr lang="en-US" sz="1600" dirty="0" err="1"/>
              <a:t>Hapmap</a:t>
            </a:r>
            <a:r>
              <a:rPr lang="en-US" sz="1600" dirty="0"/>
              <a:t> Phase </a:t>
            </a:r>
            <a:r>
              <a:rPr lang="en-US" sz="1600" dirty="0" smtClean="0"/>
              <a:t>3 genotyping </a:t>
            </a:r>
            <a:r>
              <a:rPr lang="en-US" sz="1600" dirty="0"/>
              <a:t>calls (obtained from the International </a:t>
            </a:r>
            <a:r>
              <a:rPr lang="en-US" sz="1600" dirty="0" err="1"/>
              <a:t>Hapmap</a:t>
            </a:r>
            <a:r>
              <a:rPr lang="en-US" sz="1600" dirty="0"/>
              <a:t> </a:t>
            </a:r>
            <a:r>
              <a:rPr lang="en-US" sz="1600" dirty="0" smtClean="0"/>
              <a:t>Project website</a:t>
            </a:r>
            <a:r>
              <a:rPr lang="en-US" sz="1600" dirty="0"/>
              <a:t>)</a:t>
            </a:r>
            <a:r>
              <a:rPr lang="en-US" sz="1600" dirty="0" smtClean="0"/>
              <a:t>, and </a:t>
            </a:r>
            <a:r>
              <a:rPr lang="en-US" sz="1600" dirty="0"/>
              <a:t>novel is defined as not being in dbSNP130 unless otherwise specified.</a:t>
            </a:r>
          </a:p>
        </p:txBody>
      </p:sp>
      <p:pic>
        <p:nvPicPr>
          <p:cNvPr id="6" name="Picture 5"/>
          <p:cNvPicPr>
            <a:picLocks noChangeAspect="1"/>
          </p:cNvPicPr>
          <p:nvPr/>
        </p:nvPicPr>
        <p:blipFill>
          <a:blip r:embed="rId2"/>
          <a:stretch>
            <a:fillRect/>
          </a:stretch>
        </p:blipFill>
        <p:spPr>
          <a:xfrm>
            <a:off x="1219200" y="1447800"/>
            <a:ext cx="6691563" cy="5184775"/>
          </a:xfrm>
          <a:prstGeom prst="rect">
            <a:avLst/>
          </a:prstGeom>
        </p:spPr>
      </p:pic>
      <p:sp>
        <p:nvSpPr>
          <p:cNvPr id="7" name="Rectangle 6"/>
          <p:cNvSpPr>
            <a:spLocks/>
          </p:cNvSpPr>
          <p:nvPr/>
        </p:nvSpPr>
        <p:spPr>
          <a:xfrm>
            <a:off x="5751576" y="1905000"/>
            <a:ext cx="838200" cy="182880"/>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a:spLocks/>
          </p:cNvSpPr>
          <p:nvPr/>
        </p:nvSpPr>
        <p:spPr>
          <a:xfrm>
            <a:off x="5715000" y="5239512"/>
            <a:ext cx="838200" cy="182880"/>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Arial"/>
                <a:cs typeface="Arial"/>
              </a:rPr>
              <a:t>Combine phasing with </a:t>
            </a:r>
            <a:r>
              <a:rPr lang="en-US" sz="2800" dirty="0" err="1" smtClean="0">
                <a:latin typeface="Arial"/>
                <a:cs typeface="Arial"/>
              </a:rPr>
              <a:t>unphased</a:t>
            </a:r>
            <a:r>
              <a:rPr lang="en-US" sz="2800" dirty="0" smtClean="0">
                <a:latin typeface="Arial"/>
                <a:cs typeface="Arial"/>
              </a:rPr>
              <a:t> variant calls</a:t>
            </a:r>
            <a:endParaRPr lang="en-US" sz="2800" dirty="0">
              <a:latin typeface="Arial"/>
              <a:cs typeface="Arial"/>
            </a:endParaRPr>
          </a:p>
        </p:txBody>
      </p:sp>
      <p:sp>
        <p:nvSpPr>
          <p:cNvPr id="3" name="Content Placeholder 2"/>
          <p:cNvSpPr>
            <a:spLocks noGrp="1"/>
          </p:cNvSpPr>
          <p:nvPr>
            <p:ph idx="1"/>
          </p:nvPr>
        </p:nvSpPr>
        <p:spPr/>
        <p:txBody>
          <a:bodyPr>
            <a:normAutofit/>
          </a:bodyPr>
          <a:lstStyle/>
          <a:p>
            <a:r>
              <a:rPr lang="en-US" sz="2400" dirty="0" smtClean="0"/>
              <a:t>For each fosmid pool, the positions of fosmid inserts are identified by read depth. </a:t>
            </a:r>
          </a:p>
          <a:p>
            <a:r>
              <a:rPr lang="en-US" sz="2400" dirty="0" smtClean="0"/>
              <a:t>Haploid SNP genotyping</a:t>
            </a:r>
            <a:r>
              <a:rPr lang="en-US" sz="2400" dirty="0"/>
              <a:t>-</a:t>
            </a:r>
            <a:r>
              <a:rPr lang="en-US" sz="2400" dirty="0" smtClean="0"/>
              <a:t> </a:t>
            </a:r>
            <a:r>
              <a:rPr lang="en-US" sz="2400" dirty="0"/>
              <a:t>e</a:t>
            </a:r>
            <a:r>
              <a:rPr lang="en-US" sz="2400" dirty="0" smtClean="0"/>
              <a:t>ach </a:t>
            </a:r>
            <a:r>
              <a:rPr lang="en-US" sz="2400" dirty="0"/>
              <a:t>clone pool</a:t>
            </a:r>
            <a:r>
              <a:rPr lang="en-US" sz="2400" dirty="0" smtClean="0"/>
              <a:t> separately </a:t>
            </a:r>
            <a:r>
              <a:rPr lang="en-US" sz="2400" dirty="0"/>
              <a:t>genotyped at all</a:t>
            </a:r>
            <a:r>
              <a:rPr lang="en-US" sz="2400" dirty="0" smtClean="0"/>
              <a:t> intersecting </a:t>
            </a:r>
            <a:r>
              <a:rPr lang="en-US" sz="2400" dirty="0" err="1" smtClean="0"/>
              <a:t>unphased</a:t>
            </a:r>
            <a:r>
              <a:rPr lang="en-US" sz="2400" dirty="0" smtClean="0"/>
              <a:t> heterozygous </a:t>
            </a:r>
            <a:r>
              <a:rPr lang="en-US" sz="2400" dirty="0"/>
              <a:t>SNPs previously</a:t>
            </a:r>
            <a:r>
              <a:rPr lang="en-US" sz="2400" dirty="0" smtClean="0"/>
              <a:t> identified by WGS. Using GATK. </a:t>
            </a:r>
          </a:p>
          <a:p>
            <a:r>
              <a:rPr lang="en-US" sz="2400" dirty="0" smtClean="0">
                <a:latin typeface="Arial"/>
                <a:cs typeface="Arial"/>
              </a:rPr>
              <a:t>Haplotype assembly – Using </a:t>
            </a:r>
            <a:r>
              <a:rPr lang="en-US" sz="2400" dirty="0" err="1" smtClean="0">
                <a:latin typeface="Arial"/>
                <a:cs typeface="Arial"/>
              </a:rPr>
              <a:t>HapCUT</a:t>
            </a:r>
            <a:r>
              <a:rPr lang="en-US" sz="2400" dirty="0" smtClean="0">
                <a:latin typeface="Arial"/>
                <a:cs typeface="Arial"/>
              </a:rPr>
              <a:t>. </a:t>
            </a:r>
          </a:p>
          <a:p>
            <a:r>
              <a:rPr lang="en-US" sz="2400" dirty="0" smtClean="0">
                <a:latin typeface="Arial"/>
                <a:cs typeface="Arial"/>
              </a:rPr>
              <a:t>94% heterozygous SNPs are resolved into haplotype blocks. </a:t>
            </a:r>
          </a:p>
          <a:p>
            <a:r>
              <a:rPr lang="en-US" sz="2400" dirty="0" smtClean="0">
                <a:latin typeface="Arial"/>
                <a:cs typeface="Arial"/>
              </a:rPr>
              <a:t>To access accuracy of phasing, compare with HapMap results that only use population-based LD information. </a:t>
            </a:r>
            <a:endParaRPr lang="en-US" sz="2400" dirty="0">
              <a:latin typeface="Arial"/>
              <a:cs typeface="Arial"/>
            </a:endParaRPr>
          </a:p>
        </p:txBody>
      </p:sp>
      <p:sp>
        <p:nvSpPr>
          <p:cNvPr id="4" name="Slide Number Placeholder 3"/>
          <p:cNvSpPr>
            <a:spLocks noGrp="1"/>
          </p:cNvSpPr>
          <p:nvPr>
            <p:ph type="sldNum" sz="quarter" idx="12"/>
          </p:nvPr>
        </p:nvSpPr>
        <p:spPr/>
        <p:txBody>
          <a:bodyPr/>
          <a:lstStyle/>
          <a:p>
            <a:fld id="{6312449F-2D06-ED44-9B5B-D5FAC3AA14FF}"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312449F-2D06-ED44-9B5B-D5FAC3AA14FF}" type="slidenum">
              <a:rPr lang="en-US" smtClean="0"/>
              <a:t>12</a:t>
            </a:fld>
            <a:endParaRPr lang="en-US"/>
          </a:p>
        </p:txBody>
      </p:sp>
      <p:sp>
        <p:nvSpPr>
          <p:cNvPr id="6" name="TextBox 5"/>
          <p:cNvSpPr txBox="1"/>
          <p:nvPr/>
        </p:nvSpPr>
        <p:spPr>
          <a:xfrm>
            <a:off x="762000" y="4419600"/>
            <a:ext cx="8134350" cy="2308324"/>
          </a:xfrm>
          <a:prstGeom prst="rect">
            <a:avLst/>
          </a:prstGeom>
          <a:noFill/>
        </p:spPr>
        <p:txBody>
          <a:bodyPr wrap="square" rtlCol="0">
            <a:spAutoFit/>
          </a:bodyPr>
          <a:lstStyle/>
          <a:p>
            <a:r>
              <a:rPr lang="en-US" b="1" dirty="0"/>
              <a:t>Figure 2 </a:t>
            </a:r>
            <a:r>
              <a:rPr lang="en-US" dirty="0"/>
              <a:t>Haplotype assembly results. (a) Size distribution of blocks within the haplotype assembly up to a maximum block size of 2.79 </a:t>
            </a:r>
            <a:r>
              <a:rPr lang="en-US" dirty="0" err="1"/>
              <a:t>Mbp</a:t>
            </a:r>
            <a:r>
              <a:rPr lang="en-US" dirty="0"/>
              <a:t>. Half of the assembly comprised blocks longer than 386 </a:t>
            </a:r>
            <a:r>
              <a:rPr lang="en-US" dirty="0" err="1"/>
              <a:t>kbp</a:t>
            </a:r>
            <a:r>
              <a:rPr lang="en-US" dirty="0"/>
              <a:t> (N50). (</a:t>
            </a:r>
            <a:r>
              <a:rPr lang="en-US" dirty="0" err="1"/>
              <a:t>b</a:t>
            </a:r>
            <a:r>
              <a:rPr lang="en-US" dirty="0"/>
              <a:t>) Comparison of experimental phasing with HapMap population-based </a:t>
            </a:r>
            <a:r>
              <a:rPr lang="en-US" dirty="0" smtClean="0"/>
              <a:t>inference </a:t>
            </a:r>
            <a:r>
              <a:rPr lang="en-US" dirty="0"/>
              <a:t>for NA20847, with agreement of </a:t>
            </a:r>
            <a:r>
              <a:rPr lang="en-US" dirty="0" err="1"/>
              <a:t>pairwise</a:t>
            </a:r>
            <a:r>
              <a:rPr lang="en-US" dirty="0"/>
              <a:t> haplotype predictions as a function of physical distance and linkage disequilibrium. (</a:t>
            </a:r>
            <a:r>
              <a:rPr lang="en-US" dirty="0" err="1"/>
              <a:t>c</a:t>
            </a:r>
            <a:r>
              <a:rPr lang="en-US" dirty="0"/>
              <a:t>) Agreement of </a:t>
            </a:r>
            <a:r>
              <a:rPr lang="en-US" dirty="0" err="1"/>
              <a:t>pairwise</a:t>
            </a:r>
            <a:r>
              <a:rPr lang="en-US" dirty="0"/>
              <a:t> haplotype predictions as a function of physical distance and minor allele frequency (defined as the lower allele frequency of the pair in GIH). Key is the same as for </a:t>
            </a:r>
            <a:r>
              <a:rPr lang="en-US" dirty="0" err="1"/>
              <a:t>b</a:t>
            </a:r>
            <a:r>
              <a:rPr lang="en-US" dirty="0"/>
              <a:t>.</a:t>
            </a:r>
          </a:p>
        </p:txBody>
      </p:sp>
      <p:pic>
        <p:nvPicPr>
          <p:cNvPr id="8" name="Picture 7"/>
          <p:cNvPicPr>
            <a:picLocks noChangeAspect="1"/>
          </p:cNvPicPr>
          <p:nvPr/>
        </p:nvPicPr>
        <p:blipFill>
          <a:blip r:embed="rId3"/>
          <a:stretch>
            <a:fillRect/>
          </a:stretch>
        </p:blipFill>
        <p:spPr>
          <a:xfrm>
            <a:off x="76200" y="304800"/>
            <a:ext cx="8991600" cy="357057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312449F-2D06-ED44-9B5B-D5FAC3AA14FF}" type="slidenum">
              <a:rPr lang="en-US" smtClean="0"/>
              <a:t>13</a:t>
            </a:fld>
            <a:endParaRPr lang="en-US"/>
          </a:p>
        </p:txBody>
      </p:sp>
      <p:pic>
        <p:nvPicPr>
          <p:cNvPr id="8" name="Picture 7"/>
          <p:cNvPicPr>
            <a:picLocks noChangeAspect="1"/>
          </p:cNvPicPr>
          <p:nvPr/>
        </p:nvPicPr>
        <p:blipFill>
          <a:blip r:embed="rId3"/>
          <a:stretch>
            <a:fillRect/>
          </a:stretch>
        </p:blipFill>
        <p:spPr>
          <a:xfrm>
            <a:off x="609600" y="152401"/>
            <a:ext cx="7524524" cy="3689350"/>
          </a:xfrm>
          <a:prstGeom prst="rect">
            <a:avLst/>
          </a:prstGeom>
        </p:spPr>
      </p:pic>
      <p:pic>
        <p:nvPicPr>
          <p:cNvPr id="12" name="Picture 11"/>
          <p:cNvPicPr>
            <a:picLocks noChangeAspect="1"/>
          </p:cNvPicPr>
          <p:nvPr/>
        </p:nvPicPr>
        <p:blipFill>
          <a:blip r:embed="rId4"/>
          <a:stretch>
            <a:fillRect/>
          </a:stretch>
        </p:blipFill>
        <p:spPr>
          <a:xfrm>
            <a:off x="6400800" y="4115893"/>
            <a:ext cx="2133600" cy="837107"/>
          </a:xfrm>
          <a:prstGeom prst="rect">
            <a:avLst/>
          </a:prstGeom>
        </p:spPr>
      </p:pic>
      <p:pic>
        <p:nvPicPr>
          <p:cNvPr id="13" name="Picture 12"/>
          <p:cNvPicPr>
            <a:picLocks noChangeAspect="1"/>
          </p:cNvPicPr>
          <p:nvPr/>
        </p:nvPicPr>
        <p:blipFill>
          <a:blip r:embed="rId5"/>
          <a:stretch>
            <a:fillRect/>
          </a:stretch>
        </p:blipFill>
        <p:spPr>
          <a:xfrm>
            <a:off x="2743200" y="5410200"/>
            <a:ext cx="3263900" cy="431800"/>
          </a:xfrm>
          <a:prstGeom prst="rect">
            <a:avLst/>
          </a:prstGeom>
        </p:spPr>
      </p:pic>
      <p:sp>
        <p:nvSpPr>
          <p:cNvPr id="14" name="Content Placeholder 2"/>
          <p:cNvSpPr txBox="1">
            <a:spLocks/>
          </p:cNvSpPr>
          <p:nvPr/>
        </p:nvSpPr>
        <p:spPr>
          <a:xfrm>
            <a:off x="234950" y="3841750"/>
            <a:ext cx="8915400" cy="2514600"/>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ts val="2100"/>
              </a:lnSpc>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Sliding windows of 20 HapMap3 variants.</a:t>
            </a:r>
          </a:p>
          <a:p>
            <a:pPr marL="342900" marR="0" lvl="0" indent="-342900" algn="l" defTabSz="457200" rtl="0" eaLnBrk="1" fontAlgn="auto" latinLnBrk="0" hangingPunct="1">
              <a:lnSpc>
                <a:spcPts val="2100"/>
              </a:lnSpc>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Similarity score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S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for a given window and haplotype H </a:t>
            </a:r>
          </a:p>
          <a:p>
            <a:pPr marL="342900" marR="0" lvl="0" indent="-342900" algn="l" defTabSz="457200" rtl="0" eaLnBrk="1" fontAlgn="auto" latinLnBrk="0" hangingPunct="1">
              <a:lnSpc>
                <a:spcPts val="2100"/>
              </a:lnSpc>
              <a:spcAft>
                <a:spcPts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compared to a population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k</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was calculated as the sum</a:t>
            </a:r>
          </a:p>
          <a:p>
            <a:pPr marL="342900" marR="0" lvl="0" indent="-342900" algn="l" defTabSz="457200" rtl="0" eaLnBrk="1" fontAlgn="auto" latinLnBrk="0" hangingPunct="1">
              <a:lnSpc>
                <a:spcPts val="2100"/>
              </a:lnSpc>
              <a:spcAft>
                <a:spcPts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of </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log10 allele frequency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f</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of allele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j</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in population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k</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457200" marR="0" lvl="0" indent="-457200" algn="l" defTabSz="457200" rtl="0" eaLnBrk="1" fontAlgn="auto" latinLnBrk="0" hangingPunct="1">
              <a:lnSpc>
                <a:spcPts val="2100"/>
              </a:lnSpc>
              <a:spcAft>
                <a:spcPts val="0"/>
              </a:spcAft>
              <a:buClrTx/>
              <a:buSzTx/>
              <a:buAutoNum type="alphaLcParenBoth"/>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rank</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all haplotype windows by the difference between the similarity score to GIH HapMap3 frequencies and the</a:t>
            </a:r>
            <a:r>
              <a:rPr kumimoji="0" lang="en-US" sz="2000" b="0" i="0" u="none" strike="noStrike" kern="1200" cap="none" spc="0" normalizeH="0" noProof="0" dirty="0" smtClean="0">
                <a:ln>
                  <a:noFill/>
                </a:ln>
                <a:solidFill>
                  <a:schemeClr val="tx1"/>
                </a:solidFill>
                <a:effectLst/>
                <a:uLnTx/>
                <a:uFillTx/>
                <a:latin typeface="+mn-lt"/>
                <a:ea typeface="+mn-ea"/>
                <a:cs typeface="+mn-cs"/>
              </a:rPr>
              <a:t> score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to CEU HapMap3 frequencies.</a:t>
            </a:r>
          </a:p>
          <a:p>
            <a:pPr marL="457200" marR="0" lvl="0" indent="-457200" algn="l" defTabSz="457200" rtl="0" eaLnBrk="1" fontAlgn="auto" latinLnBrk="0" hangingPunct="1">
              <a:lnSpc>
                <a:spcPts val="2100"/>
              </a:lnSpc>
              <a:spcAft>
                <a:spcPts val="0"/>
              </a:spcAft>
              <a:buClrTx/>
              <a:buSzTx/>
              <a:buAutoNum type="alphaLcParenBoth"/>
              <a:tabLst/>
              <a:defRPr/>
            </a:pPr>
            <a:r>
              <a:rPr lang="en-US" sz="2000" dirty="0" smtClean="0"/>
              <a:t> rank windows by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nSpc>
                <a:spcPts val="2100"/>
              </a:lnSpc>
              <a:buFont typeface="Arial"/>
              <a:buChar char="•"/>
              <a:defRPr/>
            </a:pPr>
            <a:r>
              <a:rPr lang="en-US" sz="2000" dirty="0" smtClean="0"/>
              <a:t>GIH</a:t>
            </a:r>
            <a:r>
              <a:rPr lang="en-US" sz="2000" dirty="0"/>
              <a:t>-like blocks and other well-differentiated </a:t>
            </a:r>
            <a:r>
              <a:rPr lang="en-US" sz="2000" dirty="0" err="1"/>
              <a:t>haplotypes</a:t>
            </a:r>
            <a:r>
              <a:rPr lang="en-US" sz="2000" dirty="0"/>
              <a:t> may be derived from more poorly ascertained ancestral populations, and therefore enriched for novel </a:t>
            </a:r>
            <a:r>
              <a:rPr lang="en-US" sz="2000" dirty="0" smtClean="0"/>
              <a:t>variants.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ts val="2100"/>
              </a:lnSpc>
              <a:spcAft>
                <a:spcPts val="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Arial"/>
              <a:ea typeface="+mn-ea"/>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312449F-2D06-ED44-9B5B-D5FAC3AA14FF}" type="slidenum">
              <a:rPr lang="en-US" smtClean="0"/>
              <a:t>14</a:t>
            </a:fld>
            <a:endParaRPr lang="en-US"/>
          </a:p>
        </p:txBody>
      </p:sp>
      <p:sp>
        <p:nvSpPr>
          <p:cNvPr id="6" name="TextBox 5"/>
          <p:cNvSpPr txBox="1"/>
          <p:nvPr/>
        </p:nvSpPr>
        <p:spPr>
          <a:xfrm>
            <a:off x="361950" y="4667509"/>
            <a:ext cx="8382000" cy="2031325"/>
          </a:xfrm>
          <a:prstGeom prst="rect">
            <a:avLst/>
          </a:prstGeom>
          <a:noFill/>
        </p:spPr>
        <p:txBody>
          <a:bodyPr wrap="square" rtlCol="0">
            <a:spAutoFit/>
          </a:bodyPr>
          <a:lstStyle/>
          <a:p>
            <a:r>
              <a:rPr lang="en-US" b="1" dirty="0"/>
              <a:t>Supplementary Figure 3. </a:t>
            </a:r>
            <a:r>
              <a:rPr lang="en-US" dirty="0"/>
              <a:t>Similarity scores to three representative populations from the </a:t>
            </a:r>
            <a:r>
              <a:rPr lang="en-US" dirty="0" smtClean="0"/>
              <a:t>1000 Genomes </a:t>
            </a:r>
            <a:r>
              <a:rPr lang="en-US" dirty="0"/>
              <a:t>Pilot 1 </a:t>
            </a:r>
            <a:r>
              <a:rPr lang="en-US" dirty="0" smtClean="0"/>
              <a:t>study </a:t>
            </a:r>
            <a:r>
              <a:rPr lang="en-US" dirty="0"/>
              <a:t>were aggregated within windows sliding across haplotype-phased blocks </a:t>
            </a:r>
            <a:r>
              <a:rPr lang="en-US" dirty="0" smtClean="0"/>
              <a:t>from individual </a:t>
            </a:r>
            <a:r>
              <a:rPr lang="en-US" dirty="0"/>
              <a:t>NA20847 and the CEU individual NA12891. Windows were ranked from least related </a:t>
            </a:r>
            <a:r>
              <a:rPr lang="en-US" dirty="0" smtClean="0"/>
              <a:t>to representative </a:t>
            </a:r>
            <a:r>
              <a:rPr lang="en-US" dirty="0"/>
              <a:t>populations (left) to most related (right, x-axis). For each individual, the fraction </a:t>
            </a:r>
            <a:r>
              <a:rPr lang="en-US" dirty="0" smtClean="0"/>
              <a:t>of novel </a:t>
            </a:r>
            <a:r>
              <a:rPr lang="en-US" dirty="0"/>
              <a:t>SNPs is shown (not in </a:t>
            </a:r>
            <a:r>
              <a:rPr lang="en-US" dirty="0" err="1"/>
              <a:t>dbSNP</a:t>
            </a:r>
            <a:r>
              <a:rPr lang="en-US" dirty="0"/>
              <a:t> v130), and demonstrates enrichment for novel alleles </a:t>
            </a:r>
            <a:r>
              <a:rPr lang="en-US" dirty="0" smtClean="0"/>
              <a:t>in </a:t>
            </a:r>
            <a:r>
              <a:rPr lang="en-US" dirty="0" err="1" smtClean="0"/>
              <a:t>haplotypes</a:t>
            </a:r>
            <a:r>
              <a:rPr lang="en-US" dirty="0" smtClean="0"/>
              <a:t> </a:t>
            </a:r>
            <a:r>
              <a:rPr lang="en-US" dirty="0"/>
              <a:t>that are highly differentiated between NA20847 and well-ascertained populations.</a:t>
            </a:r>
          </a:p>
        </p:txBody>
      </p:sp>
      <p:pic>
        <p:nvPicPr>
          <p:cNvPr id="7" name="Picture 6"/>
          <p:cNvPicPr>
            <a:picLocks noChangeAspect="1"/>
          </p:cNvPicPr>
          <p:nvPr/>
        </p:nvPicPr>
        <p:blipFill>
          <a:blip r:embed="rId2"/>
          <a:stretch>
            <a:fillRect/>
          </a:stretch>
        </p:blipFill>
        <p:spPr>
          <a:xfrm>
            <a:off x="838200" y="392344"/>
            <a:ext cx="6781800" cy="427516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312449F-2D06-ED44-9B5B-D5FAC3AA14FF}" type="slidenum">
              <a:rPr lang="en-US" smtClean="0"/>
              <a:t>15</a:t>
            </a:fld>
            <a:endParaRPr lang="en-US"/>
          </a:p>
        </p:txBody>
      </p:sp>
      <p:pic>
        <p:nvPicPr>
          <p:cNvPr id="6" name="Picture 5"/>
          <p:cNvPicPr>
            <a:picLocks noChangeAspect="1"/>
          </p:cNvPicPr>
          <p:nvPr/>
        </p:nvPicPr>
        <p:blipFill>
          <a:blip r:embed="rId3"/>
          <a:stretch>
            <a:fillRect/>
          </a:stretch>
        </p:blipFill>
        <p:spPr>
          <a:xfrm>
            <a:off x="381000" y="3397250"/>
            <a:ext cx="5796280" cy="3222625"/>
          </a:xfrm>
          <a:prstGeom prst="rect">
            <a:avLst/>
          </a:prstGeom>
        </p:spPr>
      </p:pic>
      <p:sp>
        <p:nvSpPr>
          <p:cNvPr id="8" name="TextBox 7"/>
          <p:cNvSpPr txBox="1"/>
          <p:nvPr/>
        </p:nvSpPr>
        <p:spPr>
          <a:xfrm>
            <a:off x="6324600" y="990600"/>
            <a:ext cx="2819400" cy="4801315"/>
          </a:xfrm>
          <a:prstGeom prst="rect">
            <a:avLst/>
          </a:prstGeom>
          <a:noFill/>
        </p:spPr>
        <p:txBody>
          <a:bodyPr wrap="square" rtlCol="0">
            <a:spAutoFit/>
          </a:bodyPr>
          <a:lstStyle/>
          <a:p>
            <a:r>
              <a:rPr lang="en-US" b="1" dirty="0"/>
              <a:t>Supplementary Figure 7. </a:t>
            </a:r>
            <a:r>
              <a:rPr lang="en-US" dirty="0" err="1"/>
              <a:t>Downsampling</a:t>
            </a:r>
            <a:r>
              <a:rPr lang="en-US" dirty="0"/>
              <a:t> analysis of haplotype </a:t>
            </a:r>
            <a:r>
              <a:rPr lang="en-US" dirty="0" smtClean="0"/>
              <a:t>phase assembly </a:t>
            </a:r>
            <a:r>
              <a:rPr lang="en-US" dirty="0"/>
              <a:t>size and </a:t>
            </a:r>
            <a:r>
              <a:rPr lang="en-US" dirty="0" smtClean="0"/>
              <a:t>accuracy as </a:t>
            </a:r>
            <a:r>
              <a:rPr lang="en-US" dirty="0"/>
              <a:t>a function of reduced sequence coverage. Point shape indicates percent of clones </a:t>
            </a:r>
            <a:r>
              <a:rPr lang="en-US" dirty="0" smtClean="0"/>
              <a:t>randomly sampled</a:t>
            </a:r>
            <a:r>
              <a:rPr lang="en-US" dirty="0"/>
              <a:t>; point color indicates percentage of read depth sampled within each clone. (a) N50 </a:t>
            </a:r>
            <a:r>
              <a:rPr lang="en-US" dirty="0" smtClean="0"/>
              <a:t>phased haplotype </a:t>
            </a:r>
            <a:r>
              <a:rPr lang="en-US" dirty="0"/>
              <a:t>block size in bp, (</a:t>
            </a:r>
            <a:r>
              <a:rPr lang="en-US" dirty="0" err="1"/>
              <a:t>b</a:t>
            </a:r>
            <a:r>
              <a:rPr lang="en-US" dirty="0"/>
              <a:t>) percent agreement with HapMap phase predictions for SNPs in </a:t>
            </a:r>
            <a:r>
              <a:rPr lang="en-US" dirty="0" smtClean="0"/>
              <a:t>high LD </a:t>
            </a:r>
            <a:r>
              <a:rPr lang="en-US" dirty="0"/>
              <a:t>(</a:t>
            </a:r>
            <a:r>
              <a:rPr lang="en-US" dirty="0" err="1"/>
              <a:t>pairwise</a:t>
            </a:r>
            <a:r>
              <a:rPr lang="en-US" dirty="0"/>
              <a:t> D’ &gt;= 0.9</a:t>
            </a:r>
            <a:r>
              <a:rPr lang="en-US" dirty="0" smtClean="0"/>
              <a:t>)</a:t>
            </a:r>
            <a:endParaRPr lang="en-US" dirty="0"/>
          </a:p>
        </p:txBody>
      </p:sp>
      <p:pic>
        <p:nvPicPr>
          <p:cNvPr id="9" name="Picture 8"/>
          <p:cNvPicPr>
            <a:picLocks noChangeAspect="1"/>
          </p:cNvPicPr>
          <p:nvPr/>
        </p:nvPicPr>
        <p:blipFill>
          <a:blip r:embed="rId4"/>
          <a:stretch>
            <a:fillRect/>
          </a:stretch>
        </p:blipFill>
        <p:spPr>
          <a:xfrm>
            <a:off x="340995" y="152400"/>
            <a:ext cx="5836285" cy="32448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312449F-2D06-ED44-9B5B-D5FAC3AA14FF}" type="slidenum">
              <a:rPr lang="en-US" smtClean="0"/>
              <a:t>16</a:t>
            </a:fld>
            <a:endParaRPr lang="en-US"/>
          </a:p>
        </p:txBody>
      </p:sp>
      <p:pic>
        <p:nvPicPr>
          <p:cNvPr id="7" name="Picture 6"/>
          <p:cNvPicPr>
            <a:picLocks noChangeAspect="1"/>
          </p:cNvPicPr>
          <p:nvPr/>
        </p:nvPicPr>
        <p:blipFill>
          <a:blip r:embed="rId3"/>
          <a:stretch>
            <a:fillRect/>
          </a:stretch>
        </p:blipFill>
        <p:spPr>
          <a:xfrm>
            <a:off x="1143000" y="248325"/>
            <a:ext cx="6790966" cy="4076700"/>
          </a:xfrm>
          <a:prstGeom prst="rect">
            <a:avLst/>
          </a:prstGeom>
        </p:spPr>
      </p:pic>
      <p:sp>
        <p:nvSpPr>
          <p:cNvPr id="8" name="TextBox 7"/>
          <p:cNvSpPr txBox="1"/>
          <p:nvPr/>
        </p:nvSpPr>
        <p:spPr>
          <a:xfrm>
            <a:off x="1143000" y="4325025"/>
            <a:ext cx="6629400" cy="2031325"/>
          </a:xfrm>
          <a:prstGeom prst="rect">
            <a:avLst/>
          </a:prstGeom>
          <a:noFill/>
        </p:spPr>
        <p:txBody>
          <a:bodyPr wrap="square" rtlCol="0">
            <a:spAutoFit/>
          </a:bodyPr>
          <a:lstStyle/>
          <a:p>
            <a:r>
              <a:rPr lang="en-US" b="1" dirty="0"/>
              <a:t>Supplementary Figure 7. </a:t>
            </a:r>
            <a:r>
              <a:rPr lang="en-US" dirty="0" err="1"/>
              <a:t>Downsampling</a:t>
            </a:r>
            <a:r>
              <a:rPr lang="en-US" dirty="0"/>
              <a:t> analysis of haplotype phase assembly size and </a:t>
            </a:r>
            <a:r>
              <a:rPr lang="en-US" dirty="0" smtClean="0"/>
              <a:t>accuracy as </a:t>
            </a:r>
            <a:r>
              <a:rPr lang="en-US" dirty="0"/>
              <a:t>a function of reduced sequence coverage. Point shape indicates percent of clones </a:t>
            </a:r>
            <a:r>
              <a:rPr lang="en-US" dirty="0" smtClean="0"/>
              <a:t>randomly</a:t>
            </a:r>
            <a:r>
              <a:rPr lang="en-US" dirty="0"/>
              <a:t> </a:t>
            </a:r>
            <a:r>
              <a:rPr lang="en-US" dirty="0" smtClean="0"/>
              <a:t>sampled</a:t>
            </a:r>
            <a:r>
              <a:rPr lang="en-US" dirty="0"/>
              <a:t>; point color indicates percentage of read depth sampled within each clone.</a:t>
            </a:r>
            <a:r>
              <a:rPr lang="en-US" dirty="0" smtClean="0"/>
              <a:t> (</a:t>
            </a:r>
            <a:r>
              <a:rPr lang="en-US" dirty="0" err="1"/>
              <a:t>c</a:t>
            </a:r>
            <a:r>
              <a:rPr lang="en-US" dirty="0"/>
              <a:t>) percentage of total ascertained heterozygous SNPs phased, all </a:t>
            </a:r>
            <a:r>
              <a:rPr lang="en-US" dirty="0" smtClean="0"/>
              <a:t>with respect </a:t>
            </a:r>
            <a:r>
              <a:rPr lang="en-US" dirty="0"/>
              <a:t>to percentage of overall sequence depth (product of </a:t>
            </a:r>
            <a:r>
              <a:rPr lang="en-US" dirty="0" err="1"/>
              <a:t>subsampled</a:t>
            </a:r>
            <a:r>
              <a:rPr lang="en-US" dirty="0"/>
              <a:t> percentages of clones </a:t>
            </a:r>
            <a:r>
              <a:rPr lang="en-US" dirty="0" smtClean="0"/>
              <a:t>and reads </a:t>
            </a:r>
            <a:r>
              <a:rPr lang="en-US" dirty="0"/>
              <a:t>within each clone).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rial"/>
                <a:cs typeface="Arial"/>
              </a:rPr>
              <a:t>Values of </a:t>
            </a:r>
            <a:r>
              <a:rPr lang="en-US" sz="3600" dirty="0" smtClean="0">
                <a:latin typeface="Arial"/>
                <a:cs typeface="Arial"/>
              </a:rPr>
              <a:t>haplotype-resolved genome sequencing</a:t>
            </a:r>
            <a:endParaRPr lang="en-US" sz="3600" dirty="0">
              <a:latin typeface="Arial"/>
              <a:cs typeface="Arial"/>
            </a:endParaRPr>
          </a:p>
        </p:txBody>
      </p:sp>
      <p:sp>
        <p:nvSpPr>
          <p:cNvPr id="3" name="Content Placeholder 2"/>
          <p:cNvSpPr>
            <a:spLocks noGrp="1"/>
          </p:cNvSpPr>
          <p:nvPr>
            <p:ph idx="1"/>
          </p:nvPr>
        </p:nvSpPr>
        <p:spPr/>
        <p:txBody>
          <a:bodyPr>
            <a:normAutofit fontScale="70000" lnSpcReduction="20000"/>
          </a:bodyPr>
          <a:lstStyle/>
          <a:p>
            <a:r>
              <a:rPr lang="en-US" dirty="0" smtClean="0">
                <a:latin typeface="Arial"/>
                <a:cs typeface="Arial"/>
              </a:rPr>
              <a:t>Population genetics - eliminates </a:t>
            </a:r>
            <a:r>
              <a:rPr lang="en-US" dirty="0">
                <a:latin typeface="Arial"/>
                <a:cs typeface="Arial"/>
              </a:rPr>
              <a:t>the need for population or pedigree-based haplotype inference.</a:t>
            </a:r>
            <a:r>
              <a:rPr lang="en-US" dirty="0" smtClean="0">
                <a:latin typeface="Arial"/>
                <a:cs typeface="Arial"/>
              </a:rPr>
              <a:t> Most </a:t>
            </a:r>
            <a:r>
              <a:rPr lang="en-US" dirty="0">
                <a:latin typeface="Arial"/>
                <a:cs typeface="Arial"/>
              </a:rPr>
              <a:t>useful in populations that are poorly ascertained (e.g., South Asians) or have low</a:t>
            </a:r>
            <a:r>
              <a:rPr lang="en-US" dirty="0" smtClean="0">
                <a:latin typeface="Arial"/>
                <a:cs typeface="Arial"/>
              </a:rPr>
              <a:t> LD (</a:t>
            </a:r>
            <a:r>
              <a:rPr lang="en-US" dirty="0">
                <a:latin typeface="Arial"/>
                <a:cs typeface="Arial"/>
              </a:rPr>
              <a:t>e.g., Africans), and</a:t>
            </a:r>
            <a:r>
              <a:rPr lang="en-US" dirty="0" smtClean="0">
                <a:latin typeface="Arial"/>
                <a:cs typeface="Arial"/>
              </a:rPr>
              <a:t> for </a:t>
            </a:r>
            <a:r>
              <a:rPr lang="en-US" dirty="0">
                <a:latin typeface="Arial"/>
                <a:cs typeface="Arial"/>
              </a:rPr>
              <a:t>rare variants.</a:t>
            </a:r>
            <a:r>
              <a:rPr lang="en-US" dirty="0" smtClean="0">
                <a:latin typeface="Arial"/>
                <a:cs typeface="Arial"/>
              </a:rPr>
              <a:t> </a:t>
            </a:r>
            <a:endParaRPr lang="en-US" dirty="0">
              <a:latin typeface="Arial"/>
              <a:cs typeface="Arial"/>
            </a:endParaRPr>
          </a:p>
          <a:p>
            <a:r>
              <a:rPr lang="en-US" dirty="0" smtClean="0">
                <a:latin typeface="Arial"/>
                <a:cs typeface="Arial"/>
              </a:rPr>
              <a:t>Genetic anthropology, e.g. critical </a:t>
            </a:r>
            <a:r>
              <a:rPr lang="en-US" dirty="0">
                <a:latin typeface="Arial"/>
                <a:cs typeface="Arial"/>
              </a:rPr>
              <a:t>to the observation of a Neanderthal contribution to some modern </a:t>
            </a:r>
            <a:r>
              <a:rPr lang="en-US" dirty="0" smtClean="0">
                <a:latin typeface="Arial"/>
                <a:cs typeface="Arial"/>
              </a:rPr>
              <a:t>humans. </a:t>
            </a:r>
          </a:p>
          <a:p>
            <a:r>
              <a:rPr lang="en-US" dirty="0" smtClean="0">
                <a:latin typeface="Arial"/>
                <a:cs typeface="Arial"/>
              </a:rPr>
              <a:t>Medical </a:t>
            </a:r>
            <a:r>
              <a:rPr lang="en-US" dirty="0">
                <a:latin typeface="Arial"/>
                <a:cs typeface="Arial"/>
              </a:rPr>
              <a:t>genetics of rare and common </a:t>
            </a:r>
            <a:r>
              <a:rPr lang="en-US" dirty="0" smtClean="0">
                <a:latin typeface="Arial"/>
                <a:cs typeface="Arial"/>
              </a:rPr>
              <a:t>phenotypes - analysis </a:t>
            </a:r>
            <a:r>
              <a:rPr lang="en-US" dirty="0">
                <a:latin typeface="Arial"/>
                <a:cs typeface="Arial"/>
              </a:rPr>
              <a:t>of recessive </a:t>
            </a:r>
            <a:r>
              <a:rPr lang="en-US" dirty="0" err="1">
                <a:latin typeface="Arial"/>
                <a:cs typeface="Arial"/>
              </a:rPr>
              <a:t>Mendelian</a:t>
            </a:r>
            <a:r>
              <a:rPr lang="en-US" dirty="0">
                <a:latin typeface="Arial"/>
                <a:cs typeface="Arial"/>
              </a:rPr>
              <a:t> </a:t>
            </a:r>
            <a:r>
              <a:rPr lang="en-US" dirty="0" smtClean="0">
                <a:latin typeface="Arial"/>
                <a:cs typeface="Arial"/>
              </a:rPr>
              <a:t>disorders, </a:t>
            </a:r>
            <a:r>
              <a:rPr lang="en-US" dirty="0">
                <a:latin typeface="Arial"/>
                <a:cs typeface="Arial"/>
              </a:rPr>
              <a:t>the determination of the parent of origin for </a:t>
            </a:r>
            <a:r>
              <a:rPr lang="en-US" i="1" dirty="0">
                <a:latin typeface="Arial"/>
                <a:cs typeface="Arial"/>
              </a:rPr>
              <a:t>de novo </a:t>
            </a:r>
            <a:r>
              <a:rPr lang="en-US" dirty="0">
                <a:latin typeface="Arial"/>
                <a:cs typeface="Arial"/>
              </a:rPr>
              <a:t>mutations, and the study of complex interactions among multiple </a:t>
            </a:r>
            <a:r>
              <a:rPr lang="en-US" dirty="0" smtClean="0">
                <a:latin typeface="Arial"/>
                <a:cs typeface="Arial"/>
              </a:rPr>
              <a:t>SNPs. </a:t>
            </a:r>
          </a:p>
          <a:p>
            <a:r>
              <a:rPr lang="en-US" dirty="0" smtClean="0">
                <a:latin typeface="Arial"/>
                <a:cs typeface="Arial"/>
              </a:rPr>
              <a:t>Structural </a:t>
            </a:r>
            <a:r>
              <a:rPr lang="en-US" dirty="0">
                <a:latin typeface="Arial"/>
                <a:cs typeface="Arial"/>
              </a:rPr>
              <a:t>variation in both germline and cancer </a:t>
            </a:r>
            <a:r>
              <a:rPr lang="en-US" dirty="0" smtClean="0">
                <a:latin typeface="Arial"/>
                <a:cs typeface="Arial"/>
              </a:rPr>
              <a:t>genomes, sequencing the whole insert. </a:t>
            </a:r>
          </a:p>
          <a:p>
            <a:r>
              <a:rPr lang="en-US" dirty="0" smtClean="0">
                <a:latin typeface="Arial"/>
                <a:cs typeface="Arial"/>
              </a:rPr>
              <a:t>Allele</a:t>
            </a:r>
            <a:r>
              <a:rPr lang="en-US" dirty="0">
                <a:latin typeface="Arial"/>
                <a:cs typeface="Arial"/>
              </a:rPr>
              <a:t>-specific</a:t>
            </a:r>
            <a:r>
              <a:rPr lang="en-US" dirty="0" smtClean="0">
                <a:latin typeface="Arial"/>
                <a:cs typeface="Arial"/>
              </a:rPr>
              <a:t> expression </a:t>
            </a:r>
            <a:r>
              <a:rPr lang="en-US" dirty="0">
                <a:latin typeface="Arial"/>
                <a:cs typeface="Arial"/>
              </a:rPr>
              <a:t>and </a:t>
            </a:r>
            <a:r>
              <a:rPr lang="en-US" dirty="0" err="1" smtClean="0">
                <a:latin typeface="Arial"/>
                <a:cs typeface="Arial"/>
              </a:rPr>
              <a:t>methylation</a:t>
            </a:r>
            <a:r>
              <a:rPr lang="en-US" dirty="0" smtClean="0">
                <a:latin typeface="Arial"/>
                <a:cs typeface="Arial"/>
              </a:rPr>
              <a:t>. </a:t>
            </a:r>
          </a:p>
          <a:p>
            <a:r>
              <a:rPr lang="en-US" dirty="0" smtClean="0">
                <a:latin typeface="Arial"/>
                <a:cs typeface="Arial"/>
              </a:rPr>
              <a:t>D</a:t>
            </a:r>
            <a:r>
              <a:rPr lang="en-US" i="1" dirty="0" smtClean="0">
                <a:latin typeface="Arial"/>
                <a:cs typeface="Arial"/>
              </a:rPr>
              <a:t>e </a:t>
            </a:r>
            <a:r>
              <a:rPr lang="en-US" i="1" dirty="0">
                <a:latin typeface="Arial"/>
                <a:cs typeface="Arial"/>
              </a:rPr>
              <a:t>novo </a:t>
            </a:r>
            <a:r>
              <a:rPr lang="en-US" dirty="0">
                <a:latin typeface="Arial"/>
                <a:cs typeface="Arial"/>
              </a:rPr>
              <a:t>genome </a:t>
            </a:r>
            <a:r>
              <a:rPr lang="en-US" dirty="0" smtClean="0">
                <a:latin typeface="Arial"/>
                <a:cs typeface="Arial"/>
              </a:rPr>
              <a:t>assembly.</a:t>
            </a:r>
            <a:endParaRPr lang="en-US" dirty="0">
              <a:latin typeface="Arial"/>
              <a:cs typeface="Arial"/>
            </a:endParaRPr>
          </a:p>
        </p:txBody>
      </p:sp>
      <p:sp>
        <p:nvSpPr>
          <p:cNvPr id="4" name="Slide Number Placeholder 3"/>
          <p:cNvSpPr>
            <a:spLocks noGrp="1"/>
          </p:cNvSpPr>
          <p:nvPr>
            <p:ph type="sldNum" sz="quarter" idx="12"/>
          </p:nvPr>
        </p:nvSpPr>
        <p:spPr/>
        <p:txBody>
          <a:bodyPr/>
          <a:lstStyle/>
          <a:p>
            <a:fld id="{6312449F-2D06-ED44-9B5B-D5FAC3AA14FF}"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312449F-2D06-ED44-9B5B-D5FAC3AA14FF}" type="slidenum">
              <a:rPr lang="en-US" smtClean="0"/>
              <a:t>18</a:t>
            </a:fld>
            <a:endParaRPr lang="en-US"/>
          </a:p>
        </p:txBody>
      </p:sp>
      <p:sp>
        <p:nvSpPr>
          <p:cNvPr id="5" name="Rectangle 4"/>
          <p:cNvSpPr/>
          <p:nvPr/>
        </p:nvSpPr>
        <p:spPr>
          <a:xfrm>
            <a:off x="2728866" y="2133600"/>
            <a:ext cx="3824334" cy="1754327"/>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Thank </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you </a:t>
            </a: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for listening!</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312449F-2D06-ED44-9B5B-D5FAC3AA14FF}" type="slidenum">
              <a:rPr lang="en-US" smtClean="0"/>
              <a:t>19</a:t>
            </a:fld>
            <a:endParaRPr lang="en-US"/>
          </a:p>
        </p:txBody>
      </p:sp>
      <p:sp>
        <p:nvSpPr>
          <p:cNvPr id="5" name="TextBox 4"/>
          <p:cNvSpPr txBox="1"/>
          <p:nvPr/>
        </p:nvSpPr>
        <p:spPr>
          <a:xfrm>
            <a:off x="762000" y="4474706"/>
            <a:ext cx="7207250" cy="2246769"/>
          </a:xfrm>
          <a:prstGeom prst="rect">
            <a:avLst/>
          </a:prstGeom>
          <a:noFill/>
        </p:spPr>
        <p:txBody>
          <a:bodyPr wrap="square" rtlCol="0">
            <a:spAutoFit/>
          </a:bodyPr>
          <a:lstStyle/>
          <a:p>
            <a:r>
              <a:rPr lang="en-US" sz="1400" b="1" dirty="0"/>
              <a:t>Figure 4 </a:t>
            </a:r>
            <a:r>
              <a:rPr lang="en-US" sz="1400" dirty="0"/>
              <a:t>Insertion anchoring and structural variation detection. (a) Homozygous deletion (top), </a:t>
            </a:r>
            <a:r>
              <a:rPr lang="en-US" sz="1400" dirty="0" err="1"/>
              <a:t>hemizygous</a:t>
            </a:r>
            <a:r>
              <a:rPr lang="en-US" sz="1400" dirty="0"/>
              <a:t> deletion (middle) and inversion (bottom) with fosmid clone support. Deletion calls were made using read depth and paired-read discordance. Inversions were called by paired-read discordance. SNPs within </a:t>
            </a:r>
            <a:r>
              <a:rPr lang="en-US" sz="1400" dirty="0" err="1"/>
              <a:t>hemizygous</a:t>
            </a:r>
            <a:r>
              <a:rPr lang="en-US" sz="1400" dirty="0"/>
              <a:t> deletions appear as stretches of </a:t>
            </a:r>
            <a:r>
              <a:rPr lang="en-US" sz="1400" dirty="0" err="1"/>
              <a:t>hemizygosity</a:t>
            </a:r>
            <a:r>
              <a:rPr lang="en-US" sz="1400" dirty="0"/>
              <a:t> by whole-genome shotgun sequencing. Purple connections indicate the additional support of strand discordance of read pairs spanning genomic DNA and the vector backbone. (</a:t>
            </a:r>
            <a:r>
              <a:rPr lang="en-US" sz="1400" dirty="0" err="1"/>
              <a:t>b</a:t>
            </a:r>
            <a:r>
              <a:rPr lang="en-US" sz="1400" dirty="0"/>
              <a:t>) Novel </a:t>
            </a:r>
            <a:r>
              <a:rPr lang="en-US" sz="1400" dirty="0" err="1"/>
              <a:t>contigs</a:t>
            </a:r>
            <a:r>
              <a:rPr lang="en-US" sz="1400" dirty="0"/>
              <a:t> not present in the reference assembly (red) but detected among clone pool–derived reads (light blue, purple, yellow) are anchored by searching for positions in the reference common to those pools but missing from most or all other pools. This approach anchors 1,733 recently reported insertion </a:t>
            </a:r>
            <a:r>
              <a:rPr lang="en-US" sz="1400" dirty="0" smtClean="0"/>
              <a:t>sequence </a:t>
            </a:r>
            <a:r>
              <a:rPr lang="en-US" sz="1400" dirty="0"/>
              <a:t>including </a:t>
            </a:r>
            <a:r>
              <a:rPr lang="en-US" sz="1400" dirty="0" err="1"/>
              <a:t>contig</a:t>
            </a:r>
            <a:r>
              <a:rPr lang="en-US" sz="1400" dirty="0"/>
              <a:t> GU268019.</a:t>
            </a:r>
          </a:p>
        </p:txBody>
      </p:sp>
      <p:pic>
        <p:nvPicPr>
          <p:cNvPr id="6" name="Picture 5"/>
          <p:cNvPicPr>
            <a:picLocks noChangeAspect="1"/>
          </p:cNvPicPr>
          <p:nvPr/>
        </p:nvPicPr>
        <p:blipFill>
          <a:blip r:embed="rId2"/>
          <a:stretch>
            <a:fillRect/>
          </a:stretch>
        </p:blipFill>
        <p:spPr>
          <a:xfrm>
            <a:off x="705871" y="137656"/>
            <a:ext cx="7263379" cy="43370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Terminology</a:t>
            </a:r>
            <a:endParaRPr lang="en-US" dirty="0">
              <a:latin typeface="Arial"/>
              <a:cs typeface="Arial"/>
            </a:endParaRPr>
          </a:p>
        </p:txBody>
      </p:sp>
      <p:sp>
        <p:nvSpPr>
          <p:cNvPr id="3" name="Content Placeholder 2"/>
          <p:cNvSpPr>
            <a:spLocks noGrp="1"/>
          </p:cNvSpPr>
          <p:nvPr>
            <p:ph idx="1"/>
          </p:nvPr>
        </p:nvSpPr>
        <p:spPr/>
        <p:txBody>
          <a:bodyPr>
            <a:normAutofit/>
          </a:bodyPr>
          <a:lstStyle/>
          <a:p>
            <a:r>
              <a:rPr lang="en-US" dirty="0" smtClean="0"/>
              <a:t>Haplotype – the specific </a:t>
            </a:r>
            <a:r>
              <a:rPr lang="en-US" dirty="0"/>
              <a:t>set of </a:t>
            </a:r>
            <a:r>
              <a:rPr lang="en-US" dirty="0" smtClean="0"/>
              <a:t>alleles observed </a:t>
            </a:r>
            <a:r>
              <a:rPr lang="en-US" dirty="0"/>
              <a:t>on a single chromosome, or part of </a:t>
            </a:r>
            <a:r>
              <a:rPr lang="en-US" dirty="0" smtClean="0"/>
              <a:t>a chromosome.</a:t>
            </a:r>
          </a:p>
          <a:p>
            <a:r>
              <a:rPr lang="en-US" dirty="0" smtClean="0"/>
              <a:t>Phasing - </a:t>
            </a:r>
            <a:r>
              <a:rPr lang="en-US" dirty="0"/>
              <a:t>the assignment of alleles to homologous </a:t>
            </a:r>
            <a:r>
              <a:rPr lang="en-US" dirty="0" smtClean="0"/>
              <a:t>chromosomes. </a:t>
            </a:r>
            <a:endParaRPr lang="en-US" dirty="0">
              <a:latin typeface="Arial"/>
              <a:cs typeface="Arial"/>
            </a:endParaRPr>
          </a:p>
        </p:txBody>
      </p:sp>
      <p:sp>
        <p:nvSpPr>
          <p:cNvPr id="4" name="Slide Number Placeholder 3"/>
          <p:cNvSpPr>
            <a:spLocks noGrp="1"/>
          </p:cNvSpPr>
          <p:nvPr>
            <p:ph type="sldNum" sz="quarter" idx="12"/>
          </p:nvPr>
        </p:nvSpPr>
        <p:spPr/>
        <p:txBody>
          <a:bodyPr/>
          <a:lstStyle/>
          <a:p>
            <a:fld id="{6312449F-2D06-ED44-9B5B-D5FAC3AA14FF}"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312449F-2D06-ED44-9B5B-D5FAC3AA14FF}" type="slidenum">
              <a:rPr lang="en-US" smtClean="0"/>
              <a:t>20</a:t>
            </a:fld>
            <a:endParaRPr lang="en-US"/>
          </a:p>
        </p:txBody>
      </p:sp>
      <p:pic>
        <p:nvPicPr>
          <p:cNvPr id="5" name="Picture 4"/>
          <p:cNvPicPr>
            <a:picLocks noChangeAspect="1"/>
          </p:cNvPicPr>
          <p:nvPr/>
        </p:nvPicPr>
        <p:blipFill>
          <a:blip r:embed="rId2"/>
          <a:stretch>
            <a:fillRect/>
          </a:stretch>
        </p:blipFill>
        <p:spPr>
          <a:xfrm>
            <a:off x="304800" y="228600"/>
            <a:ext cx="5645859" cy="5883275"/>
          </a:xfrm>
          <a:prstGeom prst="rect">
            <a:avLst/>
          </a:prstGeom>
        </p:spPr>
      </p:pic>
      <p:sp>
        <p:nvSpPr>
          <p:cNvPr id="6" name="TextBox 5"/>
          <p:cNvSpPr txBox="1"/>
          <p:nvPr/>
        </p:nvSpPr>
        <p:spPr>
          <a:xfrm>
            <a:off x="5950659" y="447042"/>
            <a:ext cx="3124200" cy="5047535"/>
          </a:xfrm>
          <a:prstGeom prst="rect">
            <a:avLst/>
          </a:prstGeom>
          <a:noFill/>
        </p:spPr>
        <p:txBody>
          <a:bodyPr wrap="square" rtlCol="0">
            <a:spAutoFit/>
          </a:bodyPr>
          <a:lstStyle/>
          <a:p>
            <a:r>
              <a:rPr lang="en-US" sz="1400" b="1" dirty="0"/>
              <a:t>Supplementary Figure 4 (a). </a:t>
            </a:r>
            <a:r>
              <a:rPr lang="en-US" sz="1400" dirty="0"/>
              <a:t>Based on the mechanism of fosmid library construction, each clone </a:t>
            </a:r>
            <a:r>
              <a:rPr lang="en-US" sz="1400" dirty="0" smtClean="0"/>
              <a:t>can have </a:t>
            </a:r>
            <a:r>
              <a:rPr lang="en-US" sz="1400" dirty="0"/>
              <a:t>a large genomic DNA insert in either the forward or reverse direction (top left or right). </a:t>
            </a:r>
            <a:r>
              <a:rPr lang="en-US" sz="1400" dirty="0" smtClean="0"/>
              <a:t>This results </a:t>
            </a:r>
            <a:r>
              <a:rPr lang="en-US" sz="1400" dirty="0"/>
              <a:t>in a constraint on the possible combinations of </a:t>
            </a:r>
            <a:r>
              <a:rPr lang="en-US" sz="1400" dirty="0" smtClean="0"/>
              <a:t>read </a:t>
            </a:r>
            <a:r>
              <a:rPr lang="en-US" sz="1400" dirty="0" err="1" smtClean="0"/>
              <a:t>strandedness</a:t>
            </a:r>
            <a:r>
              <a:rPr lang="en-US" sz="1400" dirty="0" smtClean="0"/>
              <a:t> </a:t>
            </a:r>
            <a:r>
              <a:rPr lang="en-US" sz="1400" dirty="0"/>
              <a:t>between the read </a:t>
            </a:r>
            <a:r>
              <a:rPr lang="en-US" sz="1400" dirty="0" smtClean="0"/>
              <a:t>ends mapping </a:t>
            </a:r>
            <a:r>
              <a:rPr lang="en-US" sz="1400" dirty="0"/>
              <a:t>to the vector backbone and the reference genome. For clones in which the backbone </a:t>
            </a:r>
            <a:r>
              <a:rPr lang="en-US" sz="1400" dirty="0" smtClean="0"/>
              <a:t>and genomic </a:t>
            </a:r>
            <a:r>
              <a:rPr lang="en-US" sz="1400" dirty="0"/>
              <a:t>insert are both forward oriented, anchoring read pairs will map to opposite strands for </a:t>
            </a:r>
            <a:r>
              <a:rPr lang="en-US" sz="1400" dirty="0" smtClean="0"/>
              <a:t>each end </a:t>
            </a:r>
            <a:r>
              <a:rPr lang="en-US" sz="1400" dirty="0"/>
              <a:t>of the clone, whereas those in which the backbone is forward and genomic DNA reverse</a:t>
            </a:r>
            <a:r>
              <a:rPr lang="en-US" sz="1400" dirty="0" smtClean="0"/>
              <a:t>, anchoring </a:t>
            </a:r>
            <a:r>
              <a:rPr lang="en-US" sz="1400" dirty="0"/>
              <a:t>read pairs will map to the same strand for each end of the clone. (</a:t>
            </a:r>
            <a:r>
              <a:rPr lang="en-US" sz="1400" b="1" dirty="0" err="1"/>
              <a:t>b</a:t>
            </a:r>
            <a:r>
              <a:rPr lang="en-US" sz="1400" b="1" dirty="0"/>
              <a:t>) </a:t>
            </a:r>
            <a:r>
              <a:rPr lang="en-US" sz="1400" dirty="0"/>
              <a:t>In the case of </a:t>
            </a:r>
            <a:r>
              <a:rPr lang="en-US" sz="1400" dirty="0" smtClean="0"/>
              <a:t>an inversion </a:t>
            </a:r>
            <a:r>
              <a:rPr lang="en-US" sz="1400" dirty="0"/>
              <a:t>in which one but not both of the break points lies within the clone (bottom), the </a:t>
            </a:r>
            <a:r>
              <a:rPr lang="en-US" sz="1400" dirty="0" err="1" smtClean="0"/>
              <a:t>strandedness</a:t>
            </a:r>
            <a:r>
              <a:rPr lang="en-US" sz="1400" dirty="0" smtClean="0"/>
              <a:t> of </a:t>
            </a:r>
            <a:r>
              <a:rPr lang="en-US" sz="1400" dirty="0"/>
              <a:t>the anchoring read pairs become discordant between the two fosmid ends.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Methods for phasing</a:t>
            </a:r>
            <a:endParaRPr lang="en-US" dirty="0">
              <a:latin typeface="Arial"/>
              <a:cs typeface="Arial"/>
            </a:endParaRPr>
          </a:p>
        </p:txBody>
      </p:sp>
      <p:sp>
        <p:nvSpPr>
          <p:cNvPr id="3" name="Content Placeholder 2"/>
          <p:cNvSpPr>
            <a:spLocks noGrp="1"/>
          </p:cNvSpPr>
          <p:nvPr>
            <p:ph idx="1"/>
          </p:nvPr>
        </p:nvSpPr>
        <p:spPr>
          <a:xfrm>
            <a:off x="457200" y="1600200"/>
            <a:ext cx="8458200" cy="4756150"/>
          </a:xfrm>
        </p:spPr>
        <p:txBody>
          <a:bodyPr>
            <a:normAutofit fontScale="62500" lnSpcReduction="20000"/>
          </a:bodyPr>
          <a:lstStyle/>
          <a:p>
            <a:r>
              <a:rPr lang="en-US" b="1" dirty="0" smtClean="0">
                <a:latin typeface="Arial"/>
                <a:cs typeface="Arial"/>
              </a:rPr>
              <a:t>Experimental phasing</a:t>
            </a:r>
          </a:p>
          <a:p>
            <a:pPr>
              <a:buNone/>
            </a:pPr>
            <a:r>
              <a:rPr lang="en-US" dirty="0" smtClean="0">
                <a:latin typeface="Arial"/>
                <a:cs typeface="Arial"/>
              </a:rPr>
              <a:t>	- various forms of PCR (1990-2006)</a:t>
            </a:r>
          </a:p>
          <a:p>
            <a:pPr>
              <a:buNone/>
            </a:pPr>
            <a:r>
              <a:rPr lang="en-US" dirty="0" smtClean="0">
                <a:latin typeface="Arial"/>
                <a:cs typeface="Arial"/>
              </a:rPr>
              <a:t>	- </a:t>
            </a:r>
            <a:r>
              <a:rPr lang="en-US" dirty="0" smtClean="0"/>
              <a:t>atomic force microscopy with carbon </a:t>
            </a:r>
            <a:r>
              <a:rPr lang="en-US" dirty="0" err="1" smtClean="0"/>
              <a:t>nanotubes</a:t>
            </a:r>
            <a:r>
              <a:rPr lang="en-US" dirty="0" smtClean="0"/>
              <a:t> (2000)</a:t>
            </a:r>
          </a:p>
          <a:p>
            <a:pPr>
              <a:buNone/>
            </a:pPr>
            <a:r>
              <a:rPr lang="en-US" dirty="0" smtClean="0">
                <a:latin typeface="Arial"/>
                <a:cs typeface="Arial"/>
              </a:rPr>
              <a:t>	</a:t>
            </a:r>
            <a:r>
              <a:rPr lang="en-US" dirty="0" smtClean="0"/>
              <a:t>- hybridization of probes to single DNA molecules (2009)</a:t>
            </a:r>
          </a:p>
          <a:p>
            <a:pPr>
              <a:buNone/>
            </a:pPr>
            <a:r>
              <a:rPr lang="en-US" dirty="0" smtClean="0">
                <a:latin typeface="Arial"/>
                <a:cs typeface="Arial"/>
              </a:rPr>
              <a:t>	- </a:t>
            </a:r>
            <a:r>
              <a:rPr lang="en-US" dirty="0" smtClean="0"/>
              <a:t>mate-pair next-gen sequencing (almost all &lt;3.5kb, the insert size in a </a:t>
            </a:r>
            <a:r>
              <a:rPr lang="en-US" dirty="0" err="1" smtClean="0"/>
              <a:t>SOLiD</a:t>
            </a:r>
            <a:r>
              <a:rPr lang="en-US" dirty="0" smtClean="0"/>
              <a:t> paper – </a:t>
            </a:r>
            <a:r>
              <a:rPr lang="en-US" dirty="0" err="1" smtClean="0"/>
              <a:t>McKernan</a:t>
            </a:r>
            <a:r>
              <a:rPr lang="en-US" dirty="0" smtClean="0"/>
              <a:t> 2009)</a:t>
            </a:r>
            <a:r>
              <a:rPr lang="en-US" dirty="0" smtClean="0">
                <a:latin typeface="Arial"/>
                <a:cs typeface="Arial"/>
              </a:rPr>
              <a:t> </a:t>
            </a:r>
          </a:p>
          <a:p>
            <a:pPr>
              <a:buNone/>
            </a:pPr>
            <a:r>
              <a:rPr lang="en-US" dirty="0" smtClean="0">
                <a:latin typeface="Arial"/>
                <a:cs typeface="Arial"/>
              </a:rPr>
              <a:t>	- </a:t>
            </a:r>
            <a:r>
              <a:rPr lang="en-US" dirty="0" smtClean="0"/>
              <a:t>fosmid/</a:t>
            </a:r>
            <a:r>
              <a:rPr lang="en-US" dirty="0" err="1" smtClean="0"/>
              <a:t>cosmid</a:t>
            </a:r>
            <a:r>
              <a:rPr lang="en-US" dirty="0" smtClean="0"/>
              <a:t> pool + PCR +Mass Spectrometry (2003)</a:t>
            </a:r>
          </a:p>
          <a:p>
            <a:r>
              <a:rPr lang="en-US" dirty="0" smtClean="0"/>
              <a:t>Limitations for above:</a:t>
            </a:r>
          </a:p>
          <a:p>
            <a:pPr>
              <a:buNone/>
            </a:pPr>
            <a:r>
              <a:rPr lang="en-US" dirty="0" smtClean="0"/>
              <a:t>    -  Haplotype block has limited size - </a:t>
            </a:r>
            <a:r>
              <a:rPr lang="en-US" dirty="0" smtClean="0"/>
              <a:t>tens of </a:t>
            </a:r>
            <a:r>
              <a:rPr lang="en-US" dirty="0" err="1" smtClean="0"/>
              <a:t>kilobases</a:t>
            </a:r>
            <a:r>
              <a:rPr lang="en-US" dirty="0" smtClean="0"/>
              <a:t> apart and/or a limitation in the number of markers that could be phased in a single assay</a:t>
            </a:r>
            <a:endParaRPr lang="en-US" dirty="0" smtClean="0"/>
          </a:p>
          <a:p>
            <a:r>
              <a:rPr lang="en-US" dirty="0" smtClean="0"/>
              <a:t>Whole genome </a:t>
            </a:r>
            <a:r>
              <a:rPr lang="en-US" dirty="0" err="1" smtClean="0"/>
              <a:t>haplytoping</a:t>
            </a:r>
            <a:r>
              <a:rPr lang="en-US" dirty="0" smtClean="0"/>
              <a:t>:</a:t>
            </a:r>
          </a:p>
          <a:p>
            <a:pPr>
              <a:buNone/>
            </a:pPr>
            <a:r>
              <a:rPr lang="en-US" dirty="0" smtClean="0">
                <a:latin typeface="Arial"/>
                <a:cs typeface="Arial"/>
              </a:rPr>
              <a:t>	</a:t>
            </a:r>
            <a:r>
              <a:rPr lang="en-US" dirty="0" smtClean="0">
                <a:latin typeface="Arial"/>
                <a:cs typeface="Arial"/>
              </a:rPr>
              <a:t>- </a:t>
            </a:r>
            <a:r>
              <a:rPr lang="en-US" dirty="0" err="1" smtClean="0"/>
              <a:t>microdisection</a:t>
            </a:r>
            <a:r>
              <a:rPr lang="en-US" dirty="0" smtClean="0"/>
              <a:t> (2010) - </a:t>
            </a:r>
            <a:r>
              <a:rPr lang="en-US" dirty="0" smtClean="0"/>
              <a:t>time-consuming, expensive</a:t>
            </a:r>
            <a:endParaRPr lang="en-US" dirty="0" smtClean="0"/>
          </a:p>
          <a:p>
            <a:pPr>
              <a:buNone/>
            </a:pPr>
            <a:r>
              <a:rPr lang="en-US" dirty="0" smtClean="0">
                <a:latin typeface="Arial"/>
                <a:cs typeface="Arial"/>
              </a:rPr>
              <a:t>	</a:t>
            </a:r>
            <a:r>
              <a:rPr lang="en-US" dirty="0" smtClean="0">
                <a:latin typeface="Arial"/>
                <a:cs typeface="Arial"/>
              </a:rPr>
              <a:t>- </a:t>
            </a:r>
            <a:r>
              <a:rPr lang="en-US" dirty="0" smtClean="0"/>
              <a:t>somatic cell hybrids (2001) - requires specialized and expensive equipment</a:t>
            </a:r>
          </a:p>
          <a:p>
            <a:pPr>
              <a:buNone/>
            </a:pPr>
            <a:r>
              <a:rPr lang="en-US" dirty="0" smtClean="0">
                <a:latin typeface="Arial"/>
                <a:cs typeface="Arial"/>
              </a:rPr>
              <a:t>	</a:t>
            </a:r>
            <a:r>
              <a:rPr lang="en-US" dirty="0" smtClean="0">
                <a:latin typeface="Arial"/>
                <a:cs typeface="Arial"/>
              </a:rPr>
              <a:t>- </a:t>
            </a:r>
            <a:r>
              <a:rPr lang="en-US" dirty="0" err="1"/>
              <a:t>m</a:t>
            </a:r>
            <a:r>
              <a:rPr lang="en-US" dirty="0" err="1" smtClean="0"/>
              <a:t>icrofluidic</a:t>
            </a:r>
            <a:r>
              <a:rPr lang="en-US" dirty="0" smtClean="0"/>
              <a:t> direct deterministic phasing (2010) – a single cell in metaphase</a:t>
            </a:r>
          </a:p>
          <a:p>
            <a:pPr>
              <a:buNone/>
            </a:pPr>
            <a:r>
              <a:rPr lang="en-US" dirty="0" smtClean="0"/>
              <a:t>	</a:t>
            </a:r>
            <a:endParaRPr lang="en-US" dirty="0" smtClean="0"/>
          </a:p>
          <a:p>
            <a:pPr>
              <a:buNone/>
            </a:pPr>
            <a:endParaRPr lang="en-US" dirty="0" smtClean="0">
              <a:latin typeface="Arial"/>
              <a:cs typeface="Arial"/>
            </a:endParaRPr>
          </a:p>
        </p:txBody>
      </p:sp>
      <p:sp>
        <p:nvSpPr>
          <p:cNvPr id="4" name="Slide Number Placeholder 3"/>
          <p:cNvSpPr>
            <a:spLocks noGrp="1"/>
          </p:cNvSpPr>
          <p:nvPr>
            <p:ph type="sldNum" sz="quarter" idx="12"/>
          </p:nvPr>
        </p:nvSpPr>
        <p:spPr/>
        <p:txBody>
          <a:bodyPr/>
          <a:lstStyle/>
          <a:p>
            <a:fld id="{6312449F-2D06-ED44-9B5B-D5FAC3AA14FF}"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Methods for phasing</a:t>
            </a:r>
            <a:endParaRPr lang="en-US" dirty="0">
              <a:latin typeface="Arial"/>
              <a:cs typeface="Arial"/>
            </a:endParaRPr>
          </a:p>
        </p:txBody>
      </p:sp>
      <p:sp>
        <p:nvSpPr>
          <p:cNvPr id="3" name="Content Placeholder 2"/>
          <p:cNvSpPr>
            <a:spLocks noGrp="1"/>
          </p:cNvSpPr>
          <p:nvPr>
            <p:ph idx="1"/>
          </p:nvPr>
        </p:nvSpPr>
        <p:spPr>
          <a:xfrm>
            <a:off x="457200" y="1417638"/>
            <a:ext cx="8458200" cy="4525963"/>
          </a:xfrm>
        </p:spPr>
        <p:txBody>
          <a:bodyPr>
            <a:noAutofit/>
          </a:bodyPr>
          <a:lstStyle/>
          <a:p>
            <a:pPr>
              <a:buNone/>
            </a:pPr>
            <a:endParaRPr lang="en-US" sz="2400" dirty="0" smtClean="0">
              <a:latin typeface="Arial"/>
              <a:cs typeface="Arial"/>
            </a:endParaRPr>
          </a:p>
          <a:p>
            <a:r>
              <a:rPr lang="en-US" sz="2400" b="1" dirty="0" smtClean="0">
                <a:latin typeface="Arial"/>
                <a:cs typeface="Arial"/>
              </a:rPr>
              <a:t>Statistical phasing </a:t>
            </a:r>
            <a:r>
              <a:rPr lang="en-US" sz="2400" dirty="0" smtClean="0">
                <a:latin typeface="Arial"/>
                <a:cs typeface="Arial"/>
              </a:rPr>
              <a:t>(e.g. HapMap and 1000G)</a:t>
            </a:r>
          </a:p>
          <a:p>
            <a:pPr>
              <a:buNone/>
            </a:pPr>
            <a:r>
              <a:rPr lang="en-US" sz="2400" dirty="0" smtClean="0">
                <a:latin typeface="Arial"/>
                <a:cs typeface="Arial"/>
              </a:rPr>
              <a:t>   - </a:t>
            </a:r>
            <a:r>
              <a:rPr lang="en-US" sz="2400" dirty="0"/>
              <a:t>population-based linkage disequilibrium </a:t>
            </a:r>
            <a:r>
              <a:rPr lang="en-US" sz="2400" dirty="0" smtClean="0"/>
              <a:t>data</a:t>
            </a:r>
          </a:p>
          <a:p>
            <a:pPr>
              <a:buNone/>
            </a:pPr>
            <a:r>
              <a:rPr lang="en-US" sz="2400" dirty="0" smtClean="0"/>
              <a:t>    - pedigree </a:t>
            </a:r>
            <a:r>
              <a:rPr lang="en-US" sz="2400" dirty="0"/>
              <a:t>analysis </a:t>
            </a:r>
            <a:r>
              <a:rPr lang="en-US" sz="2400" dirty="0" smtClean="0"/>
              <a:t> </a:t>
            </a:r>
          </a:p>
          <a:p>
            <a:r>
              <a:rPr lang="en-US" sz="2400" dirty="0" smtClean="0"/>
              <a:t>Limitations:</a:t>
            </a:r>
          </a:p>
          <a:p>
            <a:pPr>
              <a:buNone/>
            </a:pPr>
            <a:r>
              <a:rPr lang="en-US" sz="2400" dirty="0" smtClean="0"/>
              <a:t>    - when </a:t>
            </a:r>
            <a:r>
              <a:rPr lang="en-US" sz="2400" dirty="0"/>
              <a:t>linkage disequilibrium is not </a:t>
            </a:r>
            <a:r>
              <a:rPr lang="en-US" sz="2400" dirty="0" smtClean="0"/>
              <a:t>high</a:t>
            </a:r>
          </a:p>
          <a:p>
            <a:pPr>
              <a:buNone/>
            </a:pPr>
            <a:r>
              <a:rPr lang="en-US" sz="2400" dirty="0" smtClean="0"/>
              <a:t>    - for </a:t>
            </a:r>
            <a:r>
              <a:rPr lang="en-US" sz="2400" dirty="0"/>
              <a:t>rare </a:t>
            </a:r>
            <a:r>
              <a:rPr lang="en-US" sz="2400" dirty="0" smtClean="0"/>
              <a:t>variants</a:t>
            </a:r>
          </a:p>
          <a:p>
            <a:pPr>
              <a:buNone/>
            </a:pPr>
            <a:r>
              <a:rPr lang="en-US" sz="2400" dirty="0" smtClean="0"/>
              <a:t>    - pedigree </a:t>
            </a:r>
            <a:r>
              <a:rPr lang="en-US" sz="2400" dirty="0"/>
              <a:t>analysis requires</a:t>
            </a:r>
            <a:r>
              <a:rPr lang="en-US" sz="2400" dirty="0" smtClean="0"/>
              <a:t> many </a:t>
            </a:r>
            <a:r>
              <a:rPr lang="en-US" sz="2400" dirty="0"/>
              <a:t>related individuals, increasing costs and limiting practical application</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6312449F-2D06-ED44-9B5B-D5FAC3AA14FF}"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312449F-2D06-ED44-9B5B-D5FAC3AA14FF}" type="slidenum">
              <a:rPr lang="en-US" smtClean="0"/>
              <a:t>5</a:t>
            </a:fld>
            <a:endParaRPr lang="en-US"/>
          </a:p>
        </p:txBody>
      </p:sp>
      <p:pic>
        <p:nvPicPr>
          <p:cNvPr id="5" name="Picture 4"/>
          <p:cNvPicPr>
            <a:picLocks noChangeAspect="1"/>
          </p:cNvPicPr>
          <p:nvPr/>
        </p:nvPicPr>
        <p:blipFill>
          <a:blip r:embed="rId2"/>
          <a:stretch>
            <a:fillRect/>
          </a:stretch>
        </p:blipFill>
        <p:spPr>
          <a:xfrm>
            <a:off x="381000" y="762000"/>
            <a:ext cx="8610600" cy="3593123"/>
          </a:xfrm>
          <a:prstGeom prst="rect">
            <a:avLst/>
          </a:prstGeom>
        </p:spPr>
      </p:pic>
      <p:pic>
        <p:nvPicPr>
          <p:cNvPr id="6" name="Picture 5"/>
          <p:cNvPicPr>
            <a:picLocks noChangeAspect="1"/>
          </p:cNvPicPr>
          <p:nvPr/>
        </p:nvPicPr>
        <p:blipFill>
          <a:blip r:embed="rId3"/>
          <a:stretch>
            <a:fillRect/>
          </a:stretch>
        </p:blipFill>
        <p:spPr>
          <a:xfrm>
            <a:off x="381000" y="4343400"/>
            <a:ext cx="8610600" cy="125178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Introduction</a:t>
            </a:r>
            <a:endParaRPr lang="en-US" dirty="0">
              <a:latin typeface="Arial"/>
              <a:cs typeface="Arial"/>
            </a:endParaRPr>
          </a:p>
        </p:txBody>
      </p:sp>
      <p:sp>
        <p:nvSpPr>
          <p:cNvPr id="3" name="Content Placeholder 2"/>
          <p:cNvSpPr>
            <a:spLocks noGrp="1"/>
          </p:cNvSpPr>
          <p:nvPr>
            <p:ph idx="1"/>
          </p:nvPr>
        </p:nvSpPr>
        <p:spPr/>
        <p:txBody>
          <a:bodyPr>
            <a:normAutofit/>
          </a:bodyPr>
          <a:lstStyle/>
          <a:p>
            <a:r>
              <a:rPr lang="en-US" dirty="0" err="1" smtClean="0">
                <a:latin typeface="Arial"/>
                <a:cs typeface="Arial"/>
              </a:rPr>
              <a:t>Haplotypes</a:t>
            </a:r>
            <a:r>
              <a:rPr lang="en-US" dirty="0" smtClean="0">
                <a:latin typeface="Arial"/>
                <a:cs typeface="Arial"/>
              </a:rPr>
              <a:t> have heretofore been intractable to genome-wide, experimental determination in the context of massively parallel sequencing. </a:t>
            </a:r>
            <a:endParaRPr lang="en-US" dirty="0" smtClean="0"/>
          </a:p>
          <a:p>
            <a:r>
              <a:rPr lang="en-US" dirty="0" smtClean="0"/>
              <a:t>A </a:t>
            </a:r>
            <a:r>
              <a:rPr lang="en-US" dirty="0"/>
              <a:t>cost-effective method for determining long-range </a:t>
            </a:r>
            <a:r>
              <a:rPr lang="en-US" dirty="0" err="1"/>
              <a:t>haplotypes</a:t>
            </a:r>
            <a:r>
              <a:rPr lang="en-US" dirty="0"/>
              <a:t> at a genome-wide scale by massively parallel sequencing of complex, haploid subsets of an individual </a:t>
            </a:r>
            <a:r>
              <a:rPr lang="en-US" dirty="0" smtClean="0"/>
              <a:t>genome. </a:t>
            </a:r>
            <a:endParaRPr lang="en-US" dirty="0">
              <a:latin typeface="Arial"/>
              <a:cs typeface="Arial"/>
            </a:endParaRPr>
          </a:p>
        </p:txBody>
      </p:sp>
      <p:sp>
        <p:nvSpPr>
          <p:cNvPr id="4" name="Slide Number Placeholder 3"/>
          <p:cNvSpPr>
            <a:spLocks noGrp="1"/>
          </p:cNvSpPr>
          <p:nvPr>
            <p:ph type="sldNum" sz="quarter" idx="12"/>
          </p:nvPr>
        </p:nvSpPr>
        <p:spPr/>
        <p:txBody>
          <a:bodyPr/>
          <a:lstStyle/>
          <a:p>
            <a:fld id="{6312449F-2D06-ED44-9B5B-D5FAC3AA14FF}"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312449F-2D06-ED44-9B5B-D5FAC3AA14FF}" type="slidenum">
              <a:rPr lang="en-US" smtClean="0"/>
              <a:t>7</a:t>
            </a:fld>
            <a:endParaRPr lang="en-US"/>
          </a:p>
        </p:txBody>
      </p:sp>
      <p:sp>
        <p:nvSpPr>
          <p:cNvPr id="6" name="TextBox 5"/>
          <p:cNvSpPr txBox="1"/>
          <p:nvPr/>
        </p:nvSpPr>
        <p:spPr>
          <a:xfrm>
            <a:off x="5791200" y="363913"/>
            <a:ext cx="2895600" cy="6001644"/>
          </a:xfrm>
          <a:prstGeom prst="rect">
            <a:avLst/>
          </a:prstGeom>
          <a:noFill/>
        </p:spPr>
        <p:txBody>
          <a:bodyPr wrap="square" rtlCol="0">
            <a:spAutoFit/>
          </a:bodyPr>
          <a:lstStyle/>
          <a:p>
            <a:r>
              <a:rPr lang="en-US" sz="1600" b="1" dirty="0"/>
              <a:t>Figure 1 </a:t>
            </a:r>
            <a:r>
              <a:rPr lang="en-US" sz="1600" dirty="0"/>
              <a:t>Haplotype-resolved genome sequencing. (</a:t>
            </a:r>
            <a:r>
              <a:rPr lang="en-US" sz="1600" dirty="0" err="1"/>
              <a:t>a,b</a:t>
            </a:r>
            <a:r>
              <a:rPr lang="en-US" sz="1600" dirty="0"/>
              <a:t>) A single, highly complex fosmid library was constructed (a) and split into 115 pools (</a:t>
            </a:r>
            <a:r>
              <a:rPr lang="en-US" sz="1600" dirty="0" err="1"/>
              <a:t>b</a:t>
            </a:r>
            <a:r>
              <a:rPr lang="en-US" sz="1600" dirty="0"/>
              <a:t>)</a:t>
            </a:r>
            <a:r>
              <a:rPr lang="en-US" sz="1600" b="1" dirty="0"/>
              <a:t>, each representing ~3% physical coverage of the diploid human genome.</a:t>
            </a:r>
            <a:r>
              <a:rPr lang="en-US" sz="1600" b="1" dirty="0" smtClean="0"/>
              <a:t> </a:t>
            </a:r>
            <a:r>
              <a:rPr lang="en-US" sz="1600" dirty="0" err="1" smtClean="0"/>
              <a:t>Barcoded</a:t>
            </a:r>
            <a:r>
              <a:rPr lang="en-US" sz="1600" dirty="0" smtClean="0"/>
              <a:t> </a:t>
            </a:r>
            <a:r>
              <a:rPr lang="en-US" sz="1600" dirty="0"/>
              <a:t>shotgun libraries from each pool were constructed, then combined and sequenced. As expected, reads from each library map to ~5,000 • ~37 </a:t>
            </a:r>
            <a:r>
              <a:rPr lang="en-US" sz="1600" dirty="0" err="1"/>
              <a:t>kbp</a:t>
            </a:r>
            <a:r>
              <a:rPr lang="en-US" sz="1600" dirty="0"/>
              <a:t> blocks, minimally redundant within each library. (</a:t>
            </a:r>
            <a:r>
              <a:rPr lang="en-US" sz="1600" dirty="0" err="1"/>
              <a:t>c</a:t>
            </a:r>
            <a:r>
              <a:rPr lang="en-US" sz="1600" dirty="0"/>
              <a:t>) Whole-genome shotgun sequencing of the same individual generated </a:t>
            </a:r>
            <a:r>
              <a:rPr lang="en-US" sz="1600" dirty="0" err="1"/>
              <a:t>unphased</a:t>
            </a:r>
            <a:r>
              <a:rPr lang="en-US" sz="1600" dirty="0"/>
              <a:t> variant calls. (</a:t>
            </a:r>
            <a:r>
              <a:rPr lang="en-US" sz="1600" dirty="0" err="1"/>
              <a:t>d</a:t>
            </a:r>
            <a:r>
              <a:rPr lang="en-US" sz="1600" dirty="0"/>
              <a:t>) </a:t>
            </a:r>
            <a:r>
              <a:rPr lang="en-US" sz="1600" dirty="0" err="1"/>
              <a:t>Unphased</a:t>
            </a:r>
            <a:r>
              <a:rPr lang="en-US" sz="1600" dirty="0"/>
              <a:t> variant calls were combined with haploid genotype calls to assemble haplotype blocks using a maximum parsimony </a:t>
            </a:r>
            <a:r>
              <a:rPr lang="en-US" sz="1600" dirty="0" smtClean="0"/>
              <a:t>approach </a:t>
            </a:r>
            <a:r>
              <a:rPr lang="en-US" sz="1600" dirty="0"/>
              <a:t>(reference allele in black, </a:t>
            </a:r>
            <a:r>
              <a:rPr lang="en-US" sz="1600" dirty="0" err="1"/>
              <a:t>nonreference</a:t>
            </a:r>
            <a:r>
              <a:rPr lang="en-US" sz="1600" dirty="0"/>
              <a:t> allele in red). </a:t>
            </a:r>
          </a:p>
        </p:txBody>
      </p:sp>
      <p:pic>
        <p:nvPicPr>
          <p:cNvPr id="7" name="Picture 6"/>
          <p:cNvPicPr>
            <a:picLocks noChangeAspect="1"/>
          </p:cNvPicPr>
          <p:nvPr/>
        </p:nvPicPr>
        <p:blipFill>
          <a:blip r:embed="rId2"/>
          <a:stretch>
            <a:fillRect/>
          </a:stretch>
        </p:blipFill>
        <p:spPr>
          <a:xfrm>
            <a:off x="725726" y="241300"/>
            <a:ext cx="4582360" cy="64801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a:cs typeface="Arial"/>
              </a:rPr>
              <a:t>Fosmid pools</a:t>
            </a:r>
            <a:endParaRPr lang="en-US" sz="3600" dirty="0">
              <a:latin typeface="Arial"/>
              <a:cs typeface="Arial"/>
            </a:endParaRPr>
          </a:p>
        </p:txBody>
      </p:sp>
      <p:sp>
        <p:nvSpPr>
          <p:cNvPr id="3" name="Content Placeholder 2"/>
          <p:cNvSpPr>
            <a:spLocks noGrp="1"/>
          </p:cNvSpPr>
          <p:nvPr>
            <p:ph idx="1"/>
          </p:nvPr>
        </p:nvSpPr>
        <p:spPr/>
        <p:txBody>
          <a:bodyPr>
            <a:normAutofit fontScale="77500" lnSpcReduction="20000"/>
          </a:bodyPr>
          <a:lstStyle/>
          <a:p>
            <a:r>
              <a:rPr lang="en-US" dirty="0" smtClean="0"/>
              <a:t>Fosmid library (~37kb insert) of 115 </a:t>
            </a:r>
            <a:r>
              <a:rPr lang="en-US" dirty="0" err="1" smtClean="0"/>
              <a:t>barcoded</a:t>
            </a:r>
            <a:r>
              <a:rPr lang="en-US" dirty="0" smtClean="0"/>
              <a:t> pools.</a:t>
            </a:r>
          </a:p>
          <a:p>
            <a:r>
              <a:rPr lang="en-US" dirty="0" smtClean="0"/>
              <a:t>~5,000 independent clone for each pool. </a:t>
            </a:r>
          </a:p>
          <a:p>
            <a:r>
              <a:rPr lang="en-US" dirty="0" smtClean="0"/>
              <a:t>Each pool covers ~3% of the diploid genome (5000 </a:t>
            </a:r>
            <a:r>
              <a:rPr lang="en-US" dirty="0" err="1" smtClean="0"/>
              <a:t>x</a:t>
            </a:r>
            <a:r>
              <a:rPr lang="en-US" dirty="0" smtClean="0"/>
              <a:t> 37kb / 6G = ~3%).</a:t>
            </a:r>
          </a:p>
          <a:p>
            <a:r>
              <a:rPr lang="en-US" dirty="0" smtClean="0"/>
              <a:t>Fosmid pools sequences with Illumina </a:t>
            </a:r>
            <a:r>
              <a:rPr lang="en-US" dirty="0" err="1" smtClean="0"/>
              <a:t>GAIIx</a:t>
            </a:r>
            <a:r>
              <a:rPr lang="en-US" dirty="0" smtClean="0"/>
              <a:t>, PE76 or PE101 reads. </a:t>
            </a:r>
          </a:p>
          <a:p>
            <a:r>
              <a:rPr lang="en-US" dirty="0"/>
              <a:t>9</a:t>
            </a:r>
            <a:r>
              <a:rPr lang="en-US" dirty="0" smtClean="0"/>
              <a:t>9.1% reads from each pool are from only </a:t>
            </a:r>
            <a:r>
              <a:rPr lang="en-US" smtClean="0"/>
              <a:t>one haplotype. </a:t>
            </a:r>
            <a:endParaRPr lang="en-US" dirty="0" smtClean="0"/>
          </a:p>
          <a:p>
            <a:r>
              <a:rPr lang="en-US" dirty="0" smtClean="0">
                <a:latin typeface="Arial"/>
                <a:cs typeface="Arial"/>
              </a:rPr>
              <a:t>Sequenced to 2.4X depth of coverage for each fosmid clone. </a:t>
            </a:r>
          </a:p>
          <a:p>
            <a:r>
              <a:rPr lang="en-US" dirty="0" smtClean="0">
                <a:latin typeface="Arial"/>
                <a:cs typeface="Arial"/>
              </a:rPr>
              <a:t>98.6% of the genome covered by at least one fosmid clone. </a:t>
            </a:r>
            <a:endParaRPr lang="en-US" dirty="0">
              <a:latin typeface="Arial"/>
              <a:cs typeface="Arial"/>
            </a:endParaRPr>
          </a:p>
        </p:txBody>
      </p:sp>
      <p:sp>
        <p:nvSpPr>
          <p:cNvPr id="4" name="Slide Number Placeholder 3"/>
          <p:cNvSpPr>
            <a:spLocks noGrp="1"/>
          </p:cNvSpPr>
          <p:nvPr>
            <p:ph type="sldNum" sz="quarter" idx="12"/>
          </p:nvPr>
        </p:nvSpPr>
        <p:spPr/>
        <p:txBody>
          <a:bodyPr/>
          <a:lstStyle/>
          <a:p>
            <a:fld id="{6312449F-2D06-ED44-9B5B-D5FAC3AA14FF}"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Arial"/>
                <a:cs typeface="Arial"/>
              </a:rPr>
              <a:t>Whole genome shotgun sequencing (WGS)</a:t>
            </a:r>
            <a:endParaRPr lang="en-US" sz="3600" dirty="0">
              <a:latin typeface="Arial"/>
              <a:cs typeface="Arial"/>
            </a:endParaRPr>
          </a:p>
        </p:txBody>
      </p:sp>
      <p:sp>
        <p:nvSpPr>
          <p:cNvPr id="3" name="Content Placeholder 2"/>
          <p:cNvSpPr>
            <a:spLocks noGrp="1"/>
          </p:cNvSpPr>
          <p:nvPr>
            <p:ph idx="1"/>
          </p:nvPr>
        </p:nvSpPr>
        <p:spPr/>
        <p:txBody>
          <a:bodyPr>
            <a:normAutofit/>
          </a:bodyPr>
          <a:lstStyle/>
          <a:p>
            <a:r>
              <a:rPr lang="en-US" sz="2600" dirty="0" smtClean="0"/>
              <a:t>NA20847, a HapMap female of Gujarati Indians in Houston (GIH) panel.</a:t>
            </a:r>
          </a:p>
          <a:p>
            <a:r>
              <a:rPr lang="en-US" sz="2600" dirty="0" smtClean="0">
                <a:latin typeface="Arial"/>
                <a:cs typeface="Arial"/>
              </a:rPr>
              <a:t>WGS to 15X depth of coverage, Illumina </a:t>
            </a:r>
            <a:r>
              <a:rPr lang="en-US" sz="2600" dirty="0" err="1" smtClean="0">
                <a:latin typeface="Arial"/>
                <a:cs typeface="Arial"/>
              </a:rPr>
              <a:t>HiSeq</a:t>
            </a:r>
            <a:r>
              <a:rPr lang="en-US" sz="2600" dirty="0" smtClean="0">
                <a:latin typeface="Arial"/>
                <a:cs typeface="Arial"/>
              </a:rPr>
              <a:t>, PE50 reads. </a:t>
            </a:r>
          </a:p>
          <a:p>
            <a:r>
              <a:rPr lang="en-US" sz="2600" dirty="0" smtClean="0"/>
              <a:t>Called </a:t>
            </a:r>
            <a:r>
              <a:rPr lang="en-US" sz="2600" dirty="0"/>
              <a:t>3.3</a:t>
            </a:r>
            <a:r>
              <a:rPr lang="en-US" sz="2600" dirty="0" smtClean="0"/>
              <a:t> </a:t>
            </a:r>
            <a:r>
              <a:rPr lang="en-US" sz="2600" dirty="0" err="1" smtClean="0"/>
              <a:t>x</a:t>
            </a:r>
            <a:r>
              <a:rPr lang="en-US" sz="2600" dirty="0" smtClean="0"/>
              <a:t> 10</a:t>
            </a:r>
            <a:r>
              <a:rPr lang="en-US" sz="2600" baseline="30000" dirty="0" smtClean="0"/>
              <a:t>6</a:t>
            </a:r>
            <a:r>
              <a:rPr lang="en-US" sz="2600" dirty="0" smtClean="0"/>
              <a:t> </a:t>
            </a:r>
            <a:r>
              <a:rPr lang="en-US" sz="2600" dirty="0"/>
              <a:t>SNPs and 3.4</a:t>
            </a:r>
            <a:r>
              <a:rPr lang="en-US" sz="2600" dirty="0" smtClean="0"/>
              <a:t> </a:t>
            </a:r>
            <a:r>
              <a:rPr lang="en-US" sz="2600" dirty="0" err="1" smtClean="0"/>
              <a:t>x</a:t>
            </a:r>
            <a:r>
              <a:rPr lang="en-US" sz="2600" dirty="0" smtClean="0"/>
              <a:t> </a:t>
            </a:r>
            <a:r>
              <a:rPr lang="en-US" sz="2600" dirty="0"/>
              <a:t>10</a:t>
            </a:r>
            <a:r>
              <a:rPr lang="en-US" sz="2600" baseline="30000" dirty="0"/>
              <a:t>5</a:t>
            </a:r>
            <a:r>
              <a:rPr lang="en-US" sz="2600" dirty="0"/>
              <a:t> short </a:t>
            </a:r>
            <a:r>
              <a:rPr lang="en-US" sz="2600" dirty="0" smtClean="0"/>
              <a:t>indels using GATK – </a:t>
            </a:r>
            <a:r>
              <a:rPr lang="en-US" sz="2600" b="1" dirty="0" err="1" smtClean="0"/>
              <a:t>unphased</a:t>
            </a:r>
            <a:r>
              <a:rPr lang="en-US" sz="2600" b="1" dirty="0" smtClean="0"/>
              <a:t> variant calls</a:t>
            </a:r>
            <a:r>
              <a:rPr lang="en-US" sz="2600" dirty="0" smtClean="0"/>
              <a:t>.  </a:t>
            </a:r>
            <a:endParaRPr lang="en-US" sz="2600" dirty="0">
              <a:latin typeface="Arial"/>
              <a:cs typeface="Arial"/>
            </a:endParaRPr>
          </a:p>
        </p:txBody>
      </p:sp>
      <p:sp>
        <p:nvSpPr>
          <p:cNvPr id="4" name="Slide Number Placeholder 3"/>
          <p:cNvSpPr>
            <a:spLocks noGrp="1"/>
          </p:cNvSpPr>
          <p:nvPr>
            <p:ph type="sldNum" sz="quarter" idx="12"/>
          </p:nvPr>
        </p:nvSpPr>
        <p:spPr/>
        <p:txBody>
          <a:bodyPr/>
          <a:lstStyle/>
          <a:p>
            <a:fld id="{6312449F-2D06-ED44-9B5B-D5FAC3AA14FF}"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1025</TotalTime>
  <Words>1929</Words>
  <Application>Microsoft Macintosh PowerPoint</Application>
  <PresentationFormat>On-screen Show (4:3)</PresentationFormat>
  <Paragraphs>107</Paragraphs>
  <Slides>20</Slides>
  <Notes>5</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Slide 1</vt:lpstr>
      <vt:lpstr>Terminology</vt:lpstr>
      <vt:lpstr>Methods for phasing</vt:lpstr>
      <vt:lpstr>Methods for phasing</vt:lpstr>
      <vt:lpstr>Slide 5</vt:lpstr>
      <vt:lpstr>Introduction</vt:lpstr>
      <vt:lpstr>Slide 7</vt:lpstr>
      <vt:lpstr>Fosmid pools</vt:lpstr>
      <vt:lpstr>Whole genome shotgun sequencing (WGS)</vt:lpstr>
      <vt:lpstr>Slide 10</vt:lpstr>
      <vt:lpstr>Combine phasing with unphased variant calls</vt:lpstr>
      <vt:lpstr>Slide 12</vt:lpstr>
      <vt:lpstr>Slide 13</vt:lpstr>
      <vt:lpstr>Slide 14</vt:lpstr>
      <vt:lpstr>Slide 15</vt:lpstr>
      <vt:lpstr>Slide 16</vt:lpstr>
      <vt:lpstr>Values of haplotype-resolved genome sequencing</vt:lpstr>
      <vt:lpstr>Slide 18</vt:lpstr>
      <vt:lpstr>Slide 19</vt:lpstr>
      <vt:lpstr>Slide 20</vt:lpstr>
    </vt:vector>
  </TitlesOfParts>
  <Company>Yale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Fosmid pool method for haplotype phasing</dc:title>
  <dc:creator>Jasmine Mu</dc:creator>
  <cp:lastModifiedBy>Jasmine Mu</cp:lastModifiedBy>
  <cp:revision>174</cp:revision>
  <dcterms:created xsi:type="dcterms:W3CDTF">2011-03-29T22:11:08Z</dcterms:created>
  <dcterms:modified xsi:type="dcterms:W3CDTF">2011-03-30T15:16:12Z</dcterms:modified>
</cp:coreProperties>
</file>