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60" r:id="rId4"/>
    <p:sldId id="261" r:id="rId5"/>
    <p:sldId id="262" r:id="rId6"/>
    <p:sldId id="258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DEEFF-1936-384C-B202-EE64A25EDB5C}" type="datetimeFigureOut">
              <a:rPr lang="en-US" smtClean="0"/>
              <a:t>3/29/11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5081B-28A0-ED46-B174-989887F4D9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C87AC-BBEF-5E44-9B4C-7E7182967BD0}" type="datetimeFigureOut">
              <a:rPr lang="en-US" smtClean="0"/>
              <a:t>3/29/11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E4344-6CEB-334B-A2C7-C9BD3F8478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C045-30C4-4846-BC46-24E90AE50FD7}" type="datetime1">
              <a:rPr lang="en-US" smtClean="0"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83298-4D66-EB4A-B21C-CE10E5DCB4E7}" type="datetime1">
              <a:rPr lang="en-US" smtClean="0"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DE4D8-F38C-0146-B4FF-D7CEA5D09C48}" type="datetime1">
              <a:rPr lang="en-US" smtClean="0"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D84C-7FFD-6F4D-AFCF-60F335D30428}" type="datetime1">
              <a:rPr lang="en-US" smtClean="0"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3047-8C3F-7B41-A0B9-67153A1B8C49}" type="datetime1">
              <a:rPr lang="en-US" smtClean="0"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EFAAB-879B-C34A-AA37-675A7A904180}" type="datetime1">
              <a:rPr lang="en-US" smtClean="0"/>
              <a:t>3/29/11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09D9-70A6-2E4F-8CB6-7659E111D014}" type="datetime1">
              <a:rPr lang="en-US" smtClean="0"/>
              <a:t>3/29/11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C332-C1FC-3C4F-B33F-9017F68D1E51}" type="datetime1">
              <a:rPr lang="en-US" smtClean="0"/>
              <a:t>3/29/11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AED08-BA9B-D141-9A49-CE2AF2D0ACD2}" type="datetime1">
              <a:rPr lang="en-US" smtClean="0"/>
              <a:t>3/29/11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4F14-FA67-EC40-B1BE-A65C8FA768D9}" type="datetime1">
              <a:rPr lang="en-US" smtClean="0"/>
              <a:t>3/29/11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5EB8-9460-E94C-98D9-F25358308326}" type="datetime1">
              <a:rPr lang="en-US" smtClean="0"/>
              <a:t>3/29/11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D96C2-C7A5-054F-97D8-51EF5C364810}" type="datetime1">
              <a:rPr lang="en-US" smtClean="0"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E0073-1AA0-1542-87DF-154447D0E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df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df"/><Relationship Id="rId5" Type="http://schemas.openxmlformats.org/officeDocument/2006/relationships/image" Target="../media/image7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df"/><Relationship Id="rId3" Type="http://schemas.openxmlformats.org/officeDocument/2006/relationships/image" Target="../media/image5.png"/><Relationship Id="rId6" Type="http://schemas.openxmlformats.org/officeDocument/2006/relationships/image" Target="../media/image8.pd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PRO-SNP-NET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EK, 29 March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sites in coding 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Most sites that show interspecies variation are assumed to be fixed in humans</a:t>
            </a:r>
          </a:p>
          <a:p>
            <a:r>
              <a:rPr lang="en-US" dirty="0" smtClean="0"/>
              <a:t>Most sites that show </a:t>
            </a:r>
            <a:r>
              <a:rPr lang="en-US" dirty="0" err="1" smtClean="0"/>
              <a:t>intraspecies</a:t>
            </a:r>
            <a:r>
              <a:rPr lang="en-US" dirty="0" smtClean="0"/>
              <a:t> variation in humans also show interspecies variation</a:t>
            </a:r>
          </a:p>
          <a:p>
            <a:r>
              <a:rPr lang="en-US" dirty="0" smtClean="0"/>
              <a:t>S</a:t>
            </a:r>
            <a:r>
              <a:rPr lang="en-US" dirty="0" smtClean="0"/>
              <a:t>ites can be divided into three classes</a:t>
            </a:r>
          </a:p>
          <a:p>
            <a:pPr lvl="2"/>
            <a:r>
              <a:rPr lang="en-US" dirty="0" smtClean="0"/>
              <a:t>Strong negative selection (</a:t>
            </a:r>
            <a:r>
              <a:rPr lang="en-US" dirty="0" err="1" smtClean="0"/>
              <a:t>dN/dS</a:t>
            </a:r>
            <a:r>
              <a:rPr lang="en-US" dirty="0" smtClean="0"/>
              <a:t> &lt;&lt; 1) </a:t>
            </a:r>
          </a:p>
          <a:p>
            <a:pPr lvl="2"/>
            <a:r>
              <a:rPr lang="en-US" dirty="0" smtClean="0"/>
              <a:t>Weak negative selection or weak positive selection (dN/dS</a:t>
            </a:r>
            <a:r>
              <a:rPr lang="en-US" dirty="0" smtClean="0">
                <a:latin typeface="Calibri"/>
                <a:cs typeface="Calibri"/>
              </a:rPr>
              <a:t>≈</a:t>
            </a:r>
            <a:r>
              <a:rPr lang="en-US" dirty="0" smtClean="0">
                <a:latin typeface="Calibri"/>
                <a:ea typeface="ＭＳ ゴシック"/>
                <a:cs typeface="Calibri"/>
              </a:rPr>
              <a:t>1)</a:t>
            </a:r>
          </a:p>
          <a:p>
            <a:pPr lvl="2"/>
            <a:r>
              <a:rPr lang="en-US" dirty="0" smtClean="0">
                <a:latin typeface="Calibri"/>
                <a:ea typeface="ＭＳ ゴシック"/>
                <a:cs typeface="Calibri"/>
              </a:rPr>
              <a:t>Strong positive selection (</a:t>
            </a:r>
            <a:r>
              <a:rPr lang="en-US" dirty="0" err="1" smtClean="0">
                <a:latin typeface="Calibri"/>
                <a:ea typeface="ＭＳ ゴシック"/>
                <a:cs typeface="Calibri"/>
              </a:rPr>
              <a:t>dN/dS</a:t>
            </a:r>
            <a:r>
              <a:rPr lang="en-US" dirty="0" smtClean="0">
                <a:latin typeface="Calibri"/>
                <a:ea typeface="ＭＳ ゴシック"/>
                <a:cs typeface="Calibri"/>
              </a:rPr>
              <a:t> &gt;&gt; 1)</a:t>
            </a:r>
          </a:p>
          <a:p>
            <a:r>
              <a:rPr lang="en-US" dirty="0" smtClean="0">
                <a:latin typeface="Calibri"/>
                <a:ea typeface="ＭＳ ゴシック"/>
                <a:cs typeface="Calibri"/>
              </a:rPr>
              <a:t>Hypothesis: Sites that show </a:t>
            </a:r>
            <a:r>
              <a:rPr lang="en-US" dirty="0" err="1" smtClean="0">
                <a:latin typeface="Calibri"/>
                <a:ea typeface="ＭＳ ゴシック"/>
                <a:cs typeface="Calibri"/>
              </a:rPr>
              <a:t>intraspecies</a:t>
            </a:r>
            <a:r>
              <a:rPr lang="en-US" dirty="0" smtClean="0">
                <a:latin typeface="Calibri"/>
                <a:ea typeface="ＭＳ ゴシック"/>
                <a:cs typeface="Calibri"/>
              </a:rPr>
              <a:t> variation should be enriched for dN/dS</a:t>
            </a:r>
            <a:r>
              <a:rPr lang="en-US" dirty="0" smtClean="0">
                <a:cs typeface="Calibri"/>
              </a:rPr>
              <a:t>≈1</a:t>
            </a:r>
            <a:r>
              <a:rPr lang="en-US" dirty="0" smtClean="0">
                <a:latin typeface="Calibri"/>
                <a:ea typeface="ＭＳ ゴシック"/>
                <a:cs typeface="Calibri"/>
              </a:rPr>
              <a:t> </a:t>
            </a:r>
          </a:p>
          <a:p>
            <a:endParaRPr lang="en-US" dirty="0" smtClean="0">
              <a:latin typeface="Calibri"/>
              <a:ea typeface="ＭＳ ゴシック"/>
              <a:cs typeface="Calibri"/>
            </a:endParaRPr>
          </a:p>
          <a:p>
            <a:pPr lvl="2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 of </a:t>
            </a:r>
            <a:r>
              <a:rPr lang="en-US" dirty="0" err="1" smtClean="0"/>
              <a:t>dN/dS</a:t>
            </a:r>
            <a:r>
              <a:rPr lang="en-US" dirty="0" smtClean="0"/>
              <a:t> per </a:t>
            </a:r>
            <a:r>
              <a:rPr lang="en-US" dirty="0" err="1" smtClean="0"/>
              <a:t>codon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Can not compute exact number of substitutions due to multiple substitutions in divergent species- hence use a maximum likelihood approach - PAML</a:t>
            </a:r>
          </a:p>
          <a:p>
            <a:r>
              <a:rPr lang="en-US" dirty="0" smtClean="0"/>
              <a:t>Take into account transitions are more common than </a:t>
            </a:r>
            <a:r>
              <a:rPr lang="en-US" dirty="0" err="1" smtClean="0"/>
              <a:t>transversions</a:t>
            </a:r>
            <a:endParaRPr lang="en-US" dirty="0" smtClean="0"/>
          </a:p>
          <a:p>
            <a:r>
              <a:rPr lang="en-US" dirty="0" smtClean="0"/>
              <a:t>Data used </a:t>
            </a:r>
          </a:p>
          <a:p>
            <a:pPr lvl="1"/>
            <a:r>
              <a:rPr lang="en-US" dirty="0" smtClean="0"/>
              <a:t>Multiple sequence alignment of </a:t>
            </a:r>
            <a:r>
              <a:rPr lang="en-US" dirty="0" err="1" smtClean="0"/>
              <a:t>Ensembl</a:t>
            </a:r>
            <a:r>
              <a:rPr lang="en-US" dirty="0" smtClean="0"/>
              <a:t> transcripts on </a:t>
            </a:r>
            <a:r>
              <a:rPr lang="en-US" dirty="0" err="1" smtClean="0"/>
              <a:t>Chr</a:t>
            </a:r>
            <a:r>
              <a:rPr lang="en-US" dirty="0" smtClean="0"/>
              <a:t> 1 with 10 vertebrates</a:t>
            </a:r>
          </a:p>
          <a:p>
            <a:pPr lvl="1"/>
            <a:r>
              <a:rPr lang="en-US" dirty="0" smtClean="0"/>
              <a:t>Pilot1 CEU </a:t>
            </a:r>
            <a:r>
              <a:rPr lang="en-US" dirty="0" err="1" smtClean="0"/>
              <a:t>SNPs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 sites are enriched for higher </a:t>
            </a:r>
            <a:r>
              <a:rPr lang="en-US" dirty="0" err="1" smtClean="0"/>
              <a:t>dN/dS</a:t>
            </a:r>
            <a:r>
              <a:rPr lang="en-US" dirty="0" smtClean="0"/>
              <a:t> (</a:t>
            </a:r>
            <a:r>
              <a:rPr lang="en-US" dirty="0" err="1" smtClean="0"/>
              <a:t>KStest</a:t>
            </a:r>
            <a:r>
              <a:rPr lang="en-US" dirty="0" smtClean="0"/>
              <a:t>, </a:t>
            </a:r>
            <a:r>
              <a:rPr lang="en-US" dirty="0" err="1" smtClean="0"/>
              <a:t>Dstatistic</a:t>
            </a:r>
            <a:r>
              <a:rPr lang="en-US" dirty="0" smtClean="0"/>
              <a:t>=0.27; </a:t>
            </a:r>
            <a:r>
              <a:rPr lang="en-US" dirty="0" err="1" smtClean="0"/>
              <a:t>pvalue</a:t>
            </a:r>
            <a:r>
              <a:rPr lang="en-US" dirty="0" smtClean="0"/>
              <a:t> &lt; 2.2e-16)</a:t>
            </a:r>
            <a:endParaRPr lang="en-US" dirty="0"/>
          </a:p>
        </p:txBody>
      </p:sp>
      <p:pic>
        <p:nvPicPr>
          <p:cNvPr id="7" name="Picture Placeholder 6" descr="omega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910" t="10590" r="7546" b="4706"/>
          <a:stretch>
            <a:fillRect/>
          </a:stretch>
        </p:blipFill>
        <p:spPr>
          <a:xfrm>
            <a:off x="2081137" y="868680"/>
            <a:ext cx="5084070" cy="3758184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0463" y="5514467"/>
            <a:ext cx="6618999" cy="566738"/>
          </a:xfrm>
        </p:spPr>
        <p:txBody>
          <a:bodyPr>
            <a:noAutofit/>
          </a:bodyPr>
          <a:lstStyle/>
          <a:p>
            <a:r>
              <a:rPr lang="en-US" dirty="0" err="1" smtClean="0"/>
              <a:t>SNPs</a:t>
            </a:r>
            <a:r>
              <a:rPr lang="en-US" dirty="0" smtClean="0"/>
              <a:t> with highest allele freq have </a:t>
            </a:r>
            <a:r>
              <a:rPr lang="en-US" dirty="0" err="1" smtClean="0"/>
              <a:t>dN/dS</a:t>
            </a:r>
            <a:r>
              <a:rPr lang="en-US" dirty="0" smtClean="0"/>
              <a:t> close to 1</a:t>
            </a:r>
            <a:endParaRPr lang="en-US" dirty="0"/>
          </a:p>
        </p:txBody>
      </p:sp>
      <p:pic>
        <p:nvPicPr>
          <p:cNvPr id="5" name="Picture Placeholder 4" descr="allele-freq_omega.pdf"/>
          <p:cNvPicPr>
            <a:picLocks noGrp="1" noChangeAspect="1"/>
          </p:cNvPicPr>
          <p:nvPr>
            <p:ph type="pic"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2429" t="7143" r="-2429"/>
              <a:stretch>
                <a:fillRect/>
              </a:stretch>
            </p:blipFill>
          </mc:Choice>
          <mc:Fallback>
            <p:blipFill>
              <a:blip r:embed="rId3"/>
              <a:srcRect l="-2429" t="7143" r="-2429"/>
              <a:stretch>
                <a:fillRect/>
              </a:stretch>
            </p:blipFill>
          </mc:Fallback>
        </mc:AlternateContent>
        <p:spPr>
          <a:xfrm>
            <a:off x="1820098" y="338328"/>
            <a:ext cx="5038855" cy="4462272"/>
          </a:xfrm>
        </p:spPr>
      </p:pic>
      <p:sp>
        <p:nvSpPr>
          <p:cNvPr id="6" name="TextBox 5"/>
          <p:cNvSpPr txBox="1"/>
          <p:nvPr/>
        </p:nvSpPr>
        <p:spPr>
          <a:xfrm>
            <a:off x="2613132" y="4922741"/>
            <a:ext cx="3942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Overall </a:t>
            </a:r>
            <a:r>
              <a:rPr lang="en-US" dirty="0" err="1" smtClean="0"/>
              <a:t>corr</a:t>
            </a:r>
            <a:r>
              <a:rPr lang="en-US" dirty="0" smtClean="0"/>
              <a:t> </a:t>
            </a:r>
            <a:r>
              <a:rPr lang="en-US" dirty="0" err="1" smtClean="0"/>
              <a:t>coeff</a:t>
            </a:r>
            <a:r>
              <a:rPr lang="en-US" dirty="0" smtClean="0"/>
              <a:t>=0.23, </a:t>
            </a:r>
            <a:r>
              <a:rPr lang="en-US" dirty="0" err="1" smtClean="0"/>
              <a:t>pvalue</a:t>
            </a:r>
            <a:r>
              <a:rPr lang="en-US" dirty="0" smtClean="0"/>
              <a:t>=3.14e-16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16200000" flipH="1">
            <a:off x="1305228" y="2352926"/>
            <a:ext cx="4055984" cy="2679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796" y="2364028"/>
            <a:ext cx="2008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dN/dS</a:t>
            </a:r>
            <a:r>
              <a:rPr lang="en-US" dirty="0" smtClean="0"/>
              <a:t>&lt;1.5</a:t>
            </a:r>
          </a:p>
          <a:p>
            <a:r>
              <a:rPr lang="en-US" dirty="0" err="1" smtClean="0"/>
              <a:t>corr</a:t>
            </a:r>
            <a:r>
              <a:rPr lang="en-US" dirty="0" smtClean="0"/>
              <a:t> </a:t>
            </a:r>
            <a:r>
              <a:rPr lang="en-US" dirty="0" err="1" smtClean="0"/>
              <a:t>coeff</a:t>
            </a:r>
            <a:r>
              <a:rPr lang="en-US" dirty="0" smtClean="0"/>
              <a:t>=0.223, </a:t>
            </a:r>
            <a:r>
              <a:rPr lang="en-US" dirty="0" err="1" smtClean="0"/>
              <a:t>pvalue</a:t>
            </a:r>
            <a:r>
              <a:rPr lang="en-US" dirty="0" smtClean="0"/>
              <a:t>=1.4e-13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555584" y="2364028"/>
            <a:ext cx="2008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dN/dS</a:t>
            </a:r>
            <a:r>
              <a:rPr lang="en-US" dirty="0" smtClean="0"/>
              <a:t>&gt;</a:t>
            </a:r>
            <a:r>
              <a:rPr lang="en-US" dirty="0" smtClean="0"/>
              <a:t>1.5</a:t>
            </a:r>
          </a:p>
          <a:p>
            <a:r>
              <a:rPr lang="en-US" dirty="0" err="1" smtClean="0"/>
              <a:t>corr</a:t>
            </a:r>
            <a:r>
              <a:rPr lang="en-US" dirty="0" smtClean="0"/>
              <a:t> </a:t>
            </a:r>
            <a:r>
              <a:rPr lang="en-US" dirty="0" err="1" smtClean="0"/>
              <a:t>coeff</a:t>
            </a:r>
            <a:r>
              <a:rPr lang="en-US" dirty="0" smtClean="0"/>
              <a:t>=-0.19, </a:t>
            </a:r>
            <a:r>
              <a:rPr lang="en-US" dirty="0" err="1" smtClean="0"/>
              <a:t>pvalue</a:t>
            </a:r>
            <a:r>
              <a:rPr lang="en-US" dirty="0" smtClean="0"/>
              <a:t>=0.106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85407" y="964153"/>
            <a:ext cx="2008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dN/dS</a:t>
            </a:r>
            <a:r>
              <a:rPr lang="en-US" dirty="0" smtClean="0"/>
              <a:t>&lt;1</a:t>
            </a:r>
          </a:p>
          <a:p>
            <a:r>
              <a:rPr lang="en-US" dirty="0" err="1" smtClean="0"/>
              <a:t>corr</a:t>
            </a:r>
            <a:r>
              <a:rPr lang="en-US" dirty="0" smtClean="0"/>
              <a:t> </a:t>
            </a:r>
            <a:r>
              <a:rPr lang="en-US" dirty="0" err="1" smtClean="0"/>
              <a:t>coeff</a:t>
            </a:r>
            <a:r>
              <a:rPr lang="en-US" dirty="0" smtClean="0"/>
              <a:t>=0.24, </a:t>
            </a:r>
            <a:r>
              <a:rPr lang="en-US" dirty="0" err="1" smtClean="0"/>
              <a:t>pvalue</a:t>
            </a:r>
            <a:r>
              <a:rPr lang="en-US" dirty="0" smtClean="0"/>
              <a:t>=1e-14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625124" y="964153"/>
            <a:ext cx="2008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dN/dS</a:t>
            </a:r>
            <a:r>
              <a:rPr lang="en-US" dirty="0" smtClean="0"/>
              <a:t>&gt;</a:t>
            </a:r>
            <a:r>
              <a:rPr lang="en-US" dirty="0" smtClean="0"/>
              <a:t>1</a:t>
            </a:r>
          </a:p>
          <a:p>
            <a:r>
              <a:rPr lang="en-US" dirty="0" err="1" smtClean="0"/>
              <a:t>corr</a:t>
            </a:r>
            <a:r>
              <a:rPr lang="en-US" dirty="0" smtClean="0"/>
              <a:t> </a:t>
            </a:r>
            <a:r>
              <a:rPr lang="en-US" dirty="0" err="1" smtClean="0"/>
              <a:t>coeff</a:t>
            </a:r>
            <a:r>
              <a:rPr lang="en-US" dirty="0" smtClean="0"/>
              <a:t>=0.08, </a:t>
            </a:r>
            <a:r>
              <a:rPr lang="en-US" dirty="0" err="1" smtClean="0"/>
              <a:t>pvalue</a:t>
            </a:r>
            <a:r>
              <a:rPr lang="en-US" dirty="0" smtClean="0"/>
              <a:t>=0.29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</a:t>
            </a:r>
            <a:r>
              <a:rPr lang="en-US" dirty="0" err="1" smtClean="0"/>
              <a:t>dN/dS</a:t>
            </a:r>
            <a:endParaRPr lang="en-US" dirty="0" smtClean="0"/>
          </a:p>
          <a:p>
            <a:pPr lvl="1"/>
            <a:r>
              <a:rPr lang="en-US" dirty="0" smtClean="0"/>
              <a:t>For all chromosomes</a:t>
            </a:r>
          </a:p>
          <a:p>
            <a:pPr lvl="1"/>
            <a:r>
              <a:rPr lang="en-US" dirty="0" smtClean="0"/>
              <a:t>For 28 species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del-degree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/>
              <a:stretch>
                <a:fillRect/>
              </a:stretch>
            </p:blipFill>
          </mc:Choice>
          <mc:Fallback>
            <p:blipFill>
              <a:blip r:embed="rId3"/>
              <a:srcRect/>
              <a:stretch>
                <a:fillRect/>
              </a:stretch>
            </p:blipFill>
          </mc:Fallback>
        </mc:AlternateContent>
        <p:spPr>
          <a:xfrm>
            <a:off x="2901178" y="3260118"/>
            <a:ext cx="3474739" cy="3474720"/>
          </a:xfrm>
          <a:prstGeom prst="rect">
            <a:avLst/>
          </a:prstGeom>
        </p:spPr>
      </p:pic>
      <p:pic>
        <p:nvPicPr>
          <p:cNvPr id="5" name="Picture 4" descr="hist-degree-indel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977750" y="0"/>
            <a:ext cx="3474720" cy="3474720"/>
          </a:xfrm>
          <a:prstGeom prst="rect">
            <a:avLst/>
          </a:prstGeom>
        </p:spPr>
      </p:pic>
      <p:pic>
        <p:nvPicPr>
          <p:cNvPr id="6" name="Picture 5" descr="hist-degree-all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685597" y="33909"/>
            <a:ext cx="3474720" cy="34747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535567" y="4811493"/>
            <a:ext cx="23268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Degree of genes with </a:t>
            </a:r>
            <a:r>
              <a:rPr lang="en-US" sz="1600" dirty="0" err="1" smtClean="0"/>
              <a:t>indels</a:t>
            </a:r>
            <a:r>
              <a:rPr lang="en-US" sz="1600" dirty="0" smtClean="0"/>
              <a:t> higher</a:t>
            </a:r>
          </a:p>
          <a:p>
            <a:r>
              <a:rPr lang="en-US" sz="1600" dirty="0" err="1" smtClean="0"/>
              <a:t>Kstest</a:t>
            </a:r>
            <a:r>
              <a:rPr lang="en-US" sz="1600" dirty="0" smtClean="0"/>
              <a:t>: D statistic=0.073,pvalue=0.003</a:t>
            </a:r>
            <a:endParaRPr lang="en-US" sz="16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E0073-1AA0-1542-87DF-154447D0EFB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292</Words>
  <Application>Microsoft Macintosh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PRO-SNP-NET</vt:lpstr>
      <vt:lpstr>Variable sites in coding genes</vt:lpstr>
      <vt:lpstr>Computation of dN/dS per codon</vt:lpstr>
      <vt:lpstr>SNP sites are enriched for higher dN/dS (KStest, Dstatistic=0.27; pvalue &lt; 2.2e-16)</vt:lpstr>
      <vt:lpstr>SNPs with highest allele freq have dN/dS close to 1</vt:lpstr>
      <vt:lpstr>To do</vt:lpstr>
      <vt:lpstr>Slide 7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Ekta Khurana</dc:creator>
  <cp:lastModifiedBy>Ekta Khurana</cp:lastModifiedBy>
  <cp:revision>35</cp:revision>
  <dcterms:created xsi:type="dcterms:W3CDTF">2011-03-28T22:10:22Z</dcterms:created>
  <dcterms:modified xsi:type="dcterms:W3CDTF">2011-03-29T23:01:31Z</dcterms:modified>
</cp:coreProperties>
</file>