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7" r:id="rId2"/>
    <p:sldId id="259" r:id="rId3"/>
    <p:sldId id="260" r:id="rId4"/>
    <p:sldId id="258" r:id="rId5"/>
    <p:sldId id="262" r:id="rId6"/>
    <p:sldId id="270" r:id="rId7"/>
    <p:sldId id="271" r:id="rId8"/>
    <p:sldId id="278" r:id="rId9"/>
    <p:sldId id="261" r:id="rId10"/>
    <p:sldId id="273" r:id="rId11"/>
    <p:sldId id="265" r:id="rId12"/>
    <p:sldId id="272" r:id="rId13"/>
    <p:sldId id="274" r:id="rId14"/>
    <p:sldId id="263" r:id="rId15"/>
    <p:sldId id="279" r:id="rId16"/>
    <p:sldId id="267" r:id="rId17"/>
    <p:sldId id="275" r:id="rId18"/>
    <p:sldId id="266" r:id="rId19"/>
    <p:sldId id="264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6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ystal:Desktop:ASE:consistency_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Sheet1!$G$24:$G$27</c:f>
              <c:numCache>
                <c:formatCode>General</c:formatCode>
                <c:ptCount val="4"/>
                <c:pt idx="0">
                  <c:v>152.0</c:v>
                </c:pt>
                <c:pt idx="1">
                  <c:v>407.0</c:v>
                </c:pt>
                <c:pt idx="2">
                  <c:v>57.0</c:v>
                </c:pt>
                <c:pt idx="3">
                  <c:v>239.0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732044275348"/>
          <c:y val="0.222542593389589"/>
          <c:w val="0.300045828469655"/>
          <c:h val="0.46341024600174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5E79E8-97B4-2149-97AF-6DD0312BA477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3620638-CFF3-FE45-8269-1144656931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rial Rounded MT Bold" charset="0"/>
                <a:ea typeface="+mj-ea"/>
                <a:cs typeface="+mj-cs"/>
              </a:rPr>
              <a:t>eQTL</a:t>
            </a:r>
            <a:r>
              <a:rPr lang="en-US" dirty="0">
                <a:latin typeface="Arial Rounded MT Bold" charset="0"/>
                <a:ea typeface="+mj-ea"/>
                <a:cs typeface="+mj-cs"/>
              </a:rPr>
              <a:t> analysis for Brain exon array data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8E8D8C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Crystal March </a:t>
            </a:r>
            <a:r>
              <a:rPr lang="en-US" dirty="0" smtClean="0">
                <a:solidFill>
                  <a:srgbClr val="8E8D8C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28</a:t>
            </a:r>
            <a:r>
              <a:rPr lang="en-US" baseline="30000" dirty="0" smtClean="0">
                <a:solidFill>
                  <a:srgbClr val="8E8D8C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solidFill>
                  <a:srgbClr val="8E8D8C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17412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_209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" y="136941"/>
            <a:ext cx="3228225" cy="3228225"/>
          </a:xfrm>
          <a:prstGeom prst="rect">
            <a:avLst/>
          </a:prstGeom>
        </p:spPr>
      </p:pic>
      <p:pic>
        <p:nvPicPr>
          <p:cNvPr id="6" name="Picture 5" descr="examp_209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05" y="136941"/>
            <a:ext cx="3295432" cy="3295432"/>
          </a:xfrm>
          <a:prstGeom prst="rect">
            <a:avLst/>
          </a:prstGeom>
        </p:spPr>
      </p:pic>
      <p:pic>
        <p:nvPicPr>
          <p:cNvPr id="7" name="Picture 6" descr="examp_209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" y="3365166"/>
            <a:ext cx="3236143" cy="3236143"/>
          </a:xfrm>
          <a:prstGeom prst="rect">
            <a:avLst/>
          </a:prstGeom>
        </p:spPr>
      </p:pic>
      <p:pic>
        <p:nvPicPr>
          <p:cNvPr id="8" name="Picture 7" descr="examp_209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05" y="3365166"/>
            <a:ext cx="3425627" cy="34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_4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8" y="1051675"/>
            <a:ext cx="4452062" cy="4452062"/>
          </a:xfrm>
          <a:prstGeom prst="rect">
            <a:avLst/>
          </a:prstGeom>
        </p:spPr>
      </p:pic>
      <p:pic>
        <p:nvPicPr>
          <p:cNvPr id="3" name="Picture 2" descr="examp_4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051675"/>
            <a:ext cx="4383415" cy="43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-228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62" y="116429"/>
            <a:ext cx="6852925" cy="68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_228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6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790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Only look at one tissue(A1C: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primary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audiroty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cortex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) considering permutation results: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855 significant association remained: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437 genes with 855 SNPs in total</a:t>
            </a: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259 out of the 855 SNPs overlap with known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eQTLs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 in publications</a:t>
            </a: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9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charset="0"/>
              </a:rPr>
              <a:t>Distribution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903604"/>
              </p:ext>
            </p:extLst>
          </p:nvPr>
        </p:nvGraphicFramePr>
        <p:xfrm>
          <a:off x="108117" y="1460998"/>
          <a:ext cx="4913976" cy="466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27650"/>
              </p:ext>
            </p:extLst>
          </p:nvPr>
        </p:nvGraphicFramePr>
        <p:xfrm>
          <a:off x="3475789" y="524710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Intergenic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8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49" y="173725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Interesting Examples</a:t>
            </a:r>
            <a:endParaRPr lang="en-US" dirty="0"/>
          </a:p>
        </p:txBody>
      </p:sp>
      <p:pic>
        <p:nvPicPr>
          <p:cNvPr id="4" name="Picture 3" descr="examp-3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088"/>
            <a:ext cx="4530164" cy="4530164"/>
          </a:xfrm>
          <a:prstGeom prst="rect">
            <a:avLst/>
          </a:prstGeom>
        </p:spPr>
      </p:pic>
      <p:pic>
        <p:nvPicPr>
          <p:cNvPr id="6" name="Picture 5" descr="examp_337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3" y="1643534"/>
            <a:ext cx="4806571" cy="48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_334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80" y="1416130"/>
            <a:ext cx="4894570" cy="4894570"/>
          </a:xfrm>
          <a:prstGeom prst="rect">
            <a:avLst/>
          </a:prstGeom>
        </p:spPr>
      </p:pic>
      <p:pic>
        <p:nvPicPr>
          <p:cNvPr id="6" name="Picture 5" descr="examp-3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974"/>
            <a:ext cx="4612341" cy="4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 Rounded MT Bold" charset="0"/>
              </a:rPr>
              <a:t>eQTLs</a:t>
            </a:r>
            <a:r>
              <a:rPr lang="en-US" sz="3600" dirty="0" smtClean="0">
                <a:latin typeface="Arial Rounded MT Bold" charset="0"/>
              </a:rPr>
              <a:t> not only associate with genotype but also with gender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27950" cy="4986098"/>
          </a:xfrm>
        </p:spPr>
        <p:txBody>
          <a:bodyPr>
            <a:normAutofit/>
          </a:bodyPr>
          <a:lstStyle/>
          <a:p>
            <a:r>
              <a:rPr lang="pl-PL" b="1" dirty="0"/>
              <a:t>PCDH11Y (uc010nwg.1</a:t>
            </a:r>
            <a:r>
              <a:rPr lang="pl-PL" b="1" dirty="0" smtClean="0"/>
              <a:t>) </a:t>
            </a:r>
            <a:r>
              <a:rPr lang="pl-PL" dirty="0"/>
              <a:t>The </a:t>
            </a:r>
            <a:r>
              <a:rPr lang="pl-PL" dirty="0" err="1"/>
              <a:t>gene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located</a:t>
            </a:r>
            <a:r>
              <a:rPr lang="pl-PL" dirty="0"/>
              <a:t> in a major X/Y </a:t>
            </a:r>
            <a:r>
              <a:rPr lang="pl-PL" dirty="0" err="1"/>
              <a:t>block</a:t>
            </a:r>
            <a:r>
              <a:rPr lang="pl-PL" dirty="0"/>
              <a:t> of </a:t>
            </a:r>
            <a:r>
              <a:rPr lang="pl-PL" dirty="0" err="1" smtClean="0"/>
              <a:t>homology</a:t>
            </a:r>
            <a:r>
              <a:rPr lang="pl-PL" dirty="0" smtClean="0"/>
              <a:t>. </a:t>
            </a:r>
            <a:r>
              <a:rPr lang="pl-PL" dirty="0"/>
              <a:t>The protein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thought</a:t>
            </a:r>
            <a:r>
              <a:rPr lang="pl-PL" dirty="0"/>
              <a:t> to </a:t>
            </a:r>
            <a:r>
              <a:rPr lang="pl-PL" dirty="0" err="1"/>
              <a:t>play</a:t>
            </a:r>
            <a:r>
              <a:rPr lang="pl-PL" dirty="0"/>
              <a:t> a </a:t>
            </a:r>
            <a:r>
              <a:rPr lang="pl-PL" dirty="0" err="1"/>
              <a:t>fundamental</a:t>
            </a:r>
            <a:r>
              <a:rPr lang="pl-PL" dirty="0"/>
              <a:t> role in </a:t>
            </a:r>
            <a:r>
              <a:rPr lang="pl-PL" dirty="0" err="1"/>
              <a:t>cell-cell</a:t>
            </a:r>
            <a:r>
              <a:rPr lang="pl-PL" dirty="0"/>
              <a:t> </a:t>
            </a:r>
            <a:r>
              <a:rPr lang="pl-PL" dirty="0" err="1"/>
              <a:t>recognition</a:t>
            </a:r>
            <a:r>
              <a:rPr lang="pl-PL" dirty="0"/>
              <a:t> </a:t>
            </a:r>
            <a:r>
              <a:rPr lang="pl-PL" dirty="0" err="1"/>
              <a:t>essential</a:t>
            </a:r>
            <a:r>
              <a:rPr lang="pl-PL" dirty="0"/>
              <a:t> for the </a:t>
            </a:r>
            <a:r>
              <a:rPr lang="pl-PL" dirty="0" err="1"/>
              <a:t>segmental</a:t>
            </a:r>
            <a:r>
              <a:rPr lang="pl-PL" dirty="0"/>
              <a:t> development and </a:t>
            </a:r>
            <a:r>
              <a:rPr lang="pl-PL" dirty="0" err="1"/>
              <a:t>function</a:t>
            </a:r>
            <a:r>
              <a:rPr lang="pl-PL" dirty="0"/>
              <a:t> of the central </a:t>
            </a:r>
            <a:r>
              <a:rPr lang="pl-PL" dirty="0" err="1"/>
              <a:t>nervous</a:t>
            </a:r>
            <a:r>
              <a:rPr lang="pl-PL" dirty="0"/>
              <a:t> system. </a:t>
            </a:r>
            <a:endParaRPr lang="pl-PL" dirty="0" smtClean="0"/>
          </a:p>
          <a:p>
            <a:r>
              <a:rPr lang="pl-PL" b="1" dirty="0" smtClean="0"/>
              <a:t>Human </a:t>
            </a:r>
            <a:r>
              <a:rPr lang="pl-PL" b="1" dirty="0" err="1"/>
              <a:t>Gene</a:t>
            </a:r>
            <a:r>
              <a:rPr lang="pl-PL" b="1" dirty="0"/>
              <a:t> UTY (uc010nwx.1)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/>
              <a:t>gene</a:t>
            </a:r>
            <a:r>
              <a:rPr lang="pl-PL" dirty="0"/>
              <a:t> </a:t>
            </a:r>
            <a:r>
              <a:rPr lang="pl-PL" dirty="0" err="1"/>
              <a:t>encodes</a:t>
            </a:r>
            <a:r>
              <a:rPr lang="pl-PL" dirty="0"/>
              <a:t> a protein </a:t>
            </a:r>
            <a:r>
              <a:rPr lang="pl-PL" dirty="0" err="1"/>
              <a:t>containing</a:t>
            </a:r>
            <a:r>
              <a:rPr lang="pl-PL" dirty="0"/>
              <a:t> </a:t>
            </a:r>
            <a:r>
              <a:rPr lang="pl-PL" dirty="0" err="1"/>
              <a:t>tetratricopeptide</a:t>
            </a:r>
            <a:r>
              <a:rPr lang="pl-PL" dirty="0"/>
              <a:t> </a:t>
            </a:r>
            <a:r>
              <a:rPr lang="pl-PL" dirty="0" err="1"/>
              <a:t>repeats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thought</a:t>
            </a:r>
            <a:r>
              <a:rPr lang="pl-PL" dirty="0"/>
              <a:t> to be </a:t>
            </a:r>
            <a:r>
              <a:rPr lang="pl-PL" dirty="0" err="1"/>
              <a:t>involved</a:t>
            </a:r>
            <a:r>
              <a:rPr lang="pl-PL" dirty="0"/>
              <a:t> in protein-protein </a:t>
            </a:r>
            <a:r>
              <a:rPr lang="pl-PL" dirty="0" err="1"/>
              <a:t>interactions</a:t>
            </a:r>
            <a:r>
              <a:rPr lang="pl-PL" dirty="0"/>
              <a:t>. </a:t>
            </a:r>
            <a:r>
              <a:rPr lang="pl-PL" dirty="0" err="1"/>
              <a:t>This</a:t>
            </a:r>
            <a:r>
              <a:rPr lang="pl-PL" dirty="0"/>
              <a:t> protein </a:t>
            </a:r>
            <a:r>
              <a:rPr lang="pl-PL" dirty="0" err="1"/>
              <a:t>is</a:t>
            </a:r>
            <a:r>
              <a:rPr lang="pl-PL" dirty="0"/>
              <a:t> a minor </a:t>
            </a:r>
            <a:r>
              <a:rPr lang="pl-PL" dirty="0" err="1"/>
              <a:t>histocompatibility</a:t>
            </a:r>
            <a:r>
              <a:rPr lang="pl-PL" dirty="0"/>
              <a:t> </a:t>
            </a:r>
            <a:r>
              <a:rPr lang="pl-PL" dirty="0" err="1"/>
              <a:t>antigen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induce</a:t>
            </a:r>
            <a:r>
              <a:rPr lang="pl-PL" dirty="0"/>
              <a:t> </a:t>
            </a:r>
            <a:r>
              <a:rPr lang="pl-PL" dirty="0" err="1"/>
              <a:t>graft</a:t>
            </a:r>
            <a:r>
              <a:rPr lang="pl-PL" dirty="0"/>
              <a:t> </a:t>
            </a:r>
            <a:r>
              <a:rPr lang="pl-PL" dirty="0" err="1"/>
              <a:t>rejection</a:t>
            </a:r>
            <a:r>
              <a:rPr lang="pl-PL" dirty="0"/>
              <a:t> of </a:t>
            </a:r>
            <a:r>
              <a:rPr lang="pl-PL" dirty="0" err="1"/>
              <a:t>male</a:t>
            </a:r>
            <a:r>
              <a:rPr lang="pl-PL" dirty="0"/>
              <a:t> </a:t>
            </a:r>
            <a:r>
              <a:rPr lang="pl-PL" dirty="0" err="1"/>
              <a:t>stem</a:t>
            </a:r>
            <a:r>
              <a:rPr lang="pl-PL" dirty="0"/>
              <a:t> </a:t>
            </a:r>
            <a:r>
              <a:rPr lang="pl-PL" dirty="0" err="1"/>
              <a:t>cell</a:t>
            </a:r>
            <a:r>
              <a:rPr lang="pl-PL" dirty="0"/>
              <a:t> </a:t>
            </a:r>
            <a:r>
              <a:rPr lang="pl-PL" dirty="0" err="1"/>
              <a:t>grafts</a:t>
            </a:r>
            <a:r>
              <a:rPr lang="pl-PL" dirty="0"/>
              <a:t>. </a:t>
            </a:r>
            <a:r>
              <a:rPr lang="pl-PL" dirty="0" err="1"/>
              <a:t>Alternative</a:t>
            </a:r>
            <a:r>
              <a:rPr lang="pl-PL" dirty="0"/>
              <a:t> </a:t>
            </a:r>
            <a:r>
              <a:rPr lang="pl-PL" dirty="0" err="1"/>
              <a:t>splicing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in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transcript</a:t>
            </a:r>
            <a:r>
              <a:rPr lang="pl-PL" dirty="0"/>
              <a:t> </a:t>
            </a:r>
            <a:r>
              <a:rPr lang="pl-PL" dirty="0" err="1"/>
              <a:t>variants</a:t>
            </a:r>
            <a:r>
              <a:rPr lang="pl-PL" dirty="0"/>
              <a:t> </a:t>
            </a:r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isoforms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49" y="173725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Pros and Cons for this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/>
                <a:cs typeface="Arial"/>
              </a:rPr>
              <a:t>Pros: take multiple variables into account at the same time – interactions among variables can be considered in the later stage as well</a:t>
            </a:r>
          </a:p>
          <a:p>
            <a:r>
              <a:rPr lang="en-US" dirty="0" smtClean="0">
                <a:latin typeface="Arial"/>
                <a:cs typeface="Arial"/>
              </a:rPr>
              <a:t>Cons: not sensitive to outliers; permutation can remove partial outliers but not all. It’s hard to tell outliers from real biological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422893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12789" y="186580"/>
            <a:ext cx="7356420" cy="9762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charset="0"/>
                <a:ea typeface="+mj-ea"/>
                <a:cs typeface="+mj-cs"/>
              </a:rPr>
              <a:t>Dataset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12788" y="1371600"/>
            <a:ext cx="8062912" cy="466407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Exon array expression level(1.4 M probes compiled into 17,641 genes) for 16 different brain tissues of 57 individuals: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	-30 Males &amp; 27 Females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	-32 Europeans; 3 Asians; 2 African/European; 3 Mexicans; 17 Africans; </a:t>
            </a:r>
          </a:p>
          <a:p>
            <a:pPr eaLnBrk="1" hangingPunct="1">
              <a:spcBef>
                <a:spcPct val="0"/>
              </a:spcBef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15 Developmental Stage from Embryonic to Late Adulthood</a:t>
            </a:r>
          </a:p>
          <a:p>
            <a:pPr eaLnBrk="1" hangingPunct="1">
              <a:spcBef>
                <a:spcPct val="0"/>
              </a:spcBef>
            </a:pP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 SNP array: 2.5 M per individual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6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49" y="173725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Problems in </a:t>
            </a:r>
            <a:r>
              <a:rPr lang="en-US" dirty="0" err="1" smtClean="0">
                <a:latin typeface="Arial Rounded MT Bold" charset="0"/>
              </a:rPr>
              <a:t>eQTL</a:t>
            </a:r>
            <a:r>
              <a:rPr lang="en-US" dirty="0" smtClean="0">
                <a:latin typeface="Arial Rounded MT Bold" charset="0"/>
              </a:rPr>
              <a:t>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/>
                <a:cs typeface="Arial"/>
              </a:rPr>
              <a:t>Overlap is not as significant as expected</a:t>
            </a:r>
          </a:p>
          <a:p>
            <a:r>
              <a:rPr lang="en-US" dirty="0" smtClean="0">
                <a:latin typeface="Arial"/>
                <a:cs typeface="Arial"/>
              </a:rPr>
              <a:t>Even there is overlap between genes, but the SNPs correlated with the gene are different</a:t>
            </a:r>
          </a:p>
          <a:p>
            <a:r>
              <a:rPr lang="en-US" dirty="0" smtClean="0">
                <a:latin typeface="Arial"/>
                <a:cs typeface="Arial"/>
              </a:rPr>
              <a:t>Consider LD structure between identified QTLs =&gt; infer causal ones or linked ones</a:t>
            </a:r>
          </a:p>
        </p:txBody>
      </p:sp>
    </p:spTree>
    <p:extLst>
      <p:ext uri="{BB962C8B-B14F-4D97-AF65-F5344CB8AC3E}">
        <p14:creationId xmlns:p14="http://schemas.microsoft.com/office/powerpoint/2010/main" val="25170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790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Tissue specificity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Splicing QTLs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QTL in trans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Additive &amp; dominant effect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Take LD into consideration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eQTL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 vs. network</a:t>
            </a: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07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charset="0"/>
                <a:ea typeface="+mj-ea"/>
                <a:cs typeface="+mj-cs"/>
              </a:rPr>
              <a:t>Variables in the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1.Individual difference: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✔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2.Stage: age difference</a:t>
            </a:r>
          </a:p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.Ethnic Group: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population difference</a:t>
            </a:r>
          </a:p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4.Gender</a:t>
            </a:r>
          </a:p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5.Tissue specificity: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✔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3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790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Multiple Linear Regression to consider all the variables at the same time: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Y=X + Age + Gender +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Ethnic_Group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Y – Vector of gene expression across multiple individuals;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X – Vector of genotype across multiple individuals: encoded as (-1,0,+1) as (AA,AB,BB)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Age – Vector of age encoded as 1-15 representing 15 developmental stage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Gender - +1 represent Female, -1 Male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Ethnic_group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 – 1-4 marked as each group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6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790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49"/>
            <a:ext cx="8326854" cy="5257799"/>
          </a:xfrm>
        </p:spPr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Cis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-regulatory SNPs: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Get SNPs within 50 Kb upstream and downstream of a gene, do multiple linear regression between the SNP genotype within this range and gene expression within each tissue type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Do multiple linear regression as described above, pre-filter GENE-SNP association p-value &lt;=0.001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ＭＳ Ｐゴシック" charset="0"/>
                <a:cs typeface="ＭＳ Ｐゴシック" charset="0"/>
              </a:rPr>
              <a:t>Permute Gene Expression 10,000 times per gene, calculate FDR, pick 10e-4 as the FDR cutoff</a:t>
            </a: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3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charset="0"/>
              </a:rPr>
              <a:t>Results</a:t>
            </a:r>
            <a:endParaRPr lang="en-US" dirty="0"/>
          </a:p>
        </p:txBody>
      </p:sp>
      <p:pic>
        <p:nvPicPr>
          <p:cNvPr id="4" name="Picture 3" descr="pval_a1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66" y="1939896"/>
            <a:ext cx="4394341" cy="4394341"/>
          </a:xfrm>
          <a:prstGeom prst="rect">
            <a:avLst/>
          </a:prstGeom>
        </p:spPr>
      </p:pic>
      <p:pic>
        <p:nvPicPr>
          <p:cNvPr id="5" name="Picture 4" descr="pval_n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2" y="1939896"/>
            <a:ext cx="4545470" cy="45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c_p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>
          <a:xfrm>
            <a:off x="0" y="1523999"/>
            <a:ext cx="4988658" cy="4971145"/>
          </a:xfrm>
          <a:prstGeom prst="rect">
            <a:avLst/>
          </a:prstGeom>
        </p:spPr>
      </p:pic>
      <p:pic>
        <p:nvPicPr>
          <p:cNvPr id="5" name="Picture 4" descr="test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85" y="1803398"/>
            <a:ext cx="4826001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-209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213306"/>
            <a:ext cx="5998006" cy="5998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5988" y="1239164"/>
            <a:ext cx="30880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</a:t>
            </a:r>
            <a:r>
              <a:rPr lang="en-US" dirty="0"/>
              <a:t>: The difference between the predicted value (based on the regression equation) and the actual, observed value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Standardized Residual=Residual/ </a:t>
            </a:r>
            <a:r>
              <a:rPr lang="en-US" dirty="0"/>
              <a:t>Standard Deviation of </a:t>
            </a:r>
            <a:r>
              <a:rPr lang="en-US" dirty="0" smtClean="0"/>
              <a:t>Residual</a:t>
            </a:r>
          </a:p>
          <a:p>
            <a:endParaRPr lang="en-US" dirty="0" smtClean="0"/>
          </a:p>
          <a:p>
            <a:r>
              <a:rPr lang="en-US" dirty="0"/>
              <a:t>Leverage: </a:t>
            </a:r>
          </a:p>
          <a:p>
            <a:r>
              <a:rPr lang="en-US" dirty="0" smtClean="0"/>
              <a:t>a </a:t>
            </a:r>
            <a:r>
              <a:rPr lang="en-US" dirty="0"/>
              <a:t>measure of how far an independent variable deviates from its mean. </a:t>
            </a:r>
          </a:p>
        </p:txBody>
      </p:sp>
      <p:pic>
        <p:nvPicPr>
          <p:cNvPr id="3" name="Picture 2" descr="Cook's dista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45" y="5874762"/>
            <a:ext cx="2667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639</TotalTime>
  <Words>576</Words>
  <Application>Microsoft Macintosh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eQTL analysis for Brain exon array data</vt:lpstr>
      <vt:lpstr>Dataset</vt:lpstr>
      <vt:lpstr>Variables in the dataset</vt:lpstr>
      <vt:lpstr>Model</vt:lpstr>
      <vt:lpstr>Procedure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Distribution</vt:lpstr>
      <vt:lpstr>Interesting Examples</vt:lpstr>
      <vt:lpstr>PowerPoint Presentation</vt:lpstr>
      <vt:lpstr>eQTLs not only associate with genotype but also with gender</vt:lpstr>
      <vt:lpstr>Pros and Cons for this model</vt:lpstr>
      <vt:lpstr>Problems in eQTL studies</vt:lpstr>
      <vt:lpstr>Future Direction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eQTL analysis for Brain exon array data</dc:title>
  <dc:creator>Jing Crystal Wang</dc:creator>
  <cp:lastModifiedBy>Jing Crystal Wang</cp:lastModifiedBy>
  <cp:revision>71</cp:revision>
  <dcterms:created xsi:type="dcterms:W3CDTF">2011-03-28T18:41:54Z</dcterms:created>
  <dcterms:modified xsi:type="dcterms:W3CDTF">2011-03-29T18:05:57Z</dcterms:modified>
</cp:coreProperties>
</file>