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7" r:id="rId2"/>
    <p:sldId id="259" r:id="rId3"/>
    <p:sldId id="260" r:id="rId4"/>
    <p:sldId id="258" r:id="rId5"/>
    <p:sldId id="262" r:id="rId6"/>
    <p:sldId id="264" r:id="rId7"/>
    <p:sldId id="261" r:id="rId8"/>
    <p:sldId id="265" r:id="rId9"/>
    <p:sldId id="267" r:id="rId10"/>
    <p:sldId id="266" r:id="rId11"/>
    <p:sldId id="263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25E79E8-97B4-2149-97AF-6DD0312BA477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3620638-CFF3-FE45-8269-1144656931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latin typeface="Arial Rounded MT Bold" charset="0"/>
                <a:ea typeface="+mj-ea"/>
                <a:cs typeface="+mj-cs"/>
              </a:rPr>
              <a:t>eQTL</a:t>
            </a:r>
            <a:r>
              <a:rPr lang="en-US" dirty="0">
                <a:latin typeface="Arial Rounded MT Bold" charset="0"/>
                <a:ea typeface="+mj-ea"/>
                <a:cs typeface="+mj-cs"/>
              </a:rPr>
              <a:t> analysis for Brain exon array data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8E8D8C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Crystal March </a:t>
            </a:r>
            <a:r>
              <a:rPr lang="en-US" dirty="0" smtClean="0">
                <a:solidFill>
                  <a:srgbClr val="8E8D8C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28</a:t>
            </a:r>
            <a:r>
              <a:rPr lang="en-US" baseline="30000" dirty="0" smtClean="0">
                <a:solidFill>
                  <a:srgbClr val="8E8D8C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th</a:t>
            </a:r>
            <a:r>
              <a:rPr lang="en-US" dirty="0">
                <a:solidFill>
                  <a:srgbClr val="8E8D8C"/>
                </a:solidFill>
                <a:latin typeface="Arial Rounded MT Bold" charset="0"/>
                <a:ea typeface="ＭＳ Ｐゴシック" charset="0"/>
                <a:cs typeface="ＭＳ Ｐゴシック" charset="0"/>
              </a:rPr>
              <a:t>, 2011</a:t>
            </a:r>
          </a:p>
        </p:txBody>
      </p:sp>
    </p:spTree>
    <p:extLst>
      <p:ext uri="{BB962C8B-B14F-4D97-AF65-F5344CB8AC3E}">
        <p14:creationId xmlns:p14="http://schemas.microsoft.com/office/powerpoint/2010/main" val="217412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latin typeface="Arial Rounded MT Bold" charset="0"/>
              </a:rPr>
              <a:t>eQTLs</a:t>
            </a:r>
            <a:r>
              <a:rPr lang="en-US" sz="3600" dirty="0" smtClean="0">
                <a:latin typeface="Arial Rounded MT Bold" charset="0"/>
              </a:rPr>
              <a:t> not only associate with genotype but also with gender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27950" cy="4986098"/>
          </a:xfrm>
        </p:spPr>
        <p:txBody>
          <a:bodyPr>
            <a:normAutofit/>
          </a:bodyPr>
          <a:lstStyle/>
          <a:p>
            <a:r>
              <a:rPr lang="pl-PL" b="1" dirty="0"/>
              <a:t>PCDH11Y (uc010nwg.1</a:t>
            </a:r>
            <a:r>
              <a:rPr lang="pl-PL" b="1" dirty="0" smtClean="0"/>
              <a:t>) </a:t>
            </a:r>
            <a:r>
              <a:rPr lang="pl-PL" dirty="0"/>
              <a:t>The </a:t>
            </a:r>
            <a:r>
              <a:rPr lang="pl-PL" dirty="0" err="1"/>
              <a:t>gene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located</a:t>
            </a:r>
            <a:r>
              <a:rPr lang="pl-PL" dirty="0"/>
              <a:t> in a major X/Y </a:t>
            </a:r>
            <a:r>
              <a:rPr lang="pl-PL" dirty="0" err="1"/>
              <a:t>block</a:t>
            </a:r>
            <a:r>
              <a:rPr lang="pl-PL" dirty="0"/>
              <a:t> of </a:t>
            </a:r>
            <a:r>
              <a:rPr lang="pl-PL" dirty="0" err="1" smtClean="0"/>
              <a:t>homology</a:t>
            </a:r>
            <a:r>
              <a:rPr lang="pl-PL" dirty="0" smtClean="0"/>
              <a:t>. </a:t>
            </a:r>
            <a:r>
              <a:rPr lang="pl-PL" dirty="0"/>
              <a:t>The protein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thought</a:t>
            </a:r>
            <a:r>
              <a:rPr lang="pl-PL" dirty="0"/>
              <a:t> to </a:t>
            </a:r>
            <a:r>
              <a:rPr lang="pl-PL" dirty="0" err="1"/>
              <a:t>play</a:t>
            </a:r>
            <a:r>
              <a:rPr lang="pl-PL" dirty="0"/>
              <a:t> a </a:t>
            </a:r>
            <a:r>
              <a:rPr lang="pl-PL" dirty="0" err="1"/>
              <a:t>fundamental</a:t>
            </a:r>
            <a:r>
              <a:rPr lang="pl-PL" dirty="0"/>
              <a:t> role in </a:t>
            </a:r>
            <a:r>
              <a:rPr lang="pl-PL" dirty="0" err="1"/>
              <a:t>cell-cell</a:t>
            </a:r>
            <a:r>
              <a:rPr lang="pl-PL" dirty="0"/>
              <a:t> </a:t>
            </a:r>
            <a:r>
              <a:rPr lang="pl-PL" dirty="0" err="1"/>
              <a:t>recognition</a:t>
            </a:r>
            <a:r>
              <a:rPr lang="pl-PL" dirty="0"/>
              <a:t> </a:t>
            </a:r>
            <a:r>
              <a:rPr lang="pl-PL" dirty="0" err="1"/>
              <a:t>essential</a:t>
            </a:r>
            <a:r>
              <a:rPr lang="pl-PL" dirty="0"/>
              <a:t> for the </a:t>
            </a:r>
            <a:r>
              <a:rPr lang="pl-PL" dirty="0" err="1"/>
              <a:t>segmental</a:t>
            </a:r>
            <a:r>
              <a:rPr lang="pl-PL" dirty="0"/>
              <a:t> development and </a:t>
            </a:r>
            <a:r>
              <a:rPr lang="pl-PL" dirty="0" err="1"/>
              <a:t>function</a:t>
            </a:r>
            <a:r>
              <a:rPr lang="pl-PL" dirty="0"/>
              <a:t> of the central </a:t>
            </a:r>
            <a:r>
              <a:rPr lang="pl-PL" dirty="0" err="1"/>
              <a:t>nervous</a:t>
            </a:r>
            <a:r>
              <a:rPr lang="pl-PL" dirty="0"/>
              <a:t> system. </a:t>
            </a:r>
            <a:endParaRPr lang="pl-PL" dirty="0" smtClean="0"/>
          </a:p>
          <a:p>
            <a:r>
              <a:rPr lang="pl-PL" b="1" dirty="0" smtClean="0"/>
              <a:t>Human </a:t>
            </a:r>
            <a:r>
              <a:rPr lang="pl-PL" b="1" dirty="0" err="1"/>
              <a:t>Gene</a:t>
            </a:r>
            <a:r>
              <a:rPr lang="pl-PL" b="1" dirty="0"/>
              <a:t> UTY (uc010nwx.1)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/>
              <a:t>gene</a:t>
            </a:r>
            <a:r>
              <a:rPr lang="pl-PL" dirty="0"/>
              <a:t> </a:t>
            </a:r>
            <a:r>
              <a:rPr lang="pl-PL" dirty="0" err="1"/>
              <a:t>encodes</a:t>
            </a:r>
            <a:r>
              <a:rPr lang="pl-PL" dirty="0"/>
              <a:t> a protein </a:t>
            </a:r>
            <a:r>
              <a:rPr lang="pl-PL" dirty="0" err="1"/>
              <a:t>containing</a:t>
            </a:r>
            <a:r>
              <a:rPr lang="pl-PL" dirty="0"/>
              <a:t> </a:t>
            </a:r>
            <a:r>
              <a:rPr lang="pl-PL" dirty="0" err="1"/>
              <a:t>tetratricopeptide</a:t>
            </a:r>
            <a:r>
              <a:rPr lang="pl-PL" dirty="0"/>
              <a:t> </a:t>
            </a:r>
            <a:r>
              <a:rPr lang="pl-PL" dirty="0" err="1"/>
              <a:t>repeats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thought</a:t>
            </a:r>
            <a:r>
              <a:rPr lang="pl-PL" dirty="0"/>
              <a:t> to be </a:t>
            </a:r>
            <a:r>
              <a:rPr lang="pl-PL" dirty="0" err="1"/>
              <a:t>involved</a:t>
            </a:r>
            <a:r>
              <a:rPr lang="pl-PL" dirty="0"/>
              <a:t> in protein-protein </a:t>
            </a:r>
            <a:r>
              <a:rPr lang="pl-PL" dirty="0" err="1"/>
              <a:t>interactions</a:t>
            </a:r>
            <a:r>
              <a:rPr lang="pl-PL" dirty="0"/>
              <a:t>. </a:t>
            </a:r>
            <a:r>
              <a:rPr lang="pl-PL" dirty="0" err="1"/>
              <a:t>This</a:t>
            </a:r>
            <a:r>
              <a:rPr lang="pl-PL" dirty="0"/>
              <a:t> protein </a:t>
            </a:r>
            <a:r>
              <a:rPr lang="pl-PL" dirty="0" err="1"/>
              <a:t>is</a:t>
            </a:r>
            <a:r>
              <a:rPr lang="pl-PL" dirty="0"/>
              <a:t> a minor </a:t>
            </a:r>
            <a:r>
              <a:rPr lang="pl-PL" dirty="0" err="1"/>
              <a:t>histocompatibility</a:t>
            </a:r>
            <a:r>
              <a:rPr lang="pl-PL" dirty="0"/>
              <a:t> </a:t>
            </a:r>
            <a:r>
              <a:rPr lang="pl-PL" dirty="0" err="1"/>
              <a:t>antigen</a:t>
            </a:r>
            <a:r>
              <a:rPr lang="pl-PL" dirty="0"/>
              <a:t>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induce</a:t>
            </a:r>
            <a:r>
              <a:rPr lang="pl-PL" dirty="0"/>
              <a:t> </a:t>
            </a:r>
            <a:r>
              <a:rPr lang="pl-PL" dirty="0" err="1"/>
              <a:t>graft</a:t>
            </a:r>
            <a:r>
              <a:rPr lang="pl-PL" dirty="0"/>
              <a:t> </a:t>
            </a:r>
            <a:r>
              <a:rPr lang="pl-PL" dirty="0" err="1"/>
              <a:t>rejection</a:t>
            </a:r>
            <a:r>
              <a:rPr lang="pl-PL" dirty="0"/>
              <a:t> of </a:t>
            </a:r>
            <a:r>
              <a:rPr lang="pl-PL" dirty="0" err="1"/>
              <a:t>male</a:t>
            </a:r>
            <a:r>
              <a:rPr lang="pl-PL" dirty="0"/>
              <a:t> </a:t>
            </a:r>
            <a:r>
              <a:rPr lang="pl-PL" dirty="0" err="1"/>
              <a:t>stem</a:t>
            </a:r>
            <a:r>
              <a:rPr lang="pl-PL" dirty="0"/>
              <a:t> </a:t>
            </a:r>
            <a:r>
              <a:rPr lang="pl-PL" dirty="0" err="1"/>
              <a:t>cell</a:t>
            </a:r>
            <a:r>
              <a:rPr lang="pl-PL" dirty="0"/>
              <a:t> </a:t>
            </a:r>
            <a:r>
              <a:rPr lang="pl-PL" dirty="0" err="1"/>
              <a:t>grafts</a:t>
            </a:r>
            <a:r>
              <a:rPr lang="pl-PL" dirty="0"/>
              <a:t>. </a:t>
            </a:r>
            <a:r>
              <a:rPr lang="pl-PL" dirty="0" err="1"/>
              <a:t>Alternative</a:t>
            </a:r>
            <a:r>
              <a:rPr lang="pl-PL" dirty="0"/>
              <a:t> </a:t>
            </a:r>
            <a:r>
              <a:rPr lang="pl-PL" dirty="0" err="1"/>
              <a:t>splicing</a:t>
            </a:r>
            <a:r>
              <a:rPr lang="pl-PL" dirty="0"/>
              <a:t> </a:t>
            </a:r>
            <a:r>
              <a:rPr lang="pl-PL" dirty="0" err="1"/>
              <a:t>results</a:t>
            </a:r>
            <a:r>
              <a:rPr lang="pl-PL" dirty="0"/>
              <a:t> in </a:t>
            </a:r>
            <a:r>
              <a:rPr lang="pl-PL" dirty="0" err="1"/>
              <a:t>multiple</a:t>
            </a:r>
            <a:r>
              <a:rPr lang="pl-PL" dirty="0"/>
              <a:t> </a:t>
            </a:r>
            <a:r>
              <a:rPr lang="pl-PL" dirty="0" err="1"/>
              <a:t>transcript</a:t>
            </a:r>
            <a:r>
              <a:rPr lang="pl-PL" dirty="0"/>
              <a:t> </a:t>
            </a:r>
            <a:r>
              <a:rPr lang="pl-PL" dirty="0" err="1"/>
              <a:t>variants</a:t>
            </a:r>
            <a:r>
              <a:rPr lang="pl-PL" dirty="0"/>
              <a:t> </a:t>
            </a:r>
            <a:r>
              <a:rPr lang="pl-PL" dirty="0" err="1"/>
              <a:t>encoding</a:t>
            </a:r>
            <a:r>
              <a:rPr lang="pl-PL" dirty="0"/>
              <a:t>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isoforms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1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143790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32249"/>
            <a:ext cx="8326854" cy="5257799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Only look at one tissue(A1C: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primary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audiroty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cortex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) considering permutation results: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855 significant association remained: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437 genes with 855 SNPs in total</a:t>
            </a:r>
          </a:p>
          <a:p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259 out of the 855 SNPs overlap with known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eQTLs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 in publications</a:t>
            </a:r>
          </a:p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495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143790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Future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32249"/>
            <a:ext cx="8326854" cy="5257799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Tissue specificity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Splicing QTLs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QTL in trans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Additive &amp; dominant effect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Take LD </a:t>
            </a: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into consideration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07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712789" y="186580"/>
            <a:ext cx="7356420" cy="9762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charset="0"/>
                <a:ea typeface="+mj-ea"/>
                <a:cs typeface="+mj-cs"/>
              </a:rPr>
              <a:t>Dataset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712788" y="1371600"/>
            <a:ext cx="8062912" cy="4664075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Exon array expression level(1.4 M probes compiled into 17,641 genes) for 16 different brain tissues of 57 individuals: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	-30 Males &amp; 27 Females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	-32 Europeans; 3 Asians; 2 African/European; 3 Mexicans; 17 Africans; </a:t>
            </a:r>
          </a:p>
          <a:p>
            <a:pPr eaLnBrk="1" hangingPunct="1">
              <a:spcBef>
                <a:spcPct val="0"/>
              </a:spcBef>
            </a:pP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15 Developmental Stage from Embryonic to Late Adulthood</a:t>
            </a:r>
          </a:p>
          <a:p>
            <a:pPr eaLnBrk="1" hangingPunct="1">
              <a:spcBef>
                <a:spcPct val="0"/>
              </a:spcBef>
            </a:pP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SNP array: 2.5 M per individual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64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charset="0"/>
                <a:ea typeface="+mj-ea"/>
                <a:cs typeface="+mj-cs"/>
              </a:rPr>
              <a:t>Variables in the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1.Individual difference: </a:t>
            </a: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Zapf Dingbats" charset="0"/>
                <a:ea typeface="ＭＳ Ｐゴシック" charset="0"/>
                <a:cs typeface="Zapf Dingbats" charset="0"/>
                <a:sym typeface="Zapf Dingbats" charset="0"/>
              </a:rPr>
              <a:t>✔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2.Stage: age difference</a:t>
            </a:r>
          </a:p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.Ethnic Group: </a:t>
            </a: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population difference</a:t>
            </a:r>
          </a:p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4.Gender</a:t>
            </a:r>
          </a:p>
          <a:p>
            <a:pPr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5.Tissue specificity: </a:t>
            </a:r>
            <a:r>
              <a: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Zapf Dingbats" charset="0"/>
                <a:ea typeface="ＭＳ Ｐゴシック" charset="0"/>
                <a:cs typeface="Zapf Dingbats" charset="0"/>
                <a:sym typeface="Zapf Dingbats" charset="0"/>
              </a:rPr>
              <a:t>✔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3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143790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32249"/>
            <a:ext cx="8326854" cy="5257799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Multiple Linear Regression to consider all the variables at the same time: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Y=X + Age + Gender +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Ethnic_Group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Y – Vector of gene expression across multiple individuals;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X – Vector of genotype across multiple individuals: encoded as (-1,0,+1) as (AA,AB,BB)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Age – Vector of age encoded as 1-15 representing 15 developmental stage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Gender - +1 represent Female, -1 Male</a:t>
            </a:r>
          </a:p>
          <a:p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Ethnic_group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 – 1-4 marked as each group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16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143790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32249"/>
            <a:ext cx="8326854" cy="5257799"/>
          </a:xfrm>
        </p:spPr>
        <p:txBody>
          <a:bodyPr>
            <a:norm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Cis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-regulatory SNPs: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Get SNPs within 50 Kb upstream and downstream of a gene, do multiple linear regression between the SNP genotype within this range and gene expression within each tissue type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Do multiple linear regression as described above, pre-filter GENE-SNP association p-value &lt;=0.001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 Rounded MT Bold" charset="0"/>
                <a:ea typeface="ＭＳ Ｐゴシック" charset="0"/>
                <a:cs typeface="ＭＳ Ｐゴシック" charset="0"/>
              </a:rPr>
              <a:t>Permute Gene Expression 10,000 times per gene, calculate FDR, pick 10e-4 as the FDR cutoff</a:t>
            </a:r>
          </a:p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253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49" y="173725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Pros and Cons for this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32249"/>
            <a:ext cx="8326854" cy="5257799"/>
          </a:xfrm>
        </p:spPr>
        <p:txBody>
          <a:bodyPr>
            <a:normAutofit/>
          </a:bodyPr>
          <a:lstStyle/>
          <a:p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 Rounded MT Bold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Arial"/>
                <a:cs typeface="Arial"/>
              </a:rPr>
              <a:t>Pros: take multiple variables into account at the same time – interactions among variables can be considered in the later stage as well</a:t>
            </a:r>
          </a:p>
          <a:p>
            <a:r>
              <a:rPr lang="en-US" dirty="0" smtClean="0">
                <a:latin typeface="Arial"/>
                <a:cs typeface="Arial"/>
              </a:rPr>
              <a:t>Cons: not sensitive to outliers; permutation can remove partial outliers but not all. It’s hard to tell outliers from real biological difference</a:t>
            </a:r>
          </a:p>
        </p:txBody>
      </p:sp>
    </p:spTree>
    <p:extLst>
      <p:ext uri="{BB962C8B-B14F-4D97-AF65-F5344CB8AC3E}">
        <p14:creationId xmlns:p14="http://schemas.microsoft.com/office/powerpoint/2010/main" val="422893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xamp-209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31" y="213305"/>
            <a:ext cx="6644695" cy="664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5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amp_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0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449" y="173725"/>
            <a:ext cx="8042276" cy="1336956"/>
          </a:xfrm>
        </p:spPr>
        <p:txBody>
          <a:bodyPr/>
          <a:lstStyle/>
          <a:p>
            <a:r>
              <a:rPr lang="en-US" dirty="0" smtClean="0">
                <a:latin typeface="Arial Rounded MT Bold" charset="0"/>
              </a:rPr>
              <a:t>Interesting Examples</a:t>
            </a:r>
            <a:endParaRPr lang="en-US" dirty="0"/>
          </a:p>
        </p:txBody>
      </p:sp>
      <p:pic>
        <p:nvPicPr>
          <p:cNvPr id="4" name="Picture 3" descr="examp-3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7" y="1919942"/>
            <a:ext cx="4530164" cy="4530164"/>
          </a:xfrm>
          <a:prstGeom prst="rect">
            <a:avLst/>
          </a:prstGeom>
        </p:spPr>
      </p:pic>
      <p:pic>
        <p:nvPicPr>
          <p:cNvPr id="5" name="Picture 4" descr="examp-3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353" y="1837765"/>
            <a:ext cx="4612341" cy="461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99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500</TotalTime>
  <Words>463</Words>
  <Application>Microsoft Macintosh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eQTL analysis for Brain exon array data</vt:lpstr>
      <vt:lpstr>Dataset</vt:lpstr>
      <vt:lpstr>Variables in the dataset</vt:lpstr>
      <vt:lpstr>Model</vt:lpstr>
      <vt:lpstr>Procedure</vt:lpstr>
      <vt:lpstr>Pros and Cons for this model</vt:lpstr>
      <vt:lpstr>PowerPoint Presentation</vt:lpstr>
      <vt:lpstr>PowerPoint Presentation</vt:lpstr>
      <vt:lpstr>Interesting Examples</vt:lpstr>
      <vt:lpstr>eQTLs not only associate with genotype but also with gender</vt:lpstr>
      <vt:lpstr>Results</vt:lpstr>
      <vt:lpstr>Future Direction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eQTL analysis for Brain exon array data</dc:title>
  <dc:creator>Jing Crystal Wang</dc:creator>
  <cp:lastModifiedBy>Jing Crystal Wang</cp:lastModifiedBy>
  <cp:revision>36</cp:revision>
  <dcterms:created xsi:type="dcterms:W3CDTF">2011-03-28T18:41:54Z</dcterms:created>
  <dcterms:modified xsi:type="dcterms:W3CDTF">2011-03-29T03:07:52Z</dcterms:modified>
</cp:coreProperties>
</file>