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373" r:id="rId2"/>
    <p:sldId id="344" r:id="rId3"/>
    <p:sldId id="291" r:id="rId4"/>
    <p:sldId id="360" r:id="rId5"/>
    <p:sldId id="346" r:id="rId6"/>
    <p:sldId id="357" r:id="rId7"/>
    <p:sldId id="374" r:id="rId8"/>
    <p:sldId id="298" r:id="rId9"/>
    <p:sldId id="378" r:id="rId10"/>
    <p:sldId id="369" r:id="rId11"/>
    <p:sldId id="362" r:id="rId12"/>
    <p:sldId id="370" r:id="rId13"/>
    <p:sldId id="371" r:id="rId14"/>
    <p:sldId id="375" r:id="rId15"/>
    <p:sldId id="376" r:id="rId16"/>
    <p:sldId id="377" r:id="rId17"/>
    <p:sldId id="379" r:id="rId18"/>
  </p:sldIdLst>
  <p:sldSz cx="9144000" cy="6858000" type="screen4x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7349" autoAdjust="0"/>
    <p:restoredTop sz="90879" autoAdjust="0"/>
  </p:normalViewPr>
  <p:slideViewPr>
    <p:cSldViewPr snapToObjects="1">
      <p:cViewPr>
        <p:scale>
          <a:sx n="150" d="100"/>
          <a:sy n="150" d="100"/>
        </p:scale>
        <p:origin x="-952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ADC29-D42E-C34D-8DA8-11017EA4816D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ADA6F-A1E1-854F-984F-E74F3BD7E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Construction of personal genome by vcf2diplod tool is made by incorporating</a:t>
            </a:r>
            <a:r>
              <a:rPr lang="en-US" baseline="0" dirty="0" smtClean="0"/>
              <a:t> personal variants into the reference genome. Personal variants may require addition pre-processing, i.e., filtering, genotyping, and/or phasing. The output is the two  (paternal and maternal) </a:t>
            </a:r>
            <a:r>
              <a:rPr lang="en-US" baseline="0" dirty="0" err="1" smtClean="0"/>
              <a:t>haplotypes</a:t>
            </a:r>
            <a:r>
              <a:rPr lang="en-US" baseline="0" dirty="0" smtClean="0"/>
              <a:t> of personal genome. During the construction step the reference genome is represented as an array of nucleotides with each cell representing a single base. Iteratively the nucleotides in the array are being modified to reflect personal variations. Once all variation have been applied a personal </a:t>
            </a:r>
            <a:r>
              <a:rPr lang="en-US" baseline="0" dirty="0" err="1" smtClean="0"/>
              <a:t>haplotype</a:t>
            </a:r>
            <a:r>
              <a:rPr lang="en-US" baseline="0" dirty="0" smtClean="0"/>
              <a:t> is constructed by reading though the array. Simultaneously, equivalence map (MAP-file) between personal haplotypes and reference genome is being constructed.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1AC3-FC24-1C40-B430-54F81EEB0D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After 1.5&gt;=CNV&gt;=0.5 filtering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FCFF1-6A77-0440-A830-C32ACC2B06E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Myc</a:t>
            </a:r>
            <a:r>
              <a:rPr lang="en-US" dirty="0" smtClean="0"/>
              <a:t> in Max</a:t>
            </a:r>
            <a:r>
              <a:rPr lang="en-US" baseline="0" dirty="0" smtClean="0"/>
              <a:t> </a:t>
            </a:r>
            <a:r>
              <a:rPr lang="en-US" baseline="0" smtClean="0"/>
              <a:t>binding sites.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C526-8E89-C84B-B8D0-C800BDAFA9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ADA6F-A1E1-854F-984F-E74F3BD7E3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file establishes equivalence of bases between reference </a:t>
            </a:r>
            <a:r>
              <a:rPr lang="en-US" dirty="0" err="1" smtClean="0"/>
              <a:t>haplotypes</a:t>
            </a:r>
            <a:r>
              <a:rPr lang="en-US" baseline="0" dirty="0" smtClean="0"/>
              <a:t> of personal genome and reference genome. Paternal </a:t>
            </a:r>
            <a:r>
              <a:rPr lang="en-US" baseline="0" dirty="0" err="1" smtClean="0"/>
              <a:t>haplotypes</a:t>
            </a:r>
            <a:r>
              <a:rPr lang="en-US" baseline="0" dirty="0" smtClean="0"/>
              <a:t> denoted as R, maternal as M, and reference as R. Nucleotides in each sequence are denoted as X. </a:t>
            </a:r>
            <a:r>
              <a:rPr lang="en-US" baseline="0" dirty="0" err="1" smtClean="0"/>
              <a:t>Ungapped</a:t>
            </a:r>
            <a:r>
              <a:rPr lang="en-US" baseline="0" dirty="0" smtClean="0"/>
              <a:t> block that </a:t>
            </a:r>
            <a:r>
              <a:rPr lang="en-US" baseline="0" dirty="0" err="1" smtClean="0"/>
              <a:t>ispresent</a:t>
            </a:r>
            <a:r>
              <a:rPr lang="en-US" baseline="0" dirty="0" smtClean="0"/>
              <a:t> in all three </a:t>
            </a:r>
            <a:r>
              <a:rPr lang="en-US" baseline="0" dirty="0" err="1" smtClean="0"/>
              <a:t>haplotypes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isrecorded</a:t>
            </a:r>
            <a:r>
              <a:rPr lang="en-US" baseline="0" dirty="0" smtClean="0"/>
              <a:t> by indices of the first bases in a block for each </a:t>
            </a:r>
            <a:r>
              <a:rPr lang="en-US" baseline="0" dirty="0" err="1" smtClean="0"/>
              <a:t>haplotype</a:t>
            </a:r>
            <a:r>
              <a:rPr lang="en-US" baseline="0" dirty="0" smtClean="0"/>
              <a:t>. Each position absent in either </a:t>
            </a:r>
            <a:r>
              <a:rPr lang="en-US" baseline="0" dirty="0" err="1" smtClean="0"/>
              <a:t>haplotype</a:t>
            </a:r>
            <a:r>
              <a:rPr lang="en-US" baseline="0" dirty="0" smtClean="0"/>
              <a:t> is recorded by base indices for </a:t>
            </a:r>
            <a:r>
              <a:rPr lang="en-US" baseline="0" dirty="0" err="1" smtClean="0"/>
              <a:t>haplotype(s</a:t>
            </a:r>
            <a:r>
              <a:rPr lang="en-US" baseline="0" dirty="0" smtClean="0"/>
              <a:t>) having a nucleotide in the position and by -1 for </a:t>
            </a:r>
            <a:r>
              <a:rPr lang="en-US" baseline="0" dirty="0" err="1" smtClean="0"/>
              <a:t>haplotype(s</a:t>
            </a:r>
            <a:r>
              <a:rPr lang="en-US" baseline="0" dirty="0" smtClean="0"/>
              <a:t>) with gap. </a:t>
            </a:r>
            <a:r>
              <a:rPr lang="en-US" baseline="0" smtClean="0"/>
              <a:t>Base </a:t>
            </a:r>
            <a:r>
              <a:rPr lang="en-US" baseline="0" dirty="0" smtClean="0"/>
              <a:t>numbering starts from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E8735-6AA1-DB46-9A47-49FEFAF048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Procedure to compare read mapping to reference</a:t>
            </a:r>
            <a:r>
              <a:rPr lang="en-US" baseline="0" dirty="0" smtClean="0"/>
              <a:t> genome and haplotypes of NA12878. </a:t>
            </a:r>
            <a:r>
              <a:rPr lang="en-US" baseline="0" dirty="0" err="1" smtClean="0"/>
              <a:t>Pol</a:t>
            </a:r>
            <a:r>
              <a:rPr lang="en-US" baseline="0" dirty="0" smtClean="0"/>
              <a:t> II Chip-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reads were mapped to each haplotype using Bowtie. Then, for any pair of compared haplotypes read mappings were classified as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 equivalent, if a read maps at the equivalent positions; ii) different, if a read maps to non-equivalent positions; iii) not mapped, if a read does not map to either of the compared haplotypes.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E402A-DC6D-EF42-B66E-E2474A2F35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After 1.5&gt;=CNV&gt;=0.5 filtering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FCFF1-6A77-0440-A830-C32ACC2B06E9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250-B124-444F-AD77-B3DDB8EA8E87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23E-4307-3D46-8241-2F22A9F2F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00250-B124-444F-AD77-B3DDB8EA8E87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3523E-4307-3D46-8241-2F22A9F2F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d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83609" y="228600"/>
            <a:ext cx="1045658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Figure 1a</a:t>
            </a:r>
          </a:p>
        </p:txBody>
      </p:sp>
      <p:pic>
        <p:nvPicPr>
          <p:cNvPr id="6" name="Picture 5" descr="Constructing_diploid_fig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3609" y="76200"/>
            <a:ext cx="8874126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Supplementary Figures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Alignment         MAP-file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280002" y="1535113"/>
            <a:ext cx="4041775" cy="63976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80002" y="2338499"/>
            <a:ext cx="239493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1 1 1</a:t>
            </a:r>
          </a:p>
          <a:p>
            <a:r>
              <a:rPr lang="en-US" dirty="0" smtClean="0"/>
              <a:t>233714 -1 233714</a:t>
            </a:r>
          </a:p>
          <a:p>
            <a:r>
              <a:rPr lang="en-US" dirty="0" smtClean="0"/>
              <a:t>233715 -1 233715</a:t>
            </a:r>
          </a:p>
          <a:p>
            <a:r>
              <a:rPr lang="en-US" dirty="0" smtClean="0"/>
              <a:t>233716 -1 233716</a:t>
            </a:r>
          </a:p>
          <a:p>
            <a:r>
              <a:rPr lang="en-US" dirty="0" smtClean="0"/>
              <a:t>233717 -1 233717</a:t>
            </a:r>
          </a:p>
          <a:p>
            <a:r>
              <a:rPr lang="en-US" dirty="0" smtClean="0"/>
              <a:t>233718 233714 233718</a:t>
            </a:r>
          </a:p>
          <a:p>
            <a:r>
              <a:rPr lang="en-US" dirty="0" smtClean="0"/>
              <a:t>768166 768162 -1</a:t>
            </a:r>
          </a:p>
          <a:p>
            <a:r>
              <a:rPr lang="en-US" dirty="0" smtClean="0"/>
              <a:t>768167 768163 -1</a:t>
            </a:r>
          </a:p>
          <a:p>
            <a:r>
              <a:rPr lang="en-US" dirty="0" smtClean="0"/>
              <a:t>768168 768164 768166</a:t>
            </a:r>
          </a:p>
          <a:p>
            <a:r>
              <a:rPr lang="en-US" dirty="0" smtClean="0"/>
              <a:t>780562 780558 -1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409059"/>
            <a:ext cx="306635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  M  R</a:t>
            </a:r>
          </a:p>
          <a:p>
            <a:r>
              <a:rPr lang="en-US" dirty="0" smtClean="0"/>
              <a:t>X   X   X</a:t>
            </a:r>
          </a:p>
          <a:p>
            <a:r>
              <a:rPr lang="en-US" dirty="0" smtClean="0"/>
              <a:t>X   X   X</a:t>
            </a:r>
          </a:p>
          <a:p>
            <a:r>
              <a:rPr lang="en-US" dirty="0" smtClean="0"/>
              <a:t>X   X   X                         P1 M1 R1</a:t>
            </a:r>
          </a:p>
          <a:p>
            <a:r>
              <a:rPr lang="en-US" dirty="0" smtClean="0"/>
              <a:t>X   X   -                          P4 M4  -1           </a:t>
            </a:r>
          </a:p>
          <a:p>
            <a:r>
              <a:rPr lang="en-US" dirty="0" smtClean="0"/>
              <a:t>X   X   -                          P5 M5  -1</a:t>
            </a:r>
          </a:p>
          <a:p>
            <a:r>
              <a:rPr lang="en-US" dirty="0" smtClean="0"/>
              <a:t>-    X   -                           -1 M6  -1 </a:t>
            </a:r>
          </a:p>
          <a:p>
            <a:r>
              <a:rPr lang="en-US" dirty="0" smtClean="0"/>
              <a:t>X   X   X                         P6 M7 R4           </a:t>
            </a:r>
          </a:p>
          <a:p>
            <a:r>
              <a:rPr lang="en-US" dirty="0" smtClean="0"/>
              <a:t>X   X   X                         …</a:t>
            </a:r>
          </a:p>
          <a:p>
            <a:r>
              <a:rPr lang="en-US" dirty="0" smtClean="0"/>
              <a:t>-    X   X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7595" y="2761859"/>
            <a:ext cx="752256" cy="816458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6909" y="4395979"/>
            <a:ext cx="762942" cy="54310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>
          <a:xfrm>
            <a:off x="1259851" y="3170088"/>
            <a:ext cx="1209457" cy="257033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3"/>
          </p:cNvCxnSpPr>
          <p:nvPr/>
        </p:nvCxnSpPr>
        <p:spPr>
          <a:xfrm flipV="1">
            <a:off x="1259851" y="4524495"/>
            <a:ext cx="1209457" cy="14303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59851" y="3701193"/>
            <a:ext cx="1209457" cy="158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259851" y="3962934"/>
            <a:ext cx="1209457" cy="158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259851" y="4263740"/>
            <a:ext cx="1209457" cy="158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Arrow 62"/>
          <p:cNvSpPr/>
          <p:nvPr/>
        </p:nvSpPr>
        <p:spPr>
          <a:xfrm>
            <a:off x="4063999" y="3816943"/>
            <a:ext cx="866778" cy="291981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6139934"/>
            <a:ext cx="2414535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Supplementary Figure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rot="16200000" flipH="1">
            <a:off x="2061369" y="3886645"/>
            <a:ext cx="518766" cy="4561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n 6"/>
          <p:cNvSpPr/>
          <p:nvPr/>
        </p:nvSpPr>
        <p:spPr>
          <a:xfrm>
            <a:off x="4233203" y="805784"/>
            <a:ext cx="726892" cy="36287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349110" y="1101152"/>
            <a:ext cx="131024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83598" y="929148"/>
            <a:ext cx="131024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80282" y="1004314"/>
            <a:ext cx="131024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01344" y="1070990"/>
            <a:ext cx="131024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80134" y="939228"/>
            <a:ext cx="131024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11158" y="1086864"/>
            <a:ext cx="131024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16782" y="933910"/>
            <a:ext cx="131024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90096" y="1002726"/>
            <a:ext cx="131024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58198" y="1009076"/>
            <a:ext cx="131024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20972" y="1036064"/>
            <a:ext cx="131024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74" y="1911890"/>
            <a:ext cx="1828800" cy="5064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31" y="1911890"/>
            <a:ext cx="1828800" cy="5064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774" y="1911890"/>
            <a:ext cx="1828800" cy="5064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48174" y="2418366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Reference genome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857386" y="2418366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Paternal haplotype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055071" y="2418366"/>
            <a:ext cx="1633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aternal haplotype</a:t>
            </a:r>
            <a:endParaRPr lang="en-US" sz="1400" dirty="0"/>
          </a:p>
        </p:txBody>
      </p:sp>
      <p:cxnSp>
        <p:nvCxnSpPr>
          <p:cNvPr id="25" name="Elbow Connector 24"/>
          <p:cNvCxnSpPr>
            <a:endCxn id="19" idx="0"/>
          </p:cNvCxnSpPr>
          <p:nvPr/>
        </p:nvCxnSpPr>
        <p:spPr>
          <a:xfrm rot="5400000">
            <a:off x="4224794" y="1540035"/>
            <a:ext cx="743236" cy="4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endCxn id="18" idx="0"/>
          </p:cNvCxnSpPr>
          <p:nvPr/>
        </p:nvCxnSpPr>
        <p:spPr>
          <a:xfrm>
            <a:off x="4960095" y="987219"/>
            <a:ext cx="1750236" cy="9246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endCxn id="16" idx="0"/>
          </p:cNvCxnSpPr>
          <p:nvPr/>
        </p:nvCxnSpPr>
        <p:spPr>
          <a:xfrm rot="10800000" flipV="1">
            <a:off x="2462575" y="987218"/>
            <a:ext cx="1770629" cy="9246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05200" y="533783"/>
            <a:ext cx="252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Pol II  &amp; CTCF Chip-</a:t>
            </a:r>
            <a:r>
              <a:rPr lang="en-US" sz="1400" dirty="0" err="1" smtClean="0"/>
              <a:t>Seq</a:t>
            </a:r>
            <a:r>
              <a:rPr lang="en-US" sz="1400" dirty="0" smtClean="0"/>
              <a:t> reads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113760" y="1293870"/>
            <a:ext cx="697627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Bowtie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256663" y="1293870"/>
            <a:ext cx="697627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Bowtie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361517" y="1293870"/>
            <a:ext cx="697627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Bowtie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296678" y="3855331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96678" y="4374097"/>
            <a:ext cx="22860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27806" y="4710306"/>
            <a:ext cx="1647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Equivalent positions</a:t>
            </a:r>
            <a:endParaRPr lang="en-US" sz="1400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1336909" y="3931371"/>
            <a:ext cx="831815" cy="67973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1412949" y="4375684"/>
            <a:ext cx="1135874" cy="311462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2967" y="3701442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Haplotype 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279" y="4221796"/>
            <a:ext cx="1098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Haplotype B</a:t>
            </a:r>
            <a:endParaRPr lang="en-US" sz="1400" b="1" dirty="0">
              <a:solidFill>
                <a:srgbClr val="0000FF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16200000" flipH="1">
            <a:off x="4840208" y="3886645"/>
            <a:ext cx="518766" cy="4561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75517" y="3855331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075517" y="4374097"/>
            <a:ext cx="22860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906645" y="4710306"/>
            <a:ext cx="1647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Equivalent positions</a:t>
            </a:r>
            <a:endParaRPr lang="en-US" sz="1400" dirty="0"/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4115748" y="3931371"/>
            <a:ext cx="831815" cy="67973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4191788" y="4375684"/>
            <a:ext cx="1135874" cy="311462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7475022" y="3886645"/>
            <a:ext cx="518766" cy="4561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710331" y="3855331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10331" y="4374097"/>
            <a:ext cx="22860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541459" y="4710306"/>
            <a:ext cx="1647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Equivalent positions</a:t>
            </a:r>
            <a:endParaRPr lang="en-US" sz="1400" dirty="0"/>
          </a:p>
        </p:txBody>
      </p:sp>
      <p:cxnSp>
        <p:nvCxnSpPr>
          <p:cNvPr id="59" name="Straight Arrow Connector 58"/>
          <p:cNvCxnSpPr/>
          <p:nvPr/>
        </p:nvCxnSpPr>
        <p:spPr>
          <a:xfrm rot="5400000">
            <a:off x="6750562" y="3931371"/>
            <a:ext cx="831815" cy="67973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6826602" y="4375684"/>
            <a:ext cx="1135874" cy="311462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113760" y="3790882"/>
            <a:ext cx="27432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548823" y="4465125"/>
            <a:ext cx="27432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Left Brace 62"/>
          <p:cNvSpPr/>
          <p:nvPr/>
        </p:nvSpPr>
        <p:spPr>
          <a:xfrm rot="5400000">
            <a:off x="4942635" y="-463396"/>
            <a:ext cx="417284" cy="778148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21" idx="2"/>
            <a:endCxn id="63" idx="1"/>
          </p:cNvCxnSpPr>
          <p:nvPr/>
        </p:nvCxnSpPr>
        <p:spPr>
          <a:xfrm rot="16200000" flipH="1">
            <a:off x="4650466" y="2717892"/>
            <a:ext cx="492560" cy="509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3" idx="2"/>
            <a:endCxn id="63" idx="1"/>
          </p:cNvCxnSpPr>
          <p:nvPr/>
        </p:nvCxnSpPr>
        <p:spPr>
          <a:xfrm rot="5400000">
            <a:off x="5765340" y="2112081"/>
            <a:ext cx="492560" cy="17206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0" idx="2"/>
            <a:endCxn id="63" idx="1"/>
          </p:cNvCxnSpPr>
          <p:nvPr/>
        </p:nvCxnSpPr>
        <p:spPr>
          <a:xfrm rot="16200000" flipH="1">
            <a:off x="3492654" y="1560080"/>
            <a:ext cx="492560" cy="28246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92599" y="3789294"/>
            <a:ext cx="27432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087197" y="4466713"/>
            <a:ext cx="27432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506336" y="3793264"/>
            <a:ext cx="27432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Down Arrow 78"/>
          <p:cNvSpPr/>
          <p:nvPr/>
        </p:nvSpPr>
        <p:spPr>
          <a:xfrm>
            <a:off x="8134244" y="4710306"/>
            <a:ext cx="198835" cy="5154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7546337" y="5269468"/>
            <a:ext cx="138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Not mapped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1" name="Down Arrow 80"/>
          <p:cNvSpPr/>
          <p:nvPr/>
        </p:nvSpPr>
        <p:spPr>
          <a:xfrm>
            <a:off x="5510574" y="4710306"/>
            <a:ext cx="198835" cy="5154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648557" y="52694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Different mapping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3" name="Down Arrow 82"/>
          <p:cNvSpPr/>
          <p:nvPr/>
        </p:nvSpPr>
        <p:spPr>
          <a:xfrm>
            <a:off x="2706541" y="4710306"/>
            <a:ext cx="198835" cy="5154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762291" y="526946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Equivalent mapping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85214" y="2815935"/>
            <a:ext cx="1744651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Unique best mapping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5681" y="6204464"/>
            <a:ext cx="2414535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Supplementary Figure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139934"/>
            <a:ext cx="2414535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Supplementary Figure 3</a:t>
            </a:r>
          </a:p>
        </p:txBody>
      </p:sp>
      <p:pic>
        <p:nvPicPr>
          <p:cNvPr id="7" name="Picture 6" descr="fig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14400" y="2133600"/>
            <a:ext cx="7454901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dGraph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7759199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139934"/>
            <a:ext cx="2416038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Supplementary Figure 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dGraph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75463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139934"/>
            <a:ext cx="2414535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Supplementary Figure 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_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765010"/>
            <a:ext cx="4541410" cy="4541410"/>
          </a:xfrm>
          <a:prstGeom prst="rect">
            <a:avLst/>
          </a:prstGeom>
        </p:spPr>
      </p:pic>
      <p:pic>
        <p:nvPicPr>
          <p:cNvPr id="5" name="Picture 4" descr="person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59484" y="669129"/>
            <a:ext cx="4835738" cy="4835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139934"/>
            <a:ext cx="2414535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Supplementary Figure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4463"/>
            <a:ext cx="71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484463"/>
            <a:ext cx="103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139934"/>
            <a:ext cx="2414535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Supplementary Figure</a:t>
            </a:r>
            <a:r>
              <a:rPr lang="en-US" dirty="0" smtClean="0"/>
              <a:t> </a:t>
            </a:r>
            <a:r>
              <a:rPr lang="en-US" dirty="0" smtClean="0"/>
              <a:t>7</a:t>
            </a:r>
            <a:endParaRPr lang="en-US" dirty="0" smtClean="0"/>
          </a:p>
        </p:txBody>
      </p:sp>
      <p:pic>
        <p:nvPicPr>
          <p:cNvPr id="9" name="Content Placeholder 3" descr="CTCF_ratio_CTCF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253" r="-20253"/>
              <a:stretch>
                <a:fillRect/>
              </a:stretch>
            </p:blipFill>
          </mc:Choice>
          <mc:Fallback>
            <p:blipFill>
              <a:blip r:embed="rId3"/>
              <a:srcRect l="-20253" r="-20253"/>
              <a:stretch>
                <a:fillRect/>
              </a:stretch>
            </p:blipFill>
          </mc:Fallback>
        </mc:AlternateContent>
        <p:spPr>
          <a:xfrm>
            <a:off x="-914400" y="1163598"/>
            <a:ext cx="6650648" cy="3657600"/>
          </a:xfrm>
        </p:spPr>
      </p:pic>
      <p:sp>
        <p:nvSpPr>
          <p:cNvPr id="10" name="TextBox 9"/>
          <p:cNvSpPr txBox="1"/>
          <p:nvPr/>
        </p:nvSpPr>
        <p:spPr>
          <a:xfrm>
            <a:off x="1295400" y="97893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CTCF motifs in CTCF sites</a:t>
            </a:r>
            <a:endParaRPr lang="en-US" dirty="0"/>
          </a:p>
        </p:txBody>
      </p:sp>
      <p:pic>
        <p:nvPicPr>
          <p:cNvPr id="11" name="Picture 10" descr="Pol_II_ratio_My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11133" y="1163598"/>
            <a:ext cx="4732867" cy="3657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2600" y="978932"/>
            <a:ext cx="2535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cMyc</a:t>
            </a:r>
            <a:r>
              <a:rPr lang="en-US" dirty="0" smtClean="0"/>
              <a:t> motifs in </a:t>
            </a:r>
            <a:r>
              <a:rPr lang="en-US" smtClean="0"/>
              <a:t>Pol II sites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57200" y="6139934"/>
            <a:ext cx="1056366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Figure 1b</a:t>
            </a:r>
            <a:endParaRPr lang="en-US" dirty="0"/>
          </a:p>
        </p:txBody>
      </p:sp>
      <p:pic>
        <p:nvPicPr>
          <p:cNvPr id="4" name="Picture 3" descr="fig1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61104" y="228600"/>
            <a:ext cx="5096934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139934"/>
            <a:ext cx="935089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supp_fig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77899" y="2133600"/>
            <a:ext cx="7404101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67" y="1097601"/>
            <a:ext cx="7315200" cy="4272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1" y="6139934"/>
            <a:ext cx="935089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18539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5370056"/>
            <a:ext cx="3926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Fraction of Maternal Reads per ASB SNP </a:t>
            </a:r>
          </a:p>
          <a:p>
            <a:pPr algn="ctr"/>
            <a:r>
              <a:rPr lang="en-US" dirty="0" smtClean="0"/>
              <a:t>in </a:t>
            </a:r>
            <a:r>
              <a:rPr lang="en-US" dirty="0" err="1" smtClean="0"/>
              <a:t>cMyc</a:t>
            </a:r>
            <a:r>
              <a:rPr lang="en-US" dirty="0" smtClean="0"/>
              <a:t> motifs in Max Binding Sites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501692" y="2797097"/>
            <a:ext cx="45641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 in </a:t>
            </a:r>
            <a:r>
              <a:rPr lang="en-US" dirty="0" err="1" smtClean="0"/>
              <a:t>cMyc</a:t>
            </a:r>
            <a:r>
              <a:rPr lang="en-US" dirty="0" smtClean="0"/>
              <a:t> Motif Scores </a:t>
            </a:r>
          </a:p>
          <a:p>
            <a:pPr algn="ctr"/>
            <a:r>
              <a:rPr lang="en-US" dirty="0" smtClean="0"/>
              <a:t>Between Maternal and Paternal Alleles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790B-E681-4445-B79D-52642693091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1" y="6139934"/>
            <a:ext cx="935089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pic>
        <p:nvPicPr>
          <p:cNvPr id="7" name="Picture 6" descr="fig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3000" y="1905000"/>
            <a:ext cx="6870701" cy="264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1" y="6139934"/>
            <a:ext cx="935089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Figure 5</a:t>
            </a:r>
            <a:endParaRPr lang="en-US" dirty="0"/>
          </a:p>
        </p:txBody>
      </p:sp>
      <p:pic>
        <p:nvPicPr>
          <p:cNvPr id="5" name="Picture 4" descr="fig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8200" y="1524000"/>
            <a:ext cx="7315200" cy="3688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085" y="1567934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567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B870B9-7EA4-9A4E-9C7C-F6E8EA6C6F3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1" y="6139934"/>
            <a:ext cx="935089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Figure 6</a:t>
            </a:r>
            <a:endParaRPr lang="en-US" dirty="0"/>
          </a:p>
        </p:txBody>
      </p:sp>
      <p:pic>
        <p:nvPicPr>
          <p:cNvPr id="5" name="Picture 4" descr="fig6_v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92290" y="234951"/>
            <a:ext cx="6286500" cy="612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866" y="6341533"/>
            <a:ext cx="935089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Figure 7</a:t>
            </a:r>
            <a:endParaRPr lang="en-US" dirty="0"/>
          </a:p>
        </p:txBody>
      </p:sp>
      <p:pic>
        <p:nvPicPr>
          <p:cNvPr id="4" name="Picture 3" descr="fig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1371600"/>
            <a:ext cx="9144000" cy="1154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866" y="6341533"/>
            <a:ext cx="935089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Figure 7</a:t>
            </a:r>
            <a:endParaRPr lang="en-US" dirty="0"/>
          </a:p>
        </p:txBody>
      </p:sp>
      <p:pic>
        <p:nvPicPr>
          <p:cNvPr id="5" name="Picture 4" descr="Net_03_22_11_Filter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4866" y="685800"/>
            <a:ext cx="9891616" cy="1280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8402</TotalTime>
  <Words>556</Words>
  <Application>Microsoft Macintosh PowerPoint</Application>
  <PresentationFormat>On-screen Show (4:3)</PresentationFormat>
  <Paragraphs>82</Paragraphs>
  <Slides>17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Supplementary Figures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Yale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Allele Paper Figures/Tables</dc:title>
  <dc:creator>Joel Rozowsky User</dc:creator>
  <cp:lastModifiedBy>Joel Rozowsky User</cp:lastModifiedBy>
  <cp:revision>125</cp:revision>
  <cp:lastPrinted>2010-09-21T14:25:13Z</cp:lastPrinted>
  <dcterms:created xsi:type="dcterms:W3CDTF">2011-03-28T13:13:44Z</dcterms:created>
  <dcterms:modified xsi:type="dcterms:W3CDTF">2011-03-28T13:46:01Z</dcterms:modified>
</cp:coreProperties>
</file>