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3" r:id="rId7"/>
    <p:sldId id="260" r:id="rId8"/>
    <p:sldId id="264" r:id="rId9"/>
    <p:sldId id="267" r:id="rId10"/>
    <p:sldId id="268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COMPILED!$C$1</c:f>
              <c:strCache>
                <c:ptCount val="1"/>
                <c:pt idx="0">
                  <c:v>metab_s</c:v>
                </c:pt>
              </c:strCache>
            </c:strRef>
          </c:tx>
          <c:cat>
            <c:strRef>
              <c:f>COMPILED!$B$2:$B$86</c:f>
              <c:strCache>
                <c:ptCount val="85"/>
                <c:pt idx="0">
                  <c:v>Glycolysis / Gluconeogenesis  </c:v>
                </c:pt>
                <c:pt idx="1">
                  <c:v>Citrate cycle (TCA cycle) </c:v>
                </c:pt>
                <c:pt idx="2">
                  <c:v>Pentose phosphate pathway  </c:v>
                </c:pt>
                <c:pt idx="3">
                  <c:v>Pentose and glucuronate interconversions </c:v>
                </c:pt>
                <c:pt idx="4">
                  <c:v>Fructose and mannose metabolism </c:v>
                </c:pt>
                <c:pt idx="5">
                  <c:v>Galactose metabolism   </c:v>
                </c:pt>
                <c:pt idx="6">
                  <c:v>Ascorbate and aldarate metabolism </c:v>
                </c:pt>
                <c:pt idx="7">
                  <c:v>Fatty acid biosynthesis  </c:v>
                </c:pt>
                <c:pt idx="8">
                  <c:v>Fatty acid elongation in mitochondria</c:v>
                </c:pt>
                <c:pt idx="9">
                  <c:v>Fatty acid metabolism  </c:v>
                </c:pt>
                <c:pt idx="10">
                  <c:v>Synthesis and degradation of ketone</c:v>
                </c:pt>
                <c:pt idx="11">
                  <c:v>Steroid biosynthesis   </c:v>
                </c:pt>
                <c:pt idx="12">
                  <c:v>Primary bile acid biosynthesis </c:v>
                </c:pt>
                <c:pt idx="13">
                  <c:v>Ubiquinone and other terpenoid-quinone biosynthesis</c:v>
                </c:pt>
                <c:pt idx="14">
                  <c:v>Steroid hormone biosynthesis  </c:v>
                </c:pt>
                <c:pt idx="15">
                  <c:v>Oxidative phosphorylation   </c:v>
                </c:pt>
                <c:pt idx="16">
                  <c:v>Purine metabolism   </c:v>
                </c:pt>
                <c:pt idx="17">
                  <c:v>Caffeine metabolism   </c:v>
                </c:pt>
                <c:pt idx="18">
                  <c:v>Pyrimidine metabolism   </c:v>
                </c:pt>
                <c:pt idx="19">
                  <c:v>Alanine, aspartate and glutamate metabolism</c:v>
                </c:pt>
                <c:pt idx="20">
                  <c:v>Glycine, serine and threonine metabolism</c:v>
                </c:pt>
                <c:pt idx="21">
                  <c:v>Cysteine and methionine metabolism </c:v>
                </c:pt>
                <c:pt idx="22">
                  <c:v>Valine, leucine and isoleucine degradation</c:v>
                </c:pt>
                <c:pt idx="23">
                  <c:v>Valine, leucine and isoleucine biosynthesis</c:v>
                </c:pt>
                <c:pt idx="24">
                  <c:v>Lysine biosynthesis   </c:v>
                </c:pt>
                <c:pt idx="25">
                  <c:v>Lysine degradation   </c:v>
                </c:pt>
                <c:pt idx="26">
                  <c:v>Arginine and proline metabolism </c:v>
                </c:pt>
                <c:pt idx="27">
                  <c:v>Histidine metabolism   </c:v>
                </c:pt>
                <c:pt idx="28">
                  <c:v>Tyrosine metabolism   </c:v>
                </c:pt>
                <c:pt idx="29">
                  <c:v>Phenylalanine metabolism   </c:v>
                </c:pt>
                <c:pt idx="30">
                  <c:v>Tryptophan metabolism   </c:v>
                </c:pt>
                <c:pt idx="31">
                  <c:v>Phenylalanine, tyrosine and tryptophan biosynthesis</c:v>
                </c:pt>
                <c:pt idx="32">
                  <c:v>beta-Alanine metabolism   </c:v>
                </c:pt>
                <c:pt idx="33">
                  <c:v>Taurine and hypotaurine metabolism </c:v>
                </c:pt>
                <c:pt idx="34">
                  <c:v>Selenoamino acid metabolism  </c:v>
                </c:pt>
                <c:pt idx="35">
                  <c:v>Cyanoamino acid metabolism  </c:v>
                </c:pt>
                <c:pt idx="36">
                  <c:v>D-Glutamine and D-glutamate metabolism </c:v>
                </c:pt>
                <c:pt idx="37">
                  <c:v>D-Arginine and D-ornithine metabolism </c:v>
                </c:pt>
                <c:pt idx="38">
                  <c:v>Glutathione metabolism   </c:v>
                </c:pt>
                <c:pt idx="39">
                  <c:v>Starch and sucrose metabolism </c:v>
                </c:pt>
                <c:pt idx="40">
                  <c:v>N-Glycan biosynthesis   </c:v>
                </c:pt>
                <c:pt idx="41">
                  <c:v>Other glycan degradation  </c:v>
                </c:pt>
                <c:pt idx="42">
                  <c:v>Mucin type O-Glycan biosynthesis </c:v>
                </c:pt>
                <c:pt idx="43">
                  <c:v>Other types of O-glycan biosynthesis</c:v>
                </c:pt>
                <c:pt idx="44">
                  <c:v>Amino sugar and nucleotide sugar</c:v>
                </c:pt>
                <c:pt idx="45">
                  <c:v>Butirosin and neomycin biosynthesis </c:v>
                </c:pt>
                <c:pt idx="46">
                  <c:v>Glycosaminoglycan degradation   </c:v>
                </c:pt>
                <c:pt idx="47">
                  <c:v>Glycosaminoglycan biosynthesis - chondroitin sulfate</c:v>
                </c:pt>
                <c:pt idx="48">
                  <c:v>Glycosaminoglycan biosynthesis - keratan sulfate</c:v>
                </c:pt>
                <c:pt idx="49">
                  <c:v>Glycosaminoglycan biosynthesis - heparan sulfate</c:v>
                </c:pt>
                <c:pt idx="50">
                  <c:v>Glycerolipid metabolism   </c:v>
                </c:pt>
                <c:pt idx="51">
                  <c:v>Inositol phosphate metabolism  </c:v>
                </c:pt>
                <c:pt idx="52">
                  <c:v>Glycosylphosphatidylinositol(GPI)-anchor biosynthesis   </c:v>
                </c:pt>
                <c:pt idx="53">
                  <c:v>Glycerophospholipid metabolism   </c:v>
                </c:pt>
                <c:pt idx="54">
                  <c:v>Ether lipid metabolism  </c:v>
                </c:pt>
                <c:pt idx="55">
                  <c:v>Arachidonic acid metabolism  </c:v>
                </c:pt>
                <c:pt idx="56">
                  <c:v>Linoleic acid metabolism  </c:v>
                </c:pt>
                <c:pt idx="57">
                  <c:v>alpha-Linolenic acid metabolism  </c:v>
                </c:pt>
                <c:pt idx="58">
                  <c:v>Sphingolipid metabolism   </c:v>
                </c:pt>
                <c:pt idx="59">
                  <c:v>Glycosphingolipid biosynthesis - lacto and</c:v>
                </c:pt>
                <c:pt idx="60">
                  <c:v>Glycosphingolipid biosynthesis - globo series</c:v>
                </c:pt>
                <c:pt idx="61">
                  <c:v>Glycosphingolipid biosynthesis - ganglio series</c:v>
                </c:pt>
                <c:pt idx="62">
                  <c:v>Pyruvate metabolism   </c:v>
                </c:pt>
                <c:pt idx="63">
                  <c:v>Glyoxylate and dicarboxylate metabolism </c:v>
                </c:pt>
                <c:pt idx="64">
                  <c:v>Propanoate metabolism   </c:v>
                </c:pt>
                <c:pt idx="65">
                  <c:v>Butanoate metabolism   </c:v>
                </c:pt>
                <c:pt idx="66">
                  <c:v>One carbon pool by folate</c:v>
                </c:pt>
                <c:pt idx="67">
                  <c:v>Thiamine metabolism   </c:v>
                </c:pt>
                <c:pt idx="68">
                  <c:v>Riboflavin metabolism   </c:v>
                </c:pt>
                <c:pt idx="69">
                  <c:v>Vitamin B6 metabolism  </c:v>
                </c:pt>
                <c:pt idx="70">
                  <c:v>Nicotinate and nicotinamide metabolism </c:v>
                </c:pt>
                <c:pt idx="71">
                  <c:v>Pantothenate and CoA biosynthesis </c:v>
                </c:pt>
                <c:pt idx="72">
                  <c:v>Biotin metabolism   </c:v>
                </c:pt>
                <c:pt idx="73">
                  <c:v>Lipoic acid metabolism  </c:v>
                </c:pt>
                <c:pt idx="74">
                  <c:v>Folate biosynthesis   </c:v>
                </c:pt>
                <c:pt idx="75">
                  <c:v>Retinol metabolism   </c:v>
                </c:pt>
                <c:pt idx="76">
                  <c:v>Porphyrin and chlorophyll metabolism </c:v>
                </c:pt>
                <c:pt idx="77">
                  <c:v>Terpenoid backbone biosynthesis  </c:v>
                </c:pt>
                <c:pt idx="78">
                  <c:v>Nitrogen metabolism   </c:v>
                </c:pt>
                <c:pt idx="79">
                  <c:v>Sulfur metabolism   </c:v>
                </c:pt>
                <c:pt idx="80">
                  <c:v>Metabolism of xenobiotics by cytochrome</c:v>
                </c:pt>
                <c:pt idx="81">
                  <c:v>Drug metabolism - cytochrome P450</c:v>
                </c:pt>
                <c:pt idx="82">
                  <c:v>Drug metabolism - other enzymes</c:v>
                </c:pt>
                <c:pt idx="83">
                  <c:v>Biosynthesis of unsaturated fatty acids</c:v>
                </c:pt>
                <c:pt idx="84">
                  <c:v>Metabolic pathways   </c:v>
                </c:pt>
              </c:strCache>
            </c:strRef>
          </c:cat>
          <c:val>
            <c:numRef>
              <c:f>COMPILED!$C$2:$C$85</c:f>
              <c:numCache>
                <c:formatCode>General</c:formatCode>
                <c:ptCount val="84"/>
                <c:pt idx="0">
                  <c:v>36</c:v>
                </c:pt>
                <c:pt idx="1">
                  <c:v>18</c:v>
                </c:pt>
                <c:pt idx="2">
                  <c:v>10</c:v>
                </c:pt>
                <c:pt idx="3">
                  <c:v>14</c:v>
                </c:pt>
                <c:pt idx="4">
                  <c:v>23</c:v>
                </c:pt>
                <c:pt idx="5">
                  <c:v>16</c:v>
                </c:pt>
                <c:pt idx="6">
                  <c:v>13</c:v>
                </c:pt>
                <c:pt idx="7">
                  <c:v>4</c:v>
                </c:pt>
                <c:pt idx="8">
                  <c:v>4</c:v>
                </c:pt>
                <c:pt idx="9">
                  <c:v>26</c:v>
                </c:pt>
                <c:pt idx="10">
                  <c:v>5</c:v>
                </c:pt>
                <c:pt idx="11">
                  <c:v>15</c:v>
                </c:pt>
                <c:pt idx="12">
                  <c:v>6</c:v>
                </c:pt>
                <c:pt idx="13">
                  <c:v>6</c:v>
                </c:pt>
                <c:pt idx="14">
                  <c:v>27</c:v>
                </c:pt>
                <c:pt idx="15">
                  <c:v>43</c:v>
                </c:pt>
                <c:pt idx="16">
                  <c:v>94</c:v>
                </c:pt>
                <c:pt idx="17">
                  <c:v>5</c:v>
                </c:pt>
                <c:pt idx="18">
                  <c:v>50</c:v>
                </c:pt>
                <c:pt idx="19">
                  <c:v>24</c:v>
                </c:pt>
                <c:pt idx="20">
                  <c:v>15</c:v>
                </c:pt>
                <c:pt idx="21">
                  <c:v>23</c:v>
                </c:pt>
                <c:pt idx="22">
                  <c:v>26</c:v>
                </c:pt>
                <c:pt idx="23">
                  <c:v>6</c:v>
                </c:pt>
                <c:pt idx="24">
                  <c:v>1</c:v>
                </c:pt>
                <c:pt idx="25">
                  <c:v>29</c:v>
                </c:pt>
                <c:pt idx="26">
                  <c:v>32</c:v>
                </c:pt>
                <c:pt idx="27">
                  <c:v>19</c:v>
                </c:pt>
                <c:pt idx="28">
                  <c:v>24</c:v>
                </c:pt>
                <c:pt idx="29">
                  <c:v>11</c:v>
                </c:pt>
                <c:pt idx="30">
                  <c:v>27</c:v>
                </c:pt>
                <c:pt idx="31">
                  <c:v>5</c:v>
                </c:pt>
                <c:pt idx="32">
                  <c:v>15</c:v>
                </c:pt>
                <c:pt idx="33">
                  <c:v>8</c:v>
                </c:pt>
                <c:pt idx="34">
                  <c:v>15</c:v>
                </c:pt>
                <c:pt idx="35">
                  <c:v>6</c:v>
                </c:pt>
                <c:pt idx="36">
                  <c:v>1</c:v>
                </c:pt>
                <c:pt idx="37">
                  <c:v>1</c:v>
                </c:pt>
                <c:pt idx="38">
                  <c:v>21</c:v>
                </c:pt>
                <c:pt idx="39">
                  <c:v>28</c:v>
                </c:pt>
                <c:pt idx="40">
                  <c:v>28</c:v>
                </c:pt>
                <c:pt idx="41">
                  <c:v>11</c:v>
                </c:pt>
                <c:pt idx="42">
                  <c:v>18</c:v>
                </c:pt>
                <c:pt idx="43">
                  <c:v>30</c:v>
                </c:pt>
                <c:pt idx="44">
                  <c:v>31</c:v>
                </c:pt>
                <c:pt idx="45">
                  <c:v>4</c:v>
                </c:pt>
                <c:pt idx="46">
                  <c:v>9</c:v>
                </c:pt>
                <c:pt idx="47">
                  <c:v>15</c:v>
                </c:pt>
                <c:pt idx="48">
                  <c:v>11</c:v>
                </c:pt>
                <c:pt idx="49">
                  <c:v>13</c:v>
                </c:pt>
                <c:pt idx="50">
                  <c:v>30</c:v>
                </c:pt>
                <c:pt idx="51">
                  <c:v>44</c:v>
                </c:pt>
                <c:pt idx="52">
                  <c:v>13</c:v>
                </c:pt>
                <c:pt idx="53">
                  <c:v>43</c:v>
                </c:pt>
                <c:pt idx="54">
                  <c:v>20</c:v>
                </c:pt>
                <c:pt idx="55">
                  <c:v>37</c:v>
                </c:pt>
                <c:pt idx="56">
                  <c:v>16</c:v>
                </c:pt>
                <c:pt idx="57">
                  <c:v>9</c:v>
                </c:pt>
                <c:pt idx="58">
                  <c:v>27</c:v>
                </c:pt>
                <c:pt idx="59">
                  <c:v>17</c:v>
                </c:pt>
                <c:pt idx="60">
                  <c:v>8</c:v>
                </c:pt>
                <c:pt idx="61">
                  <c:v>9</c:v>
                </c:pt>
                <c:pt idx="62">
                  <c:v>29</c:v>
                </c:pt>
                <c:pt idx="63">
                  <c:v>12</c:v>
                </c:pt>
                <c:pt idx="64">
                  <c:v>24</c:v>
                </c:pt>
                <c:pt idx="65">
                  <c:v>20</c:v>
                </c:pt>
                <c:pt idx="66">
                  <c:v>8</c:v>
                </c:pt>
                <c:pt idx="67">
                  <c:v>1</c:v>
                </c:pt>
                <c:pt idx="68">
                  <c:v>7</c:v>
                </c:pt>
                <c:pt idx="69">
                  <c:v>5</c:v>
                </c:pt>
                <c:pt idx="70">
                  <c:v>15</c:v>
                </c:pt>
                <c:pt idx="71">
                  <c:v>9</c:v>
                </c:pt>
                <c:pt idx="72">
                  <c:v>1</c:v>
                </c:pt>
                <c:pt idx="73">
                  <c:v>2</c:v>
                </c:pt>
                <c:pt idx="74">
                  <c:v>5</c:v>
                </c:pt>
                <c:pt idx="75">
                  <c:v>28</c:v>
                </c:pt>
                <c:pt idx="76">
                  <c:v>22</c:v>
                </c:pt>
                <c:pt idx="77">
                  <c:v>9</c:v>
                </c:pt>
                <c:pt idx="78">
                  <c:v>13</c:v>
                </c:pt>
                <c:pt idx="79">
                  <c:v>6</c:v>
                </c:pt>
                <c:pt idx="80">
                  <c:v>33</c:v>
                </c:pt>
                <c:pt idx="81">
                  <c:v>32</c:v>
                </c:pt>
                <c:pt idx="82">
                  <c:v>27</c:v>
                </c:pt>
                <c:pt idx="83">
                  <c:v>10</c:v>
                </c:pt>
              </c:numCache>
            </c:numRef>
          </c:val>
        </c:ser>
        <c:ser>
          <c:idx val="1"/>
          <c:order val="1"/>
          <c:tx>
            <c:strRef>
              <c:f>COMPILED!$E$1</c:f>
              <c:strCache>
                <c:ptCount val="1"/>
                <c:pt idx="0">
                  <c:v>metab_ns</c:v>
                </c:pt>
              </c:strCache>
            </c:strRef>
          </c:tx>
          <c:cat>
            <c:strRef>
              <c:f>COMPILED!$B$2:$B$86</c:f>
              <c:strCache>
                <c:ptCount val="85"/>
                <c:pt idx="0">
                  <c:v>Glycolysis / Gluconeogenesis  </c:v>
                </c:pt>
                <c:pt idx="1">
                  <c:v>Citrate cycle (TCA cycle) </c:v>
                </c:pt>
                <c:pt idx="2">
                  <c:v>Pentose phosphate pathway  </c:v>
                </c:pt>
                <c:pt idx="3">
                  <c:v>Pentose and glucuronate interconversions </c:v>
                </c:pt>
                <c:pt idx="4">
                  <c:v>Fructose and mannose metabolism </c:v>
                </c:pt>
                <c:pt idx="5">
                  <c:v>Galactose metabolism   </c:v>
                </c:pt>
                <c:pt idx="6">
                  <c:v>Ascorbate and aldarate metabolism </c:v>
                </c:pt>
                <c:pt idx="7">
                  <c:v>Fatty acid biosynthesis  </c:v>
                </c:pt>
                <c:pt idx="8">
                  <c:v>Fatty acid elongation in mitochondria</c:v>
                </c:pt>
                <c:pt idx="9">
                  <c:v>Fatty acid metabolism  </c:v>
                </c:pt>
                <c:pt idx="10">
                  <c:v>Synthesis and degradation of ketone</c:v>
                </c:pt>
                <c:pt idx="11">
                  <c:v>Steroid biosynthesis   </c:v>
                </c:pt>
                <c:pt idx="12">
                  <c:v>Primary bile acid biosynthesis </c:v>
                </c:pt>
                <c:pt idx="13">
                  <c:v>Ubiquinone and other terpenoid-quinone biosynthesis</c:v>
                </c:pt>
                <c:pt idx="14">
                  <c:v>Steroid hormone biosynthesis  </c:v>
                </c:pt>
                <c:pt idx="15">
                  <c:v>Oxidative phosphorylation   </c:v>
                </c:pt>
                <c:pt idx="16">
                  <c:v>Purine metabolism   </c:v>
                </c:pt>
                <c:pt idx="17">
                  <c:v>Caffeine metabolism   </c:v>
                </c:pt>
                <c:pt idx="18">
                  <c:v>Pyrimidine metabolism   </c:v>
                </c:pt>
                <c:pt idx="19">
                  <c:v>Alanine, aspartate and glutamate metabolism</c:v>
                </c:pt>
                <c:pt idx="20">
                  <c:v>Glycine, serine and threonine metabolism</c:v>
                </c:pt>
                <c:pt idx="21">
                  <c:v>Cysteine and methionine metabolism </c:v>
                </c:pt>
                <c:pt idx="22">
                  <c:v>Valine, leucine and isoleucine degradation</c:v>
                </c:pt>
                <c:pt idx="23">
                  <c:v>Valine, leucine and isoleucine biosynthesis</c:v>
                </c:pt>
                <c:pt idx="24">
                  <c:v>Lysine biosynthesis   </c:v>
                </c:pt>
                <c:pt idx="25">
                  <c:v>Lysine degradation   </c:v>
                </c:pt>
                <c:pt idx="26">
                  <c:v>Arginine and proline metabolism </c:v>
                </c:pt>
                <c:pt idx="27">
                  <c:v>Histidine metabolism   </c:v>
                </c:pt>
                <c:pt idx="28">
                  <c:v>Tyrosine metabolism   </c:v>
                </c:pt>
                <c:pt idx="29">
                  <c:v>Phenylalanine metabolism   </c:v>
                </c:pt>
                <c:pt idx="30">
                  <c:v>Tryptophan metabolism   </c:v>
                </c:pt>
                <c:pt idx="31">
                  <c:v>Phenylalanine, tyrosine and tryptophan biosynthesis</c:v>
                </c:pt>
                <c:pt idx="32">
                  <c:v>beta-Alanine metabolism   </c:v>
                </c:pt>
                <c:pt idx="33">
                  <c:v>Taurine and hypotaurine metabolism </c:v>
                </c:pt>
                <c:pt idx="34">
                  <c:v>Selenoamino acid metabolism  </c:v>
                </c:pt>
                <c:pt idx="35">
                  <c:v>Cyanoamino acid metabolism  </c:v>
                </c:pt>
                <c:pt idx="36">
                  <c:v>D-Glutamine and D-glutamate metabolism </c:v>
                </c:pt>
                <c:pt idx="37">
                  <c:v>D-Arginine and D-ornithine metabolism </c:v>
                </c:pt>
                <c:pt idx="38">
                  <c:v>Glutathione metabolism   </c:v>
                </c:pt>
                <c:pt idx="39">
                  <c:v>Starch and sucrose metabolism </c:v>
                </c:pt>
                <c:pt idx="40">
                  <c:v>N-Glycan biosynthesis   </c:v>
                </c:pt>
                <c:pt idx="41">
                  <c:v>Other glycan degradation  </c:v>
                </c:pt>
                <c:pt idx="42">
                  <c:v>Mucin type O-Glycan biosynthesis </c:v>
                </c:pt>
                <c:pt idx="43">
                  <c:v>Other types of O-glycan biosynthesis</c:v>
                </c:pt>
                <c:pt idx="44">
                  <c:v>Amino sugar and nucleotide sugar</c:v>
                </c:pt>
                <c:pt idx="45">
                  <c:v>Butirosin and neomycin biosynthesis </c:v>
                </c:pt>
                <c:pt idx="46">
                  <c:v>Glycosaminoglycan degradation   </c:v>
                </c:pt>
                <c:pt idx="47">
                  <c:v>Glycosaminoglycan biosynthesis - chondroitin sulfate</c:v>
                </c:pt>
                <c:pt idx="48">
                  <c:v>Glycosaminoglycan biosynthesis - keratan sulfate</c:v>
                </c:pt>
                <c:pt idx="49">
                  <c:v>Glycosaminoglycan biosynthesis - heparan sulfate</c:v>
                </c:pt>
                <c:pt idx="50">
                  <c:v>Glycerolipid metabolism   </c:v>
                </c:pt>
                <c:pt idx="51">
                  <c:v>Inositol phosphate metabolism  </c:v>
                </c:pt>
                <c:pt idx="52">
                  <c:v>Glycosylphosphatidylinositol(GPI)-anchor biosynthesis   </c:v>
                </c:pt>
                <c:pt idx="53">
                  <c:v>Glycerophospholipid metabolism   </c:v>
                </c:pt>
                <c:pt idx="54">
                  <c:v>Ether lipid metabolism  </c:v>
                </c:pt>
                <c:pt idx="55">
                  <c:v>Arachidonic acid metabolism  </c:v>
                </c:pt>
                <c:pt idx="56">
                  <c:v>Linoleic acid metabolism  </c:v>
                </c:pt>
                <c:pt idx="57">
                  <c:v>alpha-Linolenic acid metabolism  </c:v>
                </c:pt>
                <c:pt idx="58">
                  <c:v>Sphingolipid metabolism   </c:v>
                </c:pt>
                <c:pt idx="59">
                  <c:v>Glycosphingolipid biosynthesis - lacto and</c:v>
                </c:pt>
                <c:pt idx="60">
                  <c:v>Glycosphingolipid biosynthesis - globo series</c:v>
                </c:pt>
                <c:pt idx="61">
                  <c:v>Glycosphingolipid biosynthesis - ganglio series</c:v>
                </c:pt>
                <c:pt idx="62">
                  <c:v>Pyruvate metabolism   </c:v>
                </c:pt>
                <c:pt idx="63">
                  <c:v>Glyoxylate and dicarboxylate metabolism </c:v>
                </c:pt>
                <c:pt idx="64">
                  <c:v>Propanoate metabolism   </c:v>
                </c:pt>
                <c:pt idx="65">
                  <c:v>Butanoate metabolism   </c:v>
                </c:pt>
                <c:pt idx="66">
                  <c:v>One carbon pool by folate</c:v>
                </c:pt>
                <c:pt idx="67">
                  <c:v>Thiamine metabolism   </c:v>
                </c:pt>
                <c:pt idx="68">
                  <c:v>Riboflavin metabolism   </c:v>
                </c:pt>
                <c:pt idx="69">
                  <c:v>Vitamin B6 metabolism  </c:v>
                </c:pt>
                <c:pt idx="70">
                  <c:v>Nicotinate and nicotinamide metabolism </c:v>
                </c:pt>
                <c:pt idx="71">
                  <c:v>Pantothenate and CoA biosynthesis </c:v>
                </c:pt>
                <c:pt idx="72">
                  <c:v>Biotin metabolism   </c:v>
                </c:pt>
                <c:pt idx="73">
                  <c:v>Lipoic acid metabolism  </c:v>
                </c:pt>
                <c:pt idx="74">
                  <c:v>Folate biosynthesis   </c:v>
                </c:pt>
                <c:pt idx="75">
                  <c:v>Retinol metabolism   </c:v>
                </c:pt>
                <c:pt idx="76">
                  <c:v>Porphyrin and chlorophyll metabolism </c:v>
                </c:pt>
                <c:pt idx="77">
                  <c:v>Terpenoid backbone biosynthesis  </c:v>
                </c:pt>
                <c:pt idx="78">
                  <c:v>Nitrogen metabolism   </c:v>
                </c:pt>
                <c:pt idx="79">
                  <c:v>Sulfur metabolism   </c:v>
                </c:pt>
                <c:pt idx="80">
                  <c:v>Metabolism of xenobiotics by cytochrome</c:v>
                </c:pt>
                <c:pt idx="81">
                  <c:v>Drug metabolism - cytochrome P450</c:v>
                </c:pt>
                <c:pt idx="82">
                  <c:v>Drug metabolism - other enzymes</c:v>
                </c:pt>
                <c:pt idx="83">
                  <c:v>Biosynthesis of unsaturated fatty acids</c:v>
                </c:pt>
                <c:pt idx="84">
                  <c:v>Metabolic pathways   </c:v>
                </c:pt>
              </c:strCache>
            </c:strRef>
          </c:cat>
          <c:val>
            <c:numRef>
              <c:f>COMPILED!$E$2:$E$85</c:f>
              <c:numCache>
                <c:formatCode>General</c:formatCode>
                <c:ptCount val="84"/>
                <c:pt idx="0">
                  <c:v>36</c:v>
                </c:pt>
                <c:pt idx="1">
                  <c:v>18</c:v>
                </c:pt>
                <c:pt idx="2">
                  <c:v>12</c:v>
                </c:pt>
                <c:pt idx="3">
                  <c:v>11</c:v>
                </c:pt>
                <c:pt idx="4">
                  <c:v>23</c:v>
                </c:pt>
                <c:pt idx="5">
                  <c:v>19</c:v>
                </c:pt>
                <c:pt idx="6">
                  <c:v>10</c:v>
                </c:pt>
                <c:pt idx="7">
                  <c:v>5</c:v>
                </c:pt>
                <c:pt idx="8">
                  <c:v>5</c:v>
                </c:pt>
                <c:pt idx="9">
                  <c:v>26</c:v>
                </c:pt>
                <c:pt idx="10">
                  <c:v>5</c:v>
                </c:pt>
                <c:pt idx="11">
                  <c:v>9</c:v>
                </c:pt>
                <c:pt idx="12">
                  <c:v>10</c:v>
                </c:pt>
                <c:pt idx="13">
                  <c:v>7</c:v>
                </c:pt>
                <c:pt idx="14">
                  <c:v>28</c:v>
                </c:pt>
                <c:pt idx="15">
                  <c:v>41</c:v>
                </c:pt>
                <c:pt idx="16">
                  <c:v>85</c:v>
                </c:pt>
                <c:pt idx="17">
                  <c:v>5</c:v>
                </c:pt>
                <c:pt idx="18">
                  <c:v>43</c:v>
                </c:pt>
                <c:pt idx="19">
                  <c:v>19</c:v>
                </c:pt>
                <c:pt idx="20">
                  <c:v>18</c:v>
                </c:pt>
                <c:pt idx="21">
                  <c:v>19</c:v>
                </c:pt>
                <c:pt idx="22">
                  <c:v>22</c:v>
                </c:pt>
                <c:pt idx="23">
                  <c:v>6</c:v>
                </c:pt>
                <c:pt idx="24">
                  <c:v>3</c:v>
                </c:pt>
                <c:pt idx="25">
                  <c:v>25</c:v>
                </c:pt>
                <c:pt idx="26">
                  <c:v>22</c:v>
                </c:pt>
                <c:pt idx="27">
                  <c:v>16</c:v>
                </c:pt>
                <c:pt idx="28">
                  <c:v>21</c:v>
                </c:pt>
                <c:pt idx="29">
                  <c:v>10</c:v>
                </c:pt>
                <c:pt idx="30">
                  <c:v>22</c:v>
                </c:pt>
                <c:pt idx="31">
                  <c:v>3</c:v>
                </c:pt>
                <c:pt idx="32">
                  <c:v>11</c:v>
                </c:pt>
                <c:pt idx="33">
                  <c:v>6</c:v>
                </c:pt>
                <c:pt idx="34">
                  <c:v>11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27</c:v>
                </c:pt>
                <c:pt idx="39">
                  <c:v>29</c:v>
                </c:pt>
                <c:pt idx="40">
                  <c:v>27</c:v>
                </c:pt>
                <c:pt idx="41">
                  <c:v>13</c:v>
                </c:pt>
                <c:pt idx="42">
                  <c:v>14</c:v>
                </c:pt>
                <c:pt idx="43">
                  <c:v>26</c:v>
                </c:pt>
                <c:pt idx="44">
                  <c:v>25</c:v>
                </c:pt>
                <c:pt idx="45">
                  <c:v>4</c:v>
                </c:pt>
                <c:pt idx="46">
                  <c:v>11</c:v>
                </c:pt>
                <c:pt idx="47">
                  <c:v>13</c:v>
                </c:pt>
                <c:pt idx="48">
                  <c:v>8</c:v>
                </c:pt>
                <c:pt idx="49">
                  <c:v>8</c:v>
                </c:pt>
                <c:pt idx="50">
                  <c:v>26</c:v>
                </c:pt>
                <c:pt idx="51">
                  <c:v>37</c:v>
                </c:pt>
                <c:pt idx="52">
                  <c:v>14</c:v>
                </c:pt>
                <c:pt idx="53">
                  <c:v>39</c:v>
                </c:pt>
                <c:pt idx="54">
                  <c:v>17</c:v>
                </c:pt>
                <c:pt idx="55">
                  <c:v>33</c:v>
                </c:pt>
                <c:pt idx="56">
                  <c:v>18</c:v>
                </c:pt>
                <c:pt idx="57">
                  <c:v>9</c:v>
                </c:pt>
                <c:pt idx="58">
                  <c:v>24</c:v>
                </c:pt>
                <c:pt idx="59">
                  <c:v>16</c:v>
                </c:pt>
                <c:pt idx="60">
                  <c:v>8</c:v>
                </c:pt>
                <c:pt idx="61">
                  <c:v>5</c:v>
                </c:pt>
                <c:pt idx="62">
                  <c:v>23</c:v>
                </c:pt>
                <c:pt idx="63">
                  <c:v>14</c:v>
                </c:pt>
                <c:pt idx="64">
                  <c:v>20</c:v>
                </c:pt>
                <c:pt idx="65">
                  <c:v>17</c:v>
                </c:pt>
                <c:pt idx="66">
                  <c:v>10</c:v>
                </c:pt>
                <c:pt idx="67">
                  <c:v>3</c:v>
                </c:pt>
                <c:pt idx="68">
                  <c:v>8</c:v>
                </c:pt>
                <c:pt idx="69">
                  <c:v>5</c:v>
                </c:pt>
                <c:pt idx="70">
                  <c:v>15</c:v>
                </c:pt>
                <c:pt idx="71">
                  <c:v>13</c:v>
                </c:pt>
                <c:pt idx="72">
                  <c:v>0</c:v>
                </c:pt>
                <c:pt idx="73">
                  <c:v>1</c:v>
                </c:pt>
                <c:pt idx="74">
                  <c:v>6</c:v>
                </c:pt>
                <c:pt idx="75">
                  <c:v>35</c:v>
                </c:pt>
                <c:pt idx="76">
                  <c:v>21</c:v>
                </c:pt>
                <c:pt idx="77">
                  <c:v>10</c:v>
                </c:pt>
                <c:pt idx="78">
                  <c:v>11</c:v>
                </c:pt>
                <c:pt idx="79">
                  <c:v>6</c:v>
                </c:pt>
                <c:pt idx="80">
                  <c:v>43</c:v>
                </c:pt>
                <c:pt idx="81">
                  <c:v>41</c:v>
                </c:pt>
                <c:pt idx="82">
                  <c:v>27</c:v>
                </c:pt>
                <c:pt idx="83">
                  <c:v>7</c:v>
                </c:pt>
              </c:numCache>
            </c:numRef>
          </c:val>
        </c:ser>
        <c:dLbls>
          <c:showVal val="1"/>
        </c:dLbls>
        <c:gapWidth val="75"/>
        <c:axId val="39062144"/>
        <c:axId val="39158144"/>
      </c:barChart>
      <c:catAx>
        <c:axId val="39062144"/>
        <c:scaling>
          <c:orientation val="minMax"/>
        </c:scaling>
        <c:axPos val="b"/>
        <c:majorTickMark val="none"/>
        <c:tickLblPos val="nextTo"/>
        <c:crossAx val="39158144"/>
        <c:crosses val="autoZero"/>
        <c:auto val="1"/>
        <c:lblAlgn val="ctr"/>
        <c:lblOffset val="100"/>
      </c:catAx>
      <c:valAx>
        <c:axId val="39158144"/>
        <c:scaling>
          <c:orientation val="minMax"/>
        </c:scaling>
        <c:axPos val="l"/>
        <c:numFmt formatCode="General" sourceLinked="1"/>
        <c:majorTickMark val="none"/>
        <c:tickLblPos val="nextTo"/>
        <c:crossAx val="3906214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COMPILED!$AE$1</c:f>
              <c:strCache>
                <c:ptCount val="1"/>
                <c:pt idx="0">
                  <c:v>systems_s</c:v>
                </c:pt>
              </c:strCache>
            </c:strRef>
          </c:tx>
          <c:cat>
            <c:strRef>
              <c:f>COMPILED!$AD$2:$AD$46</c:f>
              <c:strCache>
                <c:ptCount val="45"/>
                <c:pt idx="0">
                  <c:v>PPAR signaling pathway  </c:v>
                </c:pt>
                <c:pt idx="1">
                  <c:v>Chemokine signaling pathway  </c:v>
                </c:pt>
                <c:pt idx="2">
                  <c:v>Cardiac muscle contraction  </c:v>
                </c:pt>
                <c:pt idx="3">
                  <c:v>Vascular smooth muscle contraction </c:v>
                </c:pt>
                <c:pt idx="4">
                  <c:v>Dorso-ventral axis formation  </c:v>
                </c:pt>
                <c:pt idx="5">
                  <c:v>Axon guidance   </c:v>
                </c:pt>
                <c:pt idx="6">
                  <c:v>Osteoclast differentiation   </c:v>
                </c:pt>
                <c:pt idx="7">
                  <c:v>Complement and coagulation cascades </c:v>
                </c:pt>
                <c:pt idx="8">
                  <c:v>Antigen processing and presentation </c:v>
                </c:pt>
                <c:pt idx="9">
                  <c:v>Renin-angiotensin system   </c:v>
                </c:pt>
                <c:pt idx="10">
                  <c:v>Toll-like receptor signaling pathway </c:v>
                </c:pt>
                <c:pt idx="11">
                  <c:v>NOD-like receptor signaling pathway </c:v>
                </c:pt>
                <c:pt idx="12">
                  <c:v>RIG-I-like receptor signaling pathway </c:v>
                </c:pt>
                <c:pt idx="13">
                  <c:v>Cytosolic DNA-sensing pathway  </c:v>
                </c:pt>
                <c:pt idx="14">
                  <c:v>Hematopoietic cell lineage  </c:v>
                </c:pt>
                <c:pt idx="15">
                  <c:v>Natural killer cell mediated cytotoxicity</c:v>
                </c:pt>
                <c:pt idx="16">
                  <c:v>T cell receptor signaling pathway</c:v>
                </c:pt>
                <c:pt idx="17">
                  <c:v>B cell receptor signaling pathway</c:v>
                </c:pt>
                <c:pt idx="18">
                  <c:v>Fc epsilon RI signaling pathway</c:v>
                </c:pt>
                <c:pt idx="19">
                  <c:v>Fc gamma R-mediated phagocytosis </c:v>
                </c:pt>
                <c:pt idx="20">
                  <c:v>Leukocyte transendothelial migration  </c:v>
                </c:pt>
                <c:pt idx="21">
                  <c:v>Intestinal immune network for IgA</c:v>
                </c:pt>
                <c:pt idx="22">
                  <c:v>Circadian rhythm - mammal </c:v>
                </c:pt>
                <c:pt idx="23">
                  <c:v>Long-term potentiation   </c:v>
                </c:pt>
                <c:pt idx="24">
                  <c:v>Neurotrophin signaling pathway  </c:v>
                </c:pt>
                <c:pt idx="25">
                  <c:v>Long-term depression   </c:v>
                </c:pt>
                <c:pt idx="26">
                  <c:v>Olfactory transduction   </c:v>
                </c:pt>
                <c:pt idx="27">
                  <c:v>Taste transduction   </c:v>
                </c:pt>
                <c:pt idx="28">
                  <c:v>Phototransduction    </c:v>
                </c:pt>
                <c:pt idx="29">
                  <c:v>Insulin signaling pathway  </c:v>
                </c:pt>
                <c:pt idx="30">
                  <c:v>GnRH signaling pathway  </c:v>
                </c:pt>
                <c:pt idx="31">
                  <c:v>Progesterone-mediated oocyte maturation  </c:v>
                </c:pt>
                <c:pt idx="32">
                  <c:v>Melanogenesis    </c:v>
                </c:pt>
                <c:pt idx="33">
                  <c:v>Adipocytokine signaling pathway  </c:v>
                </c:pt>
                <c:pt idx="34">
                  <c:v>Aldosterone-regulated sodium reabsorption  </c:v>
                </c:pt>
                <c:pt idx="35">
                  <c:v>Vasopressin-regulated water reabsorption  </c:v>
                </c:pt>
                <c:pt idx="36">
                  <c:v>Proximal tubule bicarbonate reclamation </c:v>
                </c:pt>
                <c:pt idx="37">
                  <c:v>Collecting duct acid secretion </c:v>
                </c:pt>
                <c:pt idx="38">
                  <c:v>Salivary secretion   </c:v>
                </c:pt>
                <c:pt idx="39">
                  <c:v>Gastric acid secretion  </c:v>
                </c:pt>
                <c:pt idx="40">
                  <c:v>Pancreatic secretion   </c:v>
                </c:pt>
                <c:pt idx="41">
                  <c:v>Carbohydrate digestion and absorption </c:v>
                </c:pt>
                <c:pt idx="42">
                  <c:v>Protein digestion and absorption </c:v>
                </c:pt>
                <c:pt idx="43">
                  <c:v>Fat digestion and absorption </c:v>
                </c:pt>
                <c:pt idx="44">
                  <c:v>Bile secretion   </c:v>
                </c:pt>
              </c:strCache>
            </c:strRef>
          </c:cat>
          <c:val>
            <c:numRef>
              <c:f>COMPILED!$AE$2:$AE$46</c:f>
              <c:numCache>
                <c:formatCode>General</c:formatCode>
                <c:ptCount val="45"/>
                <c:pt idx="0">
                  <c:v>32</c:v>
                </c:pt>
                <c:pt idx="1">
                  <c:v>90</c:v>
                </c:pt>
                <c:pt idx="2">
                  <c:v>36</c:v>
                </c:pt>
                <c:pt idx="3">
                  <c:v>75</c:v>
                </c:pt>
                <c:pt idx="4">
                  <c:v>20</c:v>
                </c:pt>
                <c:pt idx="5">
                  <c:v>80</c:v>
                </c:pt>
                <c:pt idx="6">
                  <c:v>76</c:v>
                </c:pt>
                <c:pt idx="7">
                  <c:v>44</c:v>
                </c:pt>
                <c:pt idx="8">
                  <c:v>46</c:v>
                </c:pt>
                <c:pt idx="9">
                  <c:v>11</c:v>
                </c:pt>
                <c:pt idx="10">
                  <c:v>47</c:v>
                </c:pt>
                <c:pt idx="11">
                  <c:v>30</c:v>
                </c:pt>
                <c:pt idx="12">
                  <c:v>27</c:v>
                </c:pt>
                <c:pt idx="13">
                  <c:v>28</c:v>
                </c:pt>
                <c:pt idx="14">
                  <c:v>48</c:v>
                </c:pt>
                <c:pt idx="15">
                  <c:v>81</c:v>
                </c:pt>
                <c:pt idx="16">
                  <c:v>55</c:v>
                </c:pt>
                <c:pt idx="17">
                  <c:v>46</c:v>
                </c:pt>
                <c:pt idx="18">
                  <c:v>44</c:v>
                </c:pt>
                <c:pt idx="19">
                  <c:v>63</c:v>
                </c:pt>
                <c:pt idx="20">
                  <c:v>67</c:v>
                </c:pt>
                <c:pt idx="21">
                  <c:v>30</c:v>
                </c:pt>
                <c:pt idx="22">
                  <c:v>11</c:v>
                </c:pt>
                <c:pt idx="23">
                  <c:v>42</c:v>
                </c:pt>
                <c:pt idx="24">
                  <c:v>69</c:v>
                </c:pt>
                <c:pt idx="25">
                  <c:v>45</c:v>
                </c:pt>
                <c:pt idx="26">
                  <c:v>237</c:v>
                </c:pt>
                <c:pt idx="27">
                  <c:v>28</c:v>
                </c:pt>
                <c:pt idx="28">
                  <c:v>18</c:v>
                </c:pt>
                <c:pt idx="29">
                  <c:v>78</c:v>
                </c:pt>
                <c:pt idx="30">
                  <c:v>59</c:v>
                </c:pt>
                <c:pt idx="31">
                  <c:v>43</c:v>
                </c:pt>
                <c:pt idx="32">
                  <c:v>54</c:v>
                </c:pt>
                <c:pt idx="33">
                  <c:v>35</c:v>
                </c:pt>
                <c:pt idx="34">
                  <c:v>30</c:v>
                </c:pt>
                <c:pt idx="35">
                  <c:v>19</c:v>
                </c:pt>
                <c:pt idx="36">
                  <c:v>13</c:v>
                </c:pt>
                <c:pt idx="37">
                  <c:v>14</c:v>
                </c:pt>
                <c:pt idx="38">
                  <c:v>51</c:v>
                </c:pt>
                <c:pt idx="39">
                  <c:v>51</c:v>
                </c:pt>
                <c:pt idx="40">
                  <c:v>68</c:v>
                </c:pt>
                <c:pt idx="41">
                  <c:v>27</c:v>
                </c:pt>
                <c:pt idx="42">
                  <c:v>60</c:v>
                </c:pt>
                <c:pt idx="43">
                  <c:v>25</c:v>
                </c:pt>
                <c:pt idx="44">
                  <c:v>49</c:v>
                </c:pt>
              </c:numCache>
            </c:numRef>
          </c:val>
        </c:ser>
        <c:ser>
          <c:idx val="1"/>
          <c:order val="1"/>
          <c:tx>
            <c:strRef>
              <c:f>COMPILED!$AG$1</c:f>
              <c:strCache>
                <c:ptCount val="1"/>
                <c:pt idx="0">
                  <c:v>systems_ns</c:v>
                </c:pt>
              </c:strCache>
            </c:strRef>
          </c:tx>
          <c:cat>
            <c:strRef>
              <c:f>COMPILED!$AD$2:$AD$46</c:f>
              <c:strCache>
                <c:ptCount val="45"/>
                <c:pt idx="0">
                  <c:v>PPAR signaling pathway  </c:v>
                </c:pt>
                <c:pt idx="1">
                  <c:v>Chemokine signaling pathway  </c:v>
                </c:pt>
                <c:pt idx="2">
                  <c:v>Cardiac muscle contraction  </c:v>
                </c:pt>
                <c:pt idx="3">
                  <c:v>Vascular smooth muscle contraction </c:v>
                </c:pt>
                <c:pt idx="4">
                  <c:v>Dorso-ventral axis formation  </c:v>
                </c:pt>
                <c:pt idx="5">
                  <c:v>Axon guidance   </c:v>
                </c:pt>
                <c:pt idx="6">
                  <c:v>Osteoclast differentiation   </c:v>
                </c:pt>
                <c:pt idx="7">
                  <c:v>Complement and coagulation cascades </c:v>
                </c:pt>
                <c:pt idx="8">
                  <c:v>Antigen processing and presentation </c:v>
                </c:pt>
                <c:pt idx="9">
                  <c:v>Renin-angiotensin system   </c:v>
                </c:pt>
                <c:pt idx="10">
                  <c:v>Toll-like receptor signaling pathway </c:v>
                </c:pt>
                <c:pt idx="11">
                  <c:v>NOD-like receptor signaling pathway </c:v>
                </c:pt>
                <c:pt idx="12">
                  <c:v>RIG-I-like receptor signaling pathway </c:v>
                </c:pt>
                <c:pt idx="13">
                  <c:v>Cytosolic DNA-sensing pathway  </c:v>
                </c:pt>
                <c:pt idx="14">
                  <c:v>Hematopoietic cell lineage  </c:v>
                </c:pt>
                <c:pt idx="15">
                  <c:v>Natural killer cell mediated cytotoxicity</c:v>
                </c:pt>
                <c:pt idx="16">
                  <c:v>T cell receptor signaling pathway</c:v>
                </c:pt>
                <c:pt idx="17">
                  <c:v>B cell receptor signaling pathway</c:v>
                </c:pt>
                <c:pt idx="18">
                  <c:v>Fc epsilon RI signaling pathway</c:v>
                </c:pt>
                <c:pt idx="19">
                  <c:v>Fc gamma R-mediated phagocytosis </c:v>
                </c:pt>
                <c:pt idx="20">
                  <c:v>Leukocyte transendothelial migration  </c:v>
                </c:pt>
                <c:pt idx="21">
                  <c:v>Intestinal immune network for IgA</c:v>
                </c:pt>
                <c:pt idx="22">
                  <c:v>Circadian rhythm - mammal </c:v>
                </c:pt>
                <c:pt idx="23">
                  <c:v>Long-term potentiation   </c:v>
                </c:pt>
                <c:pt idx="24">
                  <c:v>Neurotrophin signaling pathway  </c:v>
                </c:pt>
                <c:pt idx="25">
                  <c:v>Long-term depression   </c:v>
                </c:pt>
                <c:pt idx="26">
                  <c:v>Olfactory transduction   </c:v>
                </c:pt>
                <c:pt idx="27">
                  <c:v>Taste transduction   </c:v>
                </c:pt>
                <c:pt idx="28">
                  <c:v>Phototransduction    </c:v>
                </c:pt>
                <c:pt idx="29">
                  <c:v>Insulin signaling pathway  </c:v>
                </c:pt>
                <c:pt idx="30">
                  <c:v>GnRH signaling pathway  </c:v>
                </c:pt>
                <c:pt idx="31">
                  <c:v>Progesterone-mediated oocyte maturation  </c:v>
                </c:pt>
                <c:pt idx="32">
                  <c:v>Melanogenesis    </c:v>
                </c:pt>
                <c:pt idx="33">
                  <c:v>Adipocytokine signaling pathway  </c:v>
                </c:pt>
                <c:pt idx="34">
                  <c:v>Aldosterone-regulated sodium reabsorption  </c:v>
                </c:pt>
                <c:pt idx="35">
                  <c:v>Vasopressin-regulated water reabsorption  </c:v>
                </c:pt>
                <c:pt idx="36">
                  <c:v>Proximal tubule bicarbonate reclamation </c:v>
                </c:pt>
                <c:pt idx="37">
                  <c:v>Collecting duct acid secretion </c:v>
                </c:pt>
                <c:pt idx="38">
                  <c:v>Salivary secretion   </c:v>
                </c:pt>
                <c:pt idx="39">
                  <c:v>Gastric acid secretion  </c:v>
                </c:pt>
                <c:pt idx="40">
                  <c:v>Pancreatic secretion   </c:v>
                </c:pt>
                <c:pt idx="41">
                  <c:v>Carbohydrate digestion and absorption </c:v>
                </c:pt>
                <c:pt idx="42">
                  <c:v>Protein digestion and absorption </c:v>
                </c:pt>
                <c:pt idx="43">
                  <c:v>Fat digestion and absorption </c:v>
                </c:pt>
                <c:pt idx="44">
                  <c:v>Bile secretion   </c:v>
                </c:pt>
              </c:strCache>
            </c:strRef>
          </c:cat>
          <c:val>
            <c:numRef>
              <c:f>COMPILED!$AG$2:$AG$46</c:f>
              <c:numCache>
                <c:formatCode>General</c:formatCode>
                <c:ptCount val="45"/>
                <c:pt idx="0">
                  <c:v>35</c:v>
                </c:pt>
                <c:pt idx="1">
                  <c:v>73</c:v>
                </c:pt>
                <c:pt idx="2">
                  <c:v>24</c:v>
                </c:pt>
                <c:pt idx="3">
                  <c:v>63</c:v>
                </c:pt>
                <c:pt idx="4">
                  <c:v>15</c:v>
                </c:pt>
                <c:pt idx="5">
                  <c:v>57</c:v>
                </c:pt>
                <c:pt idx="6">
                  <c:v>60</c:v>
                </c:pt>
                <c:pt idx="7">
                  <c:v>42</c:v>
                </c:pt>
                <c:pt idx="8">
                  <c:v>47</c:v>
                </c:pt>
                <c:pt idx="9">
                  <c:v>8</c:v>
                </c:pt>
                <c:pt idx="10">
                  <c:v>48</c:v>
                </c:pt>
                <c:pt idx="11">
                  <c:v>26</c:v>
                </c:pt>
                <c:pt idx="12">
                  <c:v>36</c:v>
                </c:pt>
                <c:pt idx="13">
                  <c:v>25</c:v>
                </c:pt>
                <c:pt idx="14">
                  <c:v>47</c:v>
                </c:pt>
                <c:pt idx="15">
                  <c:v>79</c:v>
                </c:pt>
                <c:pt idx="16">
                  <c:v>45</c:v>
                </c:pt>
                <c:pt idx="17">
                  <c:v>33</c:v>
                </c:pt>
                <c:pt idx="18">
                  <c:v>37</c:v>
                </c:pt>
                <c:pt idx="19">
                  <c:v>41</c:v>
                </c:pt>
                <c:pt idx="20">
                  <c:v>59</c:v>
                </c:pt>
                <c:pt idx="21">
                  <c:v>27</c:v>
                </c:pt>
                <c:pt idx="22">
                  <c:v>7</c:v>
                </c:pt>
                <c:pt idx="23">
                  <c:v>28</c:v>
                </c:pt>
                <c:pt idx="24">
                  <c:v>52</c:v>
                </c:pt>
                <c:pt idx="25">
                  <c:v>31</c:v>
                </c:pt>
                <c:pt idx="26">
                  <c:v>309</c:v>
                </c:pt>
                <c:pt idx="27">
                  <c:v>35</c:v>
                </c:pt>
                <c:pt idx="28">
                  <c:v>15</c:v>
                </c:pt>
                <c:pt idx="29">
                  <c:v>67</c:v>
                </c:pt>
                <c:pt idx="30">
                  <c:v>47</c:v>
                </c:pt>
                <c:pt idx="31">
                  <c:v>39</c:v>
                </c:pt>
                <c:pt idx="32">
                  <c:v>42</c:v>
                </c:pt>
                <c:pt idx="33">
                  <c:v>33</c:v>
                </c:pt>
                <c:pt idx="34">
                  <c:v>26</c:v>
                </c:pt>
                <c:pt idx="35">
                  <c:v>15</c:v>
                </c:pt>
                <c:pt idx="36">
                  <c:v>13</c:v>
                </c:pt>
                <c:pt idx="37">
                  <c:v>14</c:v>
                </c:pt>
                <c:pt idx="38">
                  <c:v>47</c:v>
                </c:pt>
                <c:pt idx="39">
                  <c:v>41</c:v>
                </c:pt>
                <c:pt idx="40">
                  <c:v>52</c:v>
                </c:pt>
                <c:pt idx="41">
                  <c:v>24</c:v>
                </c:pt>
                <c:pt idx="42">
                  <c:v>58</c:v>
                </c:pt>
                <c:pt idx="43">
                  <c:v>24</c:v>
                </c:pt>
                <c:pt idx="44">
                  <c:v>46</c:v>
                </c:pt>
              </c:numCache>
            </c:numRef>
          </c:val>
        </c:ser>
        <c:dLbls>
          <c:showVal val="1"/>
        </c:dLbls>
        <c:gapWidth val="75"/>
        <c:axId val="102513664"/>
        <c:axId val="104163584"/>
      </c:barChart>
      <c:catAx>
        <c:axId val="102513664"/>
        <c:scaling>
          <c:orientation val="minMax"/>
        </c:scaling>
        <c:axPos val="b"/>
        <c:majorTickMark val="none"/>
        <c:tickLblPos val="nextTo"/>
        <c:crossAx val="104163584"/>
        <c:crosses val="autoZero"/>
        <c:auto val="1"/>
        <c:lblAlgn val="ctr"/>
        <c:lblOffset val="100"/>
      </c:catAx>
      <c:valAx>
        <c:axId val="104163584"/>
        <c:scaling>
          <c:orientation val="minMax"/>
        </c:scaling>
        <c:axPos val="l"/>
        <c:numFmt formatCode="General" sourceLinked="1"/>
        <c:majorTickMark val="none"/>
        <c:tickLblPos val="nextTo"/>
        <c:crossAx val="10251366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COMPILED!$J$1</c:f>
              <c:strCache>
                <c:ptCount val="1"/>
                <c:pt idx="0">
                  <c:v>allgenetic_s</c:v>
                </c:pt>
              </c:strCache>
            </c:strRef>
          </c:tx>
          <c:cat>
            <c:strRef>
              <c:f>COMPILED!$I$2:$I$22</c:f>
              <c:strCache>
                <c:ptCount val="21"/>
                <c:pt idx="0">
                  <c:v>Aminoacyl-tRNA biosynthesis   </c:v>
                </c:pt>
                <c:pt idx="1">
                  <c:v>Ribosome biogenesis in eukaryotes </c:v>
                </c:pt>
                <c:pt idx="2">
                  <c:v>Ribosome    </c:v>
                </c:pt>
                <c:pt idx="3">
                  <c:v>RNA transport   </c:v>
                </c:pt>
                <c:pt idx="4">
                  <c:v>mRNA surveillance pathway  </c:v>
                </c:pt>
                <c:pt idx="5">
                  <c:v>RNA degradation   </c:v>
                </c:pt>
                <c:pt idx="6">
                  <c:v>RNA polymerase   </c:v>
                </c:pt>
                <c:pt idx="7">
                  <c:v>Basal transcription factors  </c:v>
                </c:pt>
                <c:pt idx="8">
                  <c:v>DNA replication   </c:v>
                </c:pt>
                <c:pt idx="9">
                  <c:v>Spliceosome    </c:v>
                </c:pt>
                <c:pt idx="10">
                  <c:v>Proteasome    </c:v>
                </c:pt>
                <c:pt idx="11">
                  <c:v>Protein export   </c:v>
                </c:pt>
                <c:pt idx="12">
                  <c:v>Base excision repair  </c:v>
                </c:pt>
                <c:pt idx="13">
                  <c:v>Nucleotide excision repair  </c:v>
                </c:pt>
                <c:pt idx="14">
                  <c:v>Mismatch repair   </c:v>
                </c:pt>
                <c:pt idx="15">
                  <c:v>Homologous recombination   </c:v>
                </c:pt>
                <c:pt idx="16">
                  <c:v>Non-homologous end-joining   </c:v>
                </c:pt>
                <c:pt idx="17">
                  <c:v>Ubiquitin mediated proteolysis  </c:v>
                </c:pt>
                <c:pt idx="18">
                  <c:v>Sulfur relay system  </c:v>
                </c:pt>
                <c:pt idx="19">
                  <c:v>SNARE interactions in vesicular transport</c:v>
                </c:pt>
                <c:pt idx="20">
                  <c:v>Protein processing in endoplasmic reticulum</c:v>
                </c:pt>
              </c:strCache>
            </c:strRef>
          </c:cat>
          <c:val>
            <c:numRef>
              <c:f>COMPILED!$J$2:$J$22</c:f>
              <c:numCache>
                <c:formatCode>General</c:formatCode>
                <c:ptCount val="21"/>
                <c:pt idx="0">
                  <c:v>27</c:v>
                </c:pt>
                <c:pt idx="1">
                  <c:v>48</c:v>
                </c:pt>
                <c:pt idx="2">
                  <c:v>19</c:v>
                </c:pt>
                <c:pt idx="3">
                  <c:v>83</c:v>
                </c:pt>
                <c:pt idx="4">
                  <c:v>42</c:v>
                </c:pt>
                <c:pt idx="5">
                  <c:v>35</c:v>
                </c:pt>
                <c:pt idx="6">
                  <c:v>13</c:v>
                </c:pt>
                <c:pt idx="7">
                  <c:v>19</c:v>
                </c:pt>
                <c:pt idx="8">
                  <c:v>18</c:v>
                </c:pt>
                <c:pt idx="9">
                  <c:v>66</c:v>
                </c:pt>
                <c:pt idx="10">
                  <c:v>18</c:v>
                </c:pt>
                <c:pt idx="11">
                  <c:v>7</c:v>
                </c:pt>
                <c:pt idx="12">
                  <c:v>16</c:v>
                </c:pt>
                <c:pt idx="13">
                  <c:v>24</c:v>
                </c:pt>
                <c:pt idx="14">
                  <c:v>13</c:v>
                </c:pt>
                <c:pt idx="15">
                  <c:v>14</c:v>
                </c:pt>
                <c:pt idx="16">
                  <c:v>8</c:v>
                </c:pt>
                <c:pt idx="17">
                  <c:v>62</c:v>
                </c:pt>
                <c:pt idx="18">
                  <c:v>5</c:v>
                </c:pt>
                <c:pt idx="19">
                  <c:v>17</c:v>
                </c:pt>
                <c:pt idx="20">
                  <c:v>80</c:v>
                </c:pt>
              </c:numCache>
            </c:numRef>
          </c:val>
        </c:ser>
        <c:ser>
          <c:idx val="1"/>
          <c:order val="1"/>
          <c:tx>
            <c:strRef>
              <c:f>COMPILED!$L$1</c:f>
              <c:strCache>
                <c:ptCount val="1"/>
                <c:pt idx="0">
                  <c:v>allgenetic_ns</c:v>
                </c:pt>
              </c:strCache>
            </c:strRef>
          </c:tx>
          <c:cat>
            <c:strRef>
              <c:f>COMPILED!$I$2:$I$22</c:f>
              <c:strCache>
                <c:ptCount val="21"/>
                <c:pt idx="0">
                  <c:v>Aminoacyl-tRNA biosynthesis   </c:v>
                </c:pt>
                <c:pt idx="1">
                  <c:v>Ribosome biogenesis in eukaryotes </c:v>
                </c:pt>
                <c:pt idx="2">
                  <c:v>Ribosome    </c:v>
                </c:pt>
                <c:pt idx="3">
                  <c:v>RNA transport   </c:v>
                </c:pt>
                <c:pt idx="4">
                  <c:v>mRNA surveillance pathway  </c:v>
                </c:pt>
                <c:pt idx="5">
                  <c:v>RNA degradation   </c:v>
                </c:pt>
                <c:pt idx="6">
                  <c:v>RNA polymerase   </c:v>
                </c:pt>
                <c:pt idx="7">
                  <c:v>Basal transcription factors  </c:v>
                </c:pt>
                <c:pt idx="8">
                  <c:v>DNA replication   </c:v>
                </c:pt>
                <c:pt idx="9">
                  <c:v>Spliceosome    </c:v>
                </c:pt>
                <c:pt idx="10">
                  <c:v>Proteasome    </c:v>
                </c:pt>
                <c:pt idx="11">
                  <c:v>Protein export   </c:v>
                </c:pt>
                <c:pt idx="12">
                  <c:v>Base excision repair  </c:v>
                </c:pt>
                <c:pt idx="13">
                  <c:v>Nucleotide excision repair  </c:v>
                </c:pt>
                <c:pt idx="14">
                  <c:v>Mismatch repair   </c:v>
                </c:pt>
                <c:pt idx="15">
                  <c:v>Homologous recombination   </c:v>
                </c:pt>
                <c:pt idx="16">
                  <c:v>Non-homologous end-joining   </c:v>
                </c:pt>
                <c:pt idx="17">
                  <c:v>Ubiquitin mediated proteolysis  </c:v>
                </c:pt>
                <c:pt idx="18">
                  <c:v>Sulfur relay system  </c:v>
                </c:pt>
                <c:pt idx="19">
                  <c:v>SNARE interactions in vesicular transport</c:v>
                </c:pt>
                <c:pt idx="20">
                  <c:v>Protein processing in endoplasmic reticulum</c:v>
                </c:pt>
              </c:strCache>
            </c:strRef>
          </c:cat>
          <c:val>
            <c:numRef>
              <c:f>COMPILED!$L$2:$L$22</c:f>
              <c:numCache>
                <c:formatCode>General</c:formatCode>
                <c:ptCount val="21"/>
                <c:pt idx="0">
                  <c:v>29</c:v>
                </c:pt>
                <c:pt idx="1">
                  <c:v>44</c:v>
                </c:pt>
                <c:pt idx="2">
                  <c:v>9</c:v>
                </c:pt>
                <c:pt idx="3">
                  <c:v>60</c:v>
                </c:pt>
                <c:pt idx="4">
                  <c:v>30</c:v>
                </c:pt>
                <c:pt idx="5">
                  <c:v>27</c:v>
                </c:pt>
                <c:pt idx="6">
                  <c:v>11</c:v>
                </c:pt>
                <c:pt idx="7">
                  <c:v>19</c:v>
                </c:pt>
                <c:pt idx="8">
                  <c:v>17</c:v>
                </c:pt>
                <c:pt idx="9">
                  <c:v>27</c:v>
                </c:pt>
                <c:pt idx="10">
                  <c:v>15</c:v>
                </c:pt>
                <c:pt idx="11">
                  <c:v>6</c:v>
                </c:pt>
                <c:pt idx="12">
                  <c:v>17</c:v>
                </c:pt>
                <c:pt idx="13">
                  <c:v>15</c:v>
                </c:pt>
                <c:pt idx="14">
                  <c:v>11</c:v>
                </c:pt>
                <c:pt idx="15">
                  <c:v>20</c:v>
                </c:pt>
                <c:pt idx="16">
                  <c:v>10</c:v>
                </c:pt>
                <c:pt idx="17">
                  <c:v>50</c:v>
                </c:pt>
                <c:pt idx="18">
                  <c:v>7</c:v>
                </c:pt>
                <c:pt idx="19">
                  <c:v>11</c:v>
                </c:pt>
                <c:pt idx="20">
                  <c:v>72</c:v>
                </c:pt>
              </c:numCache>
            </c:numRef>
          </c:val>
        </c:ser>
        <c:dLbls>
          <c:showVal val="1"/>
        </c:dLbls>
        <c:gapWidth val="75"/>
        <c:axId val="38652928"/>
        <c:axId val="39612800"/>
      </c:barChart>
      <c:catAx>
        <c:axId val="38652928"/>
        <c:scaling>
          <c:orientation val="minMax"/>
        </c:scaling>
        <c:axPos val="b"/>
        <c:majorTickMark val="none"/>
        <c:tickLblPos val="nextTo"/>
        <c:crossAx val="39612800"/>
        <c:crosses val="autoZero"/>
        <c:auto val="1"/>
        <c:lblAlgn val="ctr"/>
        <c:lblOffset val="100"/>
      </c:catAx>
      <c:valAx>
        <c:axId val="39612800"/>
        <c:scaling>
          <c:orientation val="minMax"/>
        </c:scaling>
        <c:axPos val="l"/>
        <c:numFmt formatCode="General" sourceLinked="1"/>
        <c:majorTickMark val="none"/>
        <c:tickLblPos val="nextTo"/>
        <c:crossAx val="3865292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COMPILED!$AL$1</c:f>
              <c:strCache>
                <c:ptCount val="1"/>
                <c:pt idx="0">
                  <c:v>diseases_s</c:v>
                </c:pt>
              </c:strCache>
            </c:strRef>
          </c:tx>
          <c:cat>
            <c:strRef>
              <c:f>COMPILED!$AK$2:$AK$47</c:f>
              <c:strCache>
                <c:ptCount val="46"/>
                <c:pt idx="0">
                  <c:v>Type II diabetes mellitus </c:v>
                </c:pt>
                <c:pt idx="1">
                  <c:v>Type I diabetes mellitus </c:v>
                </c:pt>
                <c:pt idx="2">
                  <c:v>Maturity onset diabetes of the</c:v>
                </c:pt>
                <c:pt idx="3">
                  <c:v>Alzheimer's disease   </c:v>
                </c:pt>
                <c:pt idx="4">
                  <c:v>Parkinson's disease   </c:v>
                </c:pt>
                <c:pt idx="5">
                  <c:v>Amyotrophic lateral sclerosis (ALS) </c:v>
                </c:pt>
                <c:pt idx="6">
                  <c:v>Huntington's disease   </c:v>
                </c:pt>
                <c:pt idx="7">
                  <c:v>Prion diseases   </c:v>
                </c:pt>
                <c:pt idx="8">
                  <c:v>Bacterial invasion of epithelial cells</c:v>
                </c:pt>
                <c:pt idx="9">
                  <c:v>Vibrio cholerae infection  </c:v>
                </c:pt>
                <c:pt idx="10">
                  <c:v>Epithelial cell signaling in Helicobacter</c:v>
                </c:pt>
                <c:pt idx="11">
                  <c:v>Pathogenic Escherichia coli infection </c:v>
                </c:pt>
                <c:pt idx="12">
                  <c:v>Shigellosis    </c:v>
                </c:pt>
                <c:pt idx="13">
                  <c:v>Leishmaniasis    </c:v>
                </c:pt>
                <c:pt idx="14">
                  <c:v>Chagas disease (American trypanosomiasis) </c:v>
                </c:pt>
                <c:pt idx="15">
                  <c:v>African trypanosomiasis   </c:v>
                </c:pt>
                <c:pt idx="16">
                  <c:v>Malaria    </c:v>
                </c:pt>
                <c:pt idx="17">
                  <c:v>Toxoplasmosis    </c:v>
                </c:pt>
                <c:pt idx="18">
                  <c:v>Amoebiasis    </c:v>
                </c:pt>
                <c:pt idx="19">
                  <c:v>Staphylococcus aureus infection  </c:v>
                </c:pt>
                <c:pt idx="20">
                  <c:v>Hepatitis C   </c:v>
                </c:pt>
                <c:pt idx="21">
                  <c:v>Pathways in cancer  </c:v>
                </c:pt>
                <c:pt idx="22">
                  <c:v>Colorectal cancer   </c:v>
                </c:pt>
                <c:pt idx="23">
                  <c:v>Renal cell carcinoma  </c:v>
                </c:pt>
                <c:pt idx="24">
                  <c:v>Pancreatic cancer   </c:v>
                </c:pt>
                <c:pt idx="25">
                  <c:v>Endometrial cancer   </c:v>
                </c:pt>
                <c:pt idx="26">
                  <c:v>Glioma    </c:v>
                </c:pt>
                <c:pt idx="27">
                  <c:v>Prostate cancer   </c:v>
                </c:pt>
                <c:pt idx="28">
                  <c:v>Thyroid cancer   </c:v>
                </c:pt>
                <c:pt idx="29">
                  <c:v>Basal cell carcinoma  </c:v>
                </c:pt>
                <c:pt idx="30">
                  <c:v>Melanoma    </c:v>
                </c:pt>
                <c:pt idx="31">
                  <c:v>Bladder cancer   </c:v>
                </c:pt>
                <c:pt idx="32">
                  <c:v>Chronic myeloid leukemia  </c:v>
                </c:pt>
                <c:pt idx="33">
                  <c:v>Acute myeloid leukemia  </c:v>
                </c:pt>
                <c:pt idx="34">
                  <c:v>Small cell lung cancer </c:v>
                </c:pt>
                <c:pt idx="35">
                  <c:v>Non-small cell lung cancer </c:v>
                </c:pt>
                <c:pt idx="36">
                  <c:v>Asthma    </c:v>
                </c:pt>
                <c:pt idx="37">
                  <c:v>Autoimmune thyroid disease  </c:v>
                </c:pt>
                <c:pt idx="38">
                  <c:v>Systemic lupus erythematosus  </c:v>
                </c:pt>
                <c:pt idx="39">
                  <c:v>Allograft rejection   </c:v>
                </c:pt>
                <c:pt idx="40">
                  <c:v>Graft-versus-host disease   </c:v>
                </c:pt>
                <c:pt idx="41">
                  <c:v>Primary immunodeficiency   </c:v>
                </c:pt>
                <c:pt idx="42">
                  <c:v>Hypertrophic cardiomyopathy (HCM)  </c:v>
                </c:pt>
                <c:pt idx="43">
                  <c:v>Arrhythmogenic right ventricular cardiomyopathy (ARVC)</c:v>
                </c:pt>
                <c:pt idx="44">
                  <c:v>Dilated cardiomyopathy (DCM)  </c:v>
                </c:pt>
                <c:pt idx="45">
                  <c:v>Viral myocarditis   </c:v>
                </c:pt>
              </c:strCache>
            </c:strRef>
          </c:cat>
          <c:val>
            <c:numRef>
              <c:f>COMPILED!$AL$2:$AL$47</c:f>
              <c:numCache>
                <c:formatCode>General</c:formatCode>
                <c:ptCount val="46"/>
                <c:pt idx="0">
                  <c:v>29</c:v>
                </c:pt>
                <c:pt idx="1">
                  <c:v>28</c:v>
                </c:pt>
                <c:pt idx="2">
                  <c:v>10</c:v>
                </c:pt>
                <c:pt idx="3">
                  <c:v>74</c:v>
                </c:pt>
                <c:pt idx="4">
                  <c:v>38</c:v>
                </c:pt>
                <c:pt idx="5">
                  <c:v>32</c:v>
                </c:pt>
                <c:pt idx="6">
                  <c:v>73</c:v>
                </c:pt>
                <c:pt idx="7">
                  <c:v>18</c:v>
                </c:pt>
                <c:pt idx="8">
                  <c:v>42</c:v>
                </c:pt>
                <c:pt idx="9">
                  <c:v>27</c:v>
                </c:pt>
                <c:pt idx="10">
                  <c:v>34</c:v>
                </c:pt>
                <c:pt idx="11">
                  <c:v>35</c:v>
                </c:pt>
                <c:pt idx="12">
                  <c:v>34</c:v>
                </c:pt>
                <c:pt idx="13">
                  <c:v>45</c:v>
                </c:pt>
                <c:pt idx="14">
                  <c:v>56</c:v>
                </c:pt>
                <c:pt idx="15">
                  <c:v>19</c:v>
                </c:pt>
                <c:pt idx="16">
                  <c:v>29</c:v>
                </c:pt>
                <c:pt idx="17">
                  <c:v>77</c:v>
                </c:pt>
                <c:pt idx="18">
                  <c:v>71</c:v>
                </c:pt>
                <c:pt idx="19">
                  <c:v>36</c:v>
                </c:pt>
                <c:pt idx="20">
                  <c:v>67</c:v>
                </c:pt>
                <c:pt idx="21">
                  <c:v>180</c:v>
                </c:pt>
                <c:pt idx="22">
                  <c:v>34</c:v>
                </c:pt>
                <c:pt idx="23">
                  <c:v>38</c:v>
                </c:pt>
                <c:pt idx="24">
                  <c:v>33</c:v>
                </c:pt>
                <c:pt idx="25">
                  <c:v>29</c:v>
                </c:pt>
                <c:pt idx="26">
                  <c:v>39</c:v>
                </c:pt>
                <c:pt idx="27">
                  <c:v>47</c:v>
                </c:pt>
                <c:pt idx="28">
                  <c:v>22</c:v>
                </c:pt>
                <c:pt idx="29">
                  <c:v>31</c:v>
                </c:pt>
                <c:pt idx="30">
                  <c:v>32</c:v>
                </c:pt>
                <c:pt idx="31">
                  <c:v>20</c:v>
                </c:pt>
                <c:pt idx="32">
                  <c:v>38</c:v>
                </c:pt>
                <c:pt idx="33">
                  <c:v>29</c:v>
                </c:pt>
                <c:pt idx="34">
                  <c:v>51</c:v>
                </c:pt>
                <c:pt idx="35">
                  <c:v>30</c:v>
                </c:pt>
                <c:pt idx="36">
                  <c:v>14</c:v>
                </c:pt>
                <c:pt idx="37">
                  <c:v>30</c:v>
                </c:pt>
                <c:pt idx="38">
                  <c:v>62</c:v>
                </c:pt>
                <c:pt idx="39">
                  <c:v>22</c:v>
                </c:pt>
                <c:pt idx="40">
                  <c:v>27</c:v>
                </c:pt>
                <c:pt idx="41">
                  <c:v>21</c:v>
                </c:pt>
                <c:pt idx="42">
                  <c:v>57</c:v>
                </c:pt>
                <c:pt idx="43">
                  <c:v>51</c:v>
                </c:pt>
                <c:pt idx="44">
                  <c:v>59</c:v>
                </c:pt>
                <c:pt idx="45">
                  <c:v>51</c:v>
                </c:pt>
              </c:numCache>
            </c:numRef>
          </c:val>
        </c:ser>
        <c:ser>
          <c:idx val="1"/>
          <c:order val="1"/>
          <c:tx>
            <c:strRef>
              <c:f>COMPILED!$AN$1</c:f>
              <c:strCache>
                <c:ptCount val="1"/>
                <c:pt idx="0">
                  <c:v>diseases_ns</c:v>
                </c:pt>
              </c:strCache>
            </c:strRef>
          </c:tx>
          <c:cat>
            <c:strRef>
              <c:f>COMPILED!$AK$2:$AK$47</c:f>
              <c:strCache>
                <c:ptCount val="46"/>
                <c:pt idx="0">
                  <c:v>Type II diabetes mellitus </c:v>
                </c:pt>
                <c:pt idx="1">
                  <c:v>Type I diabetes mellitus </c:v>
                </c:pt>
                <c:pt idx="2">
                  <c:v>Maturity onset diabetes of the</c:v>
                </c:pt>
                <c:pt idx="3">
                  <c:v>Alzheimer's disease   </c:v>
                </c:pt>
                <c:pt idx="4">
                  <c:v>Parkinson's disease   </c:v>
                </c:pt>
                <c:pt idx="5">
                  <c:v>Amyotrophic lateral sclerosis (ALS) </c:v>
                </c:pt>
                <c:pt idx="6">
                  <c:v>Huntington's disease   </c:v>
                </c:pt>
                <c:pt idx="7">
                  <c:v>Prion diseases   </c:v>
                </c:pt>
                <c:pt idx="8">
                  <c:v>Bacterial invasion of epithelial cells</c:v>
                </c:pt>
                <c:pt idx="9">
                  <c:v>Vibrio cholerae infection  </c:v>
                </c:pt>
                <c:pt idx="10">
                  <c:v>Epithelial cell signaling in Helicobacter</c:v>
                </c:pt>
                <c:pt idx="11">
                  <c:v>Pathogenic Escherichia coli infection </c:v>
                </c:pt>
                <c:pt idx="12">
                  <c:v>Shigellosis    </c:v>
                </c:pt>
                <c:pt idx="13">
                  <c:v>Leishmaniasis    </c:v>
                </c:pt>
                <c:pt idx="14">
                  <c:v>Chagas disease (American trypanosomiasis) </c:v>
                </c:pt>
                <c:pt idx="15">
                  <c:v>African trypanosomiasis   </c:v>
                </c:pt>
                <c:pt idx="16">
                  <c:v>Malaria    </c:v>
                </c:pt>
                <c:pt idx="17">
                  <c:v>Toxoplasmosis    </c:v>
                </c:pt>
                <c:pt idx="18">
                  <c:v>Amoebiasis    </c:v>
                </c:pt>
                <c:pt idx="19">
                  <c:v>Staphylococcus aureus infection  </c:v>
                </c:pt>
                <c:pt idx="20">
                  <c:v>Hepatitis C   </c:v>
                </c:pt>
                <c:pt idx="21">
                  <c:v>Pathways in cancer  </c:v>
                </c:pt>
                <c:pt idx="22">
                  <c:v>Colorectal cancer   </c:v>
                </c:pt>
                <c:pt idx="23">
                  <c:v>Renal cell carcinoma  </c:v>
                </c:pt>
                <c:pt idx="24">
                  <c:v>Pancreatic cancer   </c:v>
                </c:pt>
                <c:pt idx="25">
                  <c:v>Endometrial cancer   </c:v>
                </c:pt>
                <c:pt idx="26">
                  <c:v>Glioma    </c:v>
                </c:pt>
                <c:pt idx="27">
                  <c:v>Prostate cancer   </c:v>
                </c:pt>
                <c:pt idx="28">
                  <c:v>Thyroid cancer   </c:v>
                </c:pt>
                <c:pt idx="29">
                  <c:v>Basal cell carcinoma  </c:v>
                </c:pt>
                <c:pt idx="30">
                  <c:v>Melanoma    </c:v>
                </c:pt>
                <c:pt idx="31">
                  <c:v>Bladder cancer   </c:v>
                </c:pt>
                <c:pt idx="32">
                  <c:v>Chronic myeloid leukemia  </c:v>
                </c:pt>
                <c:pt idx="33">
                  <c:v>Acute myeloid leukemia  </c:v>
                </c:pt>
                <c:pt idx="34">
                  <c:v>Small cell lung cancer </c:v>
                </c:pt>
                <c:pt idx="35">
                  <c:v>Non-small cell lung cancer </c:v>
                </c:pt>
                <c:pt idx="36">
                  <c:v>Asthma    </c:v>
                </c:pt>
                <c:pt idx="37">
                  <c:v>Autoimmune thyroid disease  </c:v>
                </c:pt>
                <c:pt idx="38">
                  <c:v>Systemic lupus erythematosus  </c:v>
                </c:pt>
                <c:pt idx="39">
                  <c:v>Allograft rejection   </c:v>
                </c:pt>
                <c:pt idx="40">
                  <c:v>Graft-versus-host disease   </c:v>
                </c:pt>
                <c:pt idx="41">
                  <c:v>Primary immunodeficiency   </c:v>
                </c:pt>
                <c:pt idx="42">
                  <c:v>Hypertrophic cardiomyopathy (HCM)  </c:v>
                </c:pt>
                <c:pt idx="43">
                  <c:v>Arrhythmogenic right ventricular cardiomyopathy (ARVC)</c:v>
                </c:pt>
                <c:pt idx="44">
                  <c:v>Dilated cardiomyopathy (DCM)  </c:v>
                </c:pt>
                <c:pt idx="45">
                  <c:v>Viral myocarditis   </c:v>
                </c:pt>
              </c:strCache>
            </c:strRef>
          </c:cat>
          <c:val>
            <c:numRef>
              <c:f>COMPILED!$AN$2:$AN$47</c:f>
              <c:numCache>
                <c:formatCode>General</c:formatCode>
                <c:ptCount val="46"/>
                <c:pt idx="0">
                  <c:v>29</c:v>
                </c:pt>
                <c:pt idx="1">
                  <c:v>31</c:v>
                </c:pt>
                <c:pt idx="2">
                  <c:v>12</c:v>
                </c:pt>
                <c:pt idx="3">
                  <c:v>64</c:v>
                </c:pt>
                <c:pt idx="4">
                  <c:v>40</c:v>
                </c:pt>
                <c:pt idx="5">
                  <c:v>24</c:v>
                </c:pt>
                <c:pt idx="6">
                  <c:v>65</c:v>
                </c:pt>
                <c:pt idx="7">
                  <c:v>17</c:v>
                </c:pt>
                <c:pt idx="8">
                  <c:v>36</c:v>
                </c:pt>
                <c:pt idx="9">
                  <c:v>24</c:v>
                </c:pt>
                <c:pt idx="10">
                  <c:v>26</c:v>
                </c:pt>
                <c:pt idx="11">
                  <c:v>21</c:v>
                </c:pt>
                <c:pt idx="12">
                  <c:v>18</c:v>
                </c:pt>
                <c:pt idx="13">
                  <c:v>37</c:v>
                </c:pt>
                <c:pt idx="14">
                  <c:v>41</c:v>
                </c:pt>
                <c:pt idx="15">
                  <c:v>14</c:v>
                </c:pt>
                <c:pt idx="16">
                  <c:v>27</c:v>
                </c:pt>
                <c:pt idx="17">
                  <c:v>74</c:v>
                </c:pt>
                <c:pt idx="18">
                  <c:v>66</c:v>
                </c:pt>
                <c:pt idx="19">
                  <c:v>38</c:v>
                </c:pt>
                <c:pt idx="20">
                  <c:v>60</c:v>
                </c:pt>
                <c:pt idx="21">
                  <c:v>145</c:v>
                </c:pt>
                <c:pt idx="22">
                  <c:v>28</c:v>
                </c:pt>
                <c:pt idx="23">
                  <c:v>30</c:v>
                </c:pt>
                <c:pt idx="24">
                  <c:v>28</c:v>
                </c:pt>
                <c:pt idx="25">
                  <c:v>25</c:v>
                </c:pt>
                <c:pt idx="26">
                  <c:v>35</c:v>
                </c:pt>
                <c:pt idx="27">
                  <c:v>44</c:v>
                </c:pt>
                <c:pt idx="28">
                  <c:v>13</c:v>
                </c:pt>
                <c:pt idx="29">
                  <c:v>26</c:v>
                </c:pt>
                <c:pt idx="30">
                  <c:v>31</c:v>
                </c:pt>
                <c:pt idx="31">
                  <c:v>17</c:v>
                </c:pt>
                <c:pt idx="32">
                  <c:v>35</c:v>
                </c:pt>
                <c:pt idx="33">
                  <c:v>23</c:v>
                </c:pt>
                <c:pt idx="34">
                  <c:v>49</c:v>
                </c:pt>
                <c:pt idx="35">
                  <c:v>26</c:v>
                </c:pt>
                <c:pt idx="36">
                  <c:v>24</c:v>
                </c:pt>
                <c:pt idx="37">
                  <c:v>34</c:v>
                </c:pt>
                <c:pt idx="38">
                  <c:v>38</c:v>
                </c:pt>
                <c:pt idx="39">
                  <c:v>26</c:v>
                </c:pt>
                <c:pt idx="40">
                  <c:v>30</c:v>
                </c:pt>
                <c:pt idx="41">
                  <c:v>19</c:v>
                </c:pt>
                <c:pt idx="42">
                  <c:v>44</c:v>
                </c:pt>
                <c:pt idx="43">
                  <c:v>42</c:v>
                </c:pt>
                <c:pt idx="44">
                  <c:v>48</c:v>
                </c:pt>
                <c:pt idx="45">
                  <c:v>51</c:v>
                </c:pt>
              </c:numCache>
            </c:numRef>
          </c:val>
        </c:ser>
        <c:dLbls>
          <c:showVal val="1"/>
        </c:dLbls>
        <c:gapWidth val="75"/>
        <c:axId val="38126336"/>
        <c:axId val="38136064"/>
      </c:barChart>
      <c:catAx>
        <c:axId val="38126336"/>
        <c:scaling>
          <c:orientation val="minMax"/>
        </c:scaling>
        <c:axPos val="b"/>
        <c:majorTickMark val="none"/>
        <c:tickLblPos val="nextTo"/>
        <c:crossAx val="38136064"/>
        <c:crosses val="autoZero"/>
        <c:auto val="1"/>
        <c:lblAlgn val="ctr"/>
        <c:lblOffset val="100"/>
      </c:catAx>
      <c:valAx>
        <c:axId val="38136064"/>
        <c:scaling>
          <c:orientation val="minMax"/>
        </c:scaling>
        <c:axPos val="l"/>
        <c:numFmt formatCode="General" sourceLinked="1"/>
        <c:majorTickMark val="none"/>
        <c:tickLblPos val="nextTo"/>
        <c:crossAx val="3812633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B7CFD-D861-4379-A964-86F807F36C42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Pathways &amp; Genetic Variations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5943600"/>
            <a:ext cx="5257800" cy="838200"/>
          </a:xfrm>
        </p:spPr>
        <p:txBody>
          <a:bodyPr>
            <a:noAutofit/>
          </a:bodyPr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Jieming Chen</a:t>
            </a:r>
          </a:p>
          <a:p>
            <a:pPr algn="r"/>
            <a:r>
              <a:rPr lang="en-US" sz="2400" dirty="0" err="1" smtClean="0">
                <a:solidFill>
                  <a:schemeClr val="tx1"/>
                </a:solidFill>
              </a:rPr>
              <a:t>Netz</a:t>
            </a:r>
            <a:r>
              <a:rPr lang="en-US" sz="2400" dirty="0" smtClean="0">
                <a:solidFill>
                  <a:schemeClr val="tx1"/>
                </a:solidFill>
              </a:rPr>
              <a:t> subgroup meeting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1" y="1371600"/>
          <a:ext cx="9144000" cy="5385547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38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metab_ns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# genes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pval (1) (greater)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pval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(2) (2sided)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8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path:hsa03040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geneticInfo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Spliceosome 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2966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0.999342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0.002777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92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path:hsa04740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systems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Olfactory transduction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2684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338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0.001697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0.003027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92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path:hsa04010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MAPK signaling pathway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0.956094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0.105653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8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path:hsa03010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geneticInfo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Ribosome 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2984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4070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0.966601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0.110505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866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path:hsa05322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Systemic lupus erythematosus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0.953541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0.119114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8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path:hsa05131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Shigellosis 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2975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4056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0.943515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0.171401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866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path:hsa04512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ECM-receptor interaction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2928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0.108415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0.189543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92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path:hsa04310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Wnt signaling pathway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0.923565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0.193841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8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path:hsa04110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cellular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Cell cycle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4013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0.882526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0.280309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Ask if there is an enrichment of CEU NS genes in individual pathways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Ask if there is a correlation between the “importance” of genes and the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values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514350" indent="-514350"/>
            <a:r>
              <a:rPr lang="en-US" dirty="0" smtClean="0"/>
              <a:t>Data source: all unique genes in the human pathways and those that have chimp </a:t>
            </a:r>
            <a:r>
              <a:rPr lang="en-US" dirty="0" err="1" smtClean="0"/>
              <a:t>orthologs</a:t>
            </a:r>
            <a:r>
              <a:rPr lang="en-US" dirty="0" smtClean="0"/>
              <a:t>.</a:t>
            </a:r>
          </a:p>
          <a:p>
            <a:pPr marL="514350" indent="-514350"/>
            <a:r>
              <a:rPr lang="en-US" dirty="0" smtClean="0"/>
              <a:t>“Importance” is defined by the number of pathways the gene is involved in</a:t>
            </a:r>
          </a:p>
          <a:p>
            <a:pPr marL="514350" indent="-514350"/>
            <a:r>
              <a:rPr lang="en-US" dirty="0" smtClean="0"/>
              <a:t>Spearman correlation </a:t>
            </a:r>
            <a:br>
              <a:rPr lang="en-US" dirty="0" smtClean="0"/>
            </a:br>
            <a:r>
              <a:rPr lang="en-US" dirty="0" smtClean="0"/>
              <a:t>rho = -0.05727789; p-value = 1.17E-14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Normalize the number of genes to the number of genes in the pathway to give the frequency of NS genes? Would it be the same?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Extend analyses to 1KG CHB/JPT and YRI.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Looking into the pathways itself: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Taking Chong’s list of enzymes in metabolic pathway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Ask if there is a trend that a NS upstream enzyme, there will be NS downstream enzymes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Possibility of implementing a ‘hierarchy’ in the pathway?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KEGG pathways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227 pathways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CEU </a:t>
            </a:r>
            <a:r>
              <a:rPr lang="en-US" dirty="0" smtClean="0"/>
              <a:t>SNPs from 1KG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57,457 SNPs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14,964 genes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Ensembl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Ensembl</a:t>
            </a:r>
            <a:r>
              <a:rPr lang="en-US" dirty="0" smtClean="0">
                <a:sym typeface="Wingdings" pitchFamily="2" charset="2"/>
              </a:rPr>
              <a:t> 56, GRch37 (hg19)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dS</a:t>
            </a:r>
            <a:r>
              <a:rPr lang="en-US" dirty="0" smtClean="0">
                <a:sym typeface="Wingdings" pitchFamily="2" charset="2"/>
              </a:rPr>
              <a:t>; chimp </a:t>
            </a:r>
            <a:r>
              <a:rPr lang="en-US" dirty="0" err="1" smtClean="0">
                <a:sym typeface="Wingdings" pitchFamily="2" charset="2"/>
              </a:rPr>
              <a:t>orthologs</a:t>
            </a: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KEGG pathways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524000"/>
          <a:ext cx="7991283" cy="367789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02124"/>
                <a:gridCol w="1840958"/>
                <a:gridCol w="2226450"/>
                <a:gridCol w="1278750"/>
                <a:gridCol w="1143001"/>
              </a:tblGrid>
              <a:tr h="676617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human pathways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unique human </a:t>
                      </a:r>
                      <a:r>
                        <a:rPr lang="en-US" sz="1600" b="1" u="none" strike="noStrike" dirty="0" smtClean="0"/>
                        <a:t>genes in CEU 1KG that are found in the pathways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NS genes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S genes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metabolism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1088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geneticInfo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669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440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546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signaling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1069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759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cellularProcesses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636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725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Systems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45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1560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1194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1218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Diseases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910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632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747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Drug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227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6174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4474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4981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579120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u="none" strike="noStrike" dirty="0" smtClean="0"/>
              <a:t>total # unique human genes 		= 4093 =&gt; genes in multiple pathways</a:t>
            </a:r>
          </a:p>
          <a:p>
            <a:pPr fontAlgn="b"/>
            <a:r>
              <a:rPr lang="en-US" u="none" strike="noStrike" dirty="0" smtClean="0"/>
              <a:t># NS+S genes 			= 9455 =&gt; genes can </a:t>
            </a:r>
            <a:r>
              <a:rPr lang="en-US" u="none" strike="noStrike" dirty="0" smtClean="0"/>
              <a:t>also be </a:t>
            </a:r>
            <a:r>
              <a:rPr lang="en-US" u="none" strike="noStrike" dirty="0" smtClean="0"/>
              <a:t>both NS and 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200150"/>
          <a:ext cx="9144000" cy="56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</a:t>
            </a:r>
            <a:r>
              <a:rPr lang="en-US" dirty="0" smtClean="0"/>
              <a:t>NS and S </a:t>
            </a:r>
            <a:r>
              <a:rPr lang="en-US" dirty="0" smtClean="0"/>
              <a:t>genes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Metabolic</a:t>
            </a: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NS and S </a:t>
            </a:r>
            <a:r>
              <a:rPr lang="en-US" dirty="0" smtClean="0"/>
              <a:t>genes</a:t>
            </a:r>
            <a:br>
              <a:rPr lang="en-US" dirty="0" smtClean="0"/>
            </a:br>
            <a:r>
              <a:rPr lang="en-US" dirty="0" smtClean="0"/>
              <a:t>Systems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023937"/>
          <a:ext cx="9144000" cy="491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Comparing NS and S genes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Genetic Info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247774"/>
          <a:ext cx="9144000" cy="5610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NS and S </a:t>
            </a:r>
            <a:r>
              <a:rPr lang="en-US" dirty="0" smtClean="0"/>
              <a:t>genes</a:t>
            </a:r>
            <a:br>
              <a:rPr lang="en-US" dirty="0" smtClean="0"/>
            </a:br>
            <a:r>
              <a:rPr lang="en-US" dirty="0" smtClean="0"/>
              <a:t>Diseases</a:t>
            </a: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Ask if there is an enrichment of CEU NS genes in categories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6764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 Fisher’s exact test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No significance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676400"/>
          <a:ext cx="9144000" cy="4826144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87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metab_ns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# genes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pval (1) (greater)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pval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(2) (2sided)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path:hsa04740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Olfactory transduction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0.001697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0.003027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35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path:hsa04512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ECM-receptor interaction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2928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0.108415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0.189543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335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path:hsa05150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Staphylococcus aureus infection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4051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0.198818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0.363251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19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path:hsa05310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Asthma 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2969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0.207344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0.384441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87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path:hsa02010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 transporters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4053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0.213157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0.413956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7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path:hsa04974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Protein digestion and absorption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2935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0.217554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0.413094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7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path:hsa00980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Metabolism of xenobiotics by cytochrome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4044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0.219045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0.396462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path:hsa05330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Allograft rejection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0.22753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0.407985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7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path:hsa00500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Starch and sucrose metabolism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0.237375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0.435623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path:hsa04930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 II diabetes mellitus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0.237375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0.435623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Ask if there is an enrichment of CEU NS genes in individual pathways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478</Words>
  <Application>Microsoft Office PowerPoint</Application>
  <PresentationFormat>On-screen Show (4:3)</PresentationFormat>
  <Paragraphs>259</Paragraphs>
  <Slides>12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Pathways &amp; Genetic Variations</vt:lpstr>
      <vt:lpstr>Data sources</vt:lpstr>
      <vt:lpstr>KEGG pathways</vt:lpstr>
      <vt:lpstr>Comparing NS and S genes:  Metabolic</vt:lpstr>
      <vt:lpstr>Comparing NS and S genes Systems</vt:lpstr>
      <vt:lpstr>Slide 6</vt:lpstr>
      <vt:lpstr>Comparing NS and S genes Diseases</vt:lpstr>
      <vt:lpstr>Ask if there is an enrichment of CEU NS genes in categories</vt:lpstr>
      <vt:lpstr>Slide 9</vt:lpstr>
      <vt:lpstr>Slide 10</vt:lpstr>
      <vt:lpstr>Ask if there is a correlation between the “importance” of genes and the dN/dS values</vt:lpstr>
      <vt:lpstr>Moving on…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</dc:title>
  <dc:creator>Jieming</dc:creator>
  <cp:lastModifiedBy>Jieming</cp:lastModifiedBy>
  <cp:revision>34</cp:revision>
  <dcterms:created xsi:type="dcterms:W3CDTF">2011-03-28T18:50:10Z</dcterms:created>
  <dcterms:modified xsi:type="dcterms:W3CDTF">2011-03-28T21:30:33Z</dcterms:modified>
</cp:coreProperties>
</file>