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70" r:id="rId3"/>
    <p:sldId id="269" r:id="rId4"/>
    <p:sldId id="260" r:id="rId5"/>
    <p:sldId id="261" r:id="rId6"/>
    <p:sldId id="262" r:id="rId7"/>
    <p:sldId id="266" r:id="rId8"/>
    <p:sldId id="264" r:id="rId9"/>
    <p:sldId id="271" r:id="rId10"/>
    <p:sldId id="273" r:id="rId11"/>
    <p:sldId id="274" r:id="rId12"/>
    <p:sldId id="280" r:id="rId13"/>
    <p:sldId id="282" r:id="rId14"/>
    <p:sldId id="285" r:id="rId15"/>
    <p:sldId id="283" r:id="rId16"/>
    <p:sldId id="277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esProps" Target="presProps.xml"/><Relationship Id="rId4" Type="http://schemas.openxmlformats.org/officeDocument/2006/relationships/slide" Target="slides/slide3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slide" Target="slides/slide1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DFCA-8C64-654D-B6FB-AE218069F1C9}" type="datetimeFigureOut">
              <a:rPr lang="en-US" smtClean="0"/>
              <a:t>3/28/11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EAAF-8B35-914F-AD23-C607AFD5F8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DFCA-8C64-654D-B6FB-AE218069F1C9}" type="datetimeFigureOut">
              <a:rPr lang="en-US" smtClean="0"/>
              <a:t>3/28/11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EAAF-8B35-914F-AD23-C607AFD5F8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DFCA-8C64-654D-B6FB-AE218069F1C9}" type="datetimeFigureOut">
              <a:rPr lang="en-US" smtClean="0"/>
              <a:t>3/28/11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EAAF-8B35-914F-AD23-C607AFD5F8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DFCA-8C64-654D-B6FB-AE218069F1C9}" type="datetimeFigureOut">
              <a:rPr lang="en-US" smtClean="0"/>
              <a:t>3/28/11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EAAF-8B35-914F-AD23-C607AFD5F8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DFCA-8C64-654D-B6FB-AE218069F1C9}" type="datetimeFigureOut">
              <a:rPr lang="en-US" smtClean="0"/>
              <a:t>3/28/11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EAAF-8B35-914F-AD23-C607AFD5F8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DFCA-8C64-654D-B6FB-AE218069F1C9}" type="datetimeFigureOut">
              <a:rPr lang="en-US" smtClean="0"/>
              <a:t>3/28/11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EAAF-8B35-914F-AD23-C607AFD5F8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DFCA-8C64-654D-B6FB-AE218069F1C9}" type="datetimeFigureOut">
              <a:rPr lang="en-US" smtClean="0"/>
              <a:t>3/28/11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EAAF-8B35-914F-AD23-C607AFD5F8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DFCA-8C64-654D-B6FB-AE218069F1C9}" type="datetimeFigureOut">
              <a:rPr lang="en-US" smtClean="0"/>
              <a:t>3/28/11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EAAF-8B35-914F-AD23-C607AFD5F8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DFCA-8C64-654D-B6FB-AE218069F1C9}" type="datetimeFigureOut">
              <a:rPr lang="en-US" smtClean="0"/>
              <a:t>3/28/11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EAAF-8B35-914F-AD23-C607AFD5F8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DFCA-8C64-654D-B6FB-AE218069F1C9}" type="datetimeFigureOut">
              <a:rPr lang="en-US" smtClean="0"/>
              <a:t>3/28/11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EAAF-8B35-914F-AD23-C607AFD5F8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DFCA-8C64-654D-B6FB-AE218069F1C9}" type="datetimeFigureOut">
              <a:rPr lang="en-US" smtClean="0"/>
              <a:t>3/28/11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EAAF-8B35-914F-AD23-C607AFD5F8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CDFCA-8C64-654D-B6FB-AE218069F1C9}" type="datetimeFigureOut">
              <a:rPr lang="en-US" smtClean="0"/>
              <a:t>3/28/11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CEAAF-8B35-914F-AD23-C607AFD5F8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Analysis of </a:t>
            </a:r>
            <a:r>
              <a:rPr lang="en-US" dirty="0" err="1" smtClean="0"/>
              <a:t>SVs</a:t>
            </a:r>
            <a:r>
              <a:rPr lang="en-US" dirty="0" smtClean="0"/>
              <a:t> in</a:t>
            </a:r>
            <a:br>
              <a:rPr lang="en-US" dirty="0" smtClean="0"/>
            </a:br>
            <a:r>
              <a:rPr lang="en-US" dirty="0" smtClean="0"/>
              <a:t>1000 Genomes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 &amp; Mark Gerstein</a:t>
            </a:r>
          </a:p>
          <a:p>
            <a:r>
              <a:rPr lang="en-US" dirty="0" smtClean="0"/>
              <a:t>Meeting in Lee lab</a:t>
            </a:r>
          </a:p>
          <a:p>
            <a:r>
              <a:rPr lang="en-US" dirty="0" smtClean="0"/>
              <a:t>March 31,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common </a:t>
            </a:r>
            <a:r>
              <a:rPr lang="en-US" dirty="0" err="1" smtClean="0"/>
              <a:t>CNVs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65319" y="1997366"/>
            <a:ext cx="182880" cy="18288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973180" y="2382184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4"/>
          </p:cNvCxnSpPr>
          <p:nvPr/>
        </p:nvCxnSpPr>
        <p:spPr>
          <a:xfrm rot="16200000" flipH="1">
            <a:off x="1088350" y="2248655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996258" y="2245762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1087651" y="2626420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5559" y="2623527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518834" y="1997366"/>
            <a:ext cx="182880" cy="18288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426695" y="2382184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0" idx="4"/>
          </p:cNvCxnSpPr>
          <p:nvPr/>
        </p:nvCxnSpPr>
        <p:spPr>
          <a:xfrm rot="16200000" flipH="1">
            <a:off x="1541865" y="2248655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1449773" y="2245762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1541166" y="2626420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1449074" y="2623527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386994" y="2000259"/>
            <a:ext cx="182880" cy="18288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294855" y="2385077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4"/>
          </p:cNvCxnSpPr>
          <p:nvPr/>
        </p:nvCxnSpPr>
        <p:spPr>
          <a:xfrm rot="16200000" flipH="1">
            <a:off x="2410025" y="2251548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2317933" y="2248655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2409326" y="2629313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2317234" y="2626420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62277" y="2419830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3957938" y="2000259"/>
            <a:ext cx="182880" cy="18288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3865799" y="2385077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3" idx="4"/>
          </p:cNvCxnSpPr>
          <p:nvPr/>
        </p:nvCxnSpPr>
        <p:spPr>
          <a:xfrm rot="16200000" flipH="1">
            <a:off x="3980969" y="2251548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3888877" y="2248655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H="1">
            <a:off x="3980270" y="2629313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3888178" y="2626420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411453" y="2000259"/>
            <a:ext cx="182880" cy="18288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4319314" y="2385077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9" idx="4"/>
          </p:cNvCxnSpPr>
          <p:nvPr/>
        </p:nvCxnSpPr>
        <p:spPr>
          <a:xfrm rot="16200000" flipH="1">
            <a:off x="4434484" y="2251548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4342392" y="2248655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4433785" y="2629313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41693" y="2626420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5279613" y="2003152"/>
            <a:ext cx="182880" cy="18288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5187474" y="2387970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5" idx="4"/>
          </p:cNvCxnSpPr>
          <p:nvPr/>
        </p:nvCxnSpPr>
        <p:spPr>
          <a:xfrm rot="16200000" flipH="1">
            <a:off x="5302644" y="2254441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5210552" y="2251548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5301945" y="2632206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5209853" y="2629313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754896" y="2422723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6830398" y="2000258"/>
            <a:ext cx="182880" cy="18288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 rot="5400000">
            <a:off x="6738259" y="2385076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42" idx="4"/>
          </p:cNvCxnSpPr>
          <p:nvPr/>
        </p:nvCxnSpPr>
        <p:spPr>
          <a:xfrm rot="16200000" flipH="1">
            <a:off x="6853429" y="2251547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6761337" y="2248654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 flipH="1">
            <a:off x="6852730" y="2629312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6760638" y="2626419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7283913" y="2000258"/>
            <a:ext cx="182880" cy="18288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 rot="5400000">
            <a:off x="7191774" y="2385076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8" idx="4"/>
          </p:cNvCxnSpPr>
          <p:nvPr/>
        </p:nvCxnSpPr>
        <p:spPr>
          <a:xfrm rot="16200000" flipH="1">
            <a:off x="7306944" y="2251547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7214852" y="2248654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6200000" flipH="1">
            <a:off x="7306245" y="2629312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7214153" y="2626419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8152073" y="2003151"/>
            <a:ext cx="182880" cy="18288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8059934" y="2387969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4" idx="4"/>
          </p:cNvCxnSpPr>
          <p:nvPr/>
        </p:nvCxnSpPr>
        <p:spPr>
          <a:xfrm rot="16200000" flipH="1">
            <a:off x="8175104" y="2254440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8083012" y="2251547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6200000" flipH="1">
            <a:off x="8174405" y="2632205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8082313" y="2629312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627356" y="2422722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444659" y="1490823"/>
            <a:ext cx="835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Yoruba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4337278" y="1490823"/>
            <a:ext cx="683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CEPH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049176" y="1490823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CHB/JPT</a:t>
            </a:r>
            <a:endParaRPr lang="en-US" dirty="0"/>
          </a:p>
        </p:txBody>
      </p:sp>
      <p:sp>
        <p:nvSpPr>
          <p:cNvPr id="64" name="Down Arrow 63"/>
          <p:cNvSpPr/>
          <p:nvPr/>
        </p:nvSpPr>
        <p:spPr>
          <a:xfrm>
            <a:off x="1610274" y="2993681"/>
            <a:ext cx="252003" cy="27432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own Arrow 64"/>
          <p:cNvSpPr/>
          <p:nvPr/>
        </p:nvSpPr>
        <p:spPr>
          <a:xfrm>
            <a:off x="4593634" y="2993681"/>
            <a:ext cx="252003" cy="27432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own Arrow 65"/>
          <p:cNvSpPr/>
          <p:nvPr/>
        </p:nvSpPr>
        <p:spPr>
          <a:xfrm>
            <a:off x="7501354" y="2993681"/>
            <a:ext cx="252003" cy="27432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877" y="3687261"/>
            <a:ext cx="1828800" cy="1064907"/>
          </a:xfrm>
          <a:prstGeom prst="rect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992124" y="3317929"/>
            <a:ext cx="1740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Pooled RD signal</a:t>
            </a:r>
            <a:endParaRPr lang="en-US" dirty="0"/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496" y="3687261"/>
            <a:ext cx="1828800" cy="1064907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3884743" y="3317929"/>
            <a:ext cx="1740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Pooled RD signal</a:t>
            </a:r>
            <a:endParaRPr lang="en-US" dirty="0"/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2956" y="3675480"/>
            <a:ext cx="1828800" cy="1064907"/>
          </a:xfrm>
          <a:prstGeom prst="rect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6757203" y="3306148"/>
            <a:ext cx="1740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Pooled RD signal</a:t>
            </a:r>
            <a:endParaRPr lang="en-US" dirty="0"/>
          </a:p>
        </p:txBody>
      </p:sp>
      <p:sp>
        <p:nvSpPr>
          <p:cNvPr id="73" name="Down Arrow 72"/>
          <p:cNvSpPr/>
          <p:nvPr/>
        </p:nvSpPr>
        <p:spPr>
          <a:xfrm>
            <a:off x="1590146" y="4792488"/>
            <a:ext cx="252003" cy="27432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Down Arrow 73"/>
          <p:cNvSpPr/>
          <p:nvPr/>
        </p:nvSpPr>
        <p:spPr>
          <a:xfrm>
            <a:off x="4573506" y="4792488"/>
            <a:ext cx="252003" cy="27432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Down Arrow 74"/>
          <p:cNvSpPr/>
          <p:nvPr/>
        </p:nvSpPr>
        <p:spPr>
          <a:xfrm>
            <a:off x="7481226" y="4792488"/>
            <a:ext cx="252003" cy="27432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1179776" y="5117275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CNV calls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4235737" y="5117275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CNV calls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7049176" y="5117275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CNV calls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3370714" y="6041380"/>
            <a:ext cx="3229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3859 common CNV </a:t>
            </a:r>
            <a:r>
              <a:rPr lang="en-US" dirty="0" smtClean="0"/>
              <a:t>calls (Pilot 1)</a:t>
            </a:r>
            <a:endParaRPr lang="en-US" dirty="0"/>
          </a:p>
        </p:txBody>
      </p:sp>
      <p:sp>
        <p:nvSpPr>
          <p:cNvPr id="80" name="Down Arrow 79"/>
          <p:cNvSpPr/>
          <p:nvPr/>
        </p:nvSpPr>
        <p:spPr>
          <a:xfrm>
            <a:off x="4725906" y="5486606"/>
            <a:ext cx="252003" cy="4572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Down Arrow 80"/>
          <p:cNvSpPr/>
          <p:nvPr/>
        </p:nvSpPr>
        <p:spPr>
          <a:xfrm rot="3316897">
            <a:off x="6256833" y="5220216"/>
            <a:ext cx="252003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Down Arrow 81"/>
          <p:cNvSpPr/>
          <p:nvPr/>
        </p:nvSpPr>
        <p:spPr>
          <a:xfrm rot="18430781">
            <a:off x="2884289" y="5232936"/>
            <a:ext cx="252003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Selecting CNV under </a:t>
            </a:r>
            <a:r>
              <a:rPr lang="en-US" smtClean="0"/>
              <a:t>balancing selection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622" y="2773553"/>
            <a:ext cx="3657600" cy="21298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50977" y="3000158"/>
            <a:ext cx="1139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Prediction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52093" y="1677244"/>
            <a:ext cx="182880" cy="18288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6759954" y="2062062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6" idx="4"/>
          </p:cNvCxnSpPr>
          <p:nvPr/>
        </p:nvCxnSpPr>
        <p:spPr>
          <a:xfrm rot="16200000" flipH="1">
            <a:off x="6875124" y="1928533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6783032" y="1925640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6874425" y="2306298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6782333" y="2303405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853444" y="3009214"/>
            <a:ext cx="182880" cy="18288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6761305" y="3394032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2" idx="4"/>
          </p:cNvCxnSpPr>
          <p:nvPr/>
        </p:nvCxnSpPr>
        <p:spPr>
          <a:xfrm rot="16200000" flipH="1">
            <a:off x="6876475" y="3260503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6784383" y="3257610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6875776" y="3638268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6783684" y="3635375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854795" y="4427109"/>
            <a:ext cx="182880" cy="18288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6762656" y="4811927"/>
            <a:ext cx="3657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4"/>
          </p:cNvCxnSpPr>
          <p:nvPr/>
        </p:nvCxnSpPr>
        <p:spPr>
          <a:xfrm rot="16200000" flipH="1">
            <a:off x="6877826" y="4678398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785734" y="4675505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6877127" y="5056163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6785035" y="5053270"/>
            <a:ext cx="228258" cy="91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4" idx="3"/>
          </p:cNvCxnSpPr>
          <p:nvPr/>
        </p:nvCxnSpPr>
        <p:spPr>
          <a:xfrm flipV="1">
            <a:off x="4296222" y="3417459"/>
            <a:ext cx="2558573" cy="42100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4" idx="3"/>
          </p:cNvCxnSpPr>
          <p:nvPr/>
        </p:nvCxnSpPr>
        <p:spPr>
          <a:xfrm flipV="1">
            <a:off x="4296222" y="2085489"/>
            <a:ext cx="2555219" cy="175297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4" idx="3"/>
          </p:cNvCxnSpPr>
          <p:nvPr/>
        </p:nvCxnSpPr>
        <p:spPr>
          <a:xfrm>
            <a:off x="4296222" y="3838460"/>
            <a:ext cx="2554520" cy="9968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341907" y="3369490"/>
            <a:ext cx="110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Genotype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497396" y="1192652"/>
            <a:ext cx="835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Yoruba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607678" y="2639882"/>
            <a:ext cx="683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CEPH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660464" y="4075049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CHB/JPT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278884" y="5701899"/>
            <a:ext cx="3264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169 candidates (larger than 1 kb</a:t>
            </a:r>
            <a:r>
              <a:rPr lang="en-US" dirty="0" smtClean="0"/>
              <a:t>)</a:t>
            </a:r>
          </a:p>
          <a:p>
            <a:r>
              <a:rPr lang="en-US" dirty="0" smtClean="0"/>
              <a:t>32 candidates after q0 filter</a:t>
            </a:r>
            <a:endParaRPr lang="en-US" dirty="0"/>
          </a:p>
        </p:txBody>
      </p:sp>
      <p:sp>
        <p:nvSpPr>
          <p:cNvPr id="39" name="Right Brace 38"/>
          <p:cNvSpPr/>
          <p:nvPr/>
        </p:nvSpPr>
        <p:spPr>
          <a:xfrm>
            <a:off x="7303198" y="1677244"/>
            <a:ext cx="574492" cy="370533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677825" y="2897982"/>
            <a:ext cx="14414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CNV</a:t>
            </a:r>
          </a:p>
          <a:p>
            <a:r>
              <a:rPr lang="en-US" dirty="0" smtClean="0"/>
              <a:t>with &gt; 90%</a:t>
            </a:r>
          </a:p>
          <a:p>
            <a:r>
              <a:rPr lang="en-US" dirty="0"/>
              <a:t>o</a:t>
            </a:r>
            <a:r>
              <a:rPr lang="en-US" dirty="0" smtClean="0"/>
              <a:t>f samples</a:t>
            </a:r>
          </a:p>
          <a:p>
            <a:r>
              <a:rPr lang="en-US" dirty="0" smtClean="0"/>
              <a:t>heterozygous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those regions real?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4718"/>
                <a:gridCol w="2731357"/>
                <a:gridCol w="18735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Counts/supports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Approach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BS candidate regions &gt; 1kb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N/A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Local AGE</a:t>
                      </a:r>
                      <a:r>
                        <a:rPr lang="en-US" baseline="0" dirty="0" smtClean="0"/>
                        <a:t> realignment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454 split-read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1KG</a:t>
                      </a:r>
                      <a:r>
                        <a:rPr lang="en-US" baseline="0" dirty="0" smtClean="0"/>
                        <a:t> master validation table (P1 + P2)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(not confident)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De novo assembly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Conrad09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(&gt;80% reciprocal overlap;</a:t>
                      </a:r>
                    </a:p>
                    <a:p>
                      <a:pPr algn="r"/>
                      <a:r>
                        <a:rPr lang="en-US" dirty="0" smtClean="0"/>
                        <a:t>NOT genotyped)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err="1" smtClean="0"/>
                        <a:t>aCGH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Park10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(&gt;80% reciprocal overlap)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err="1" smtClean="0"/>
                        <a:t>aCGH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Database</a:t>
                      </a:r>
                      <a:r>
                        <a:rPr lang="en-US" baseline="0" dirty="0" smtClean="0"/>
                        <a:t> of Genomic Variants (DGV)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r>
                        <a:rPr lang="en-US" baseline="0" dirty="0" smtClean="0"/>
                        <a:t> (&gt;50% </a:t>
                      </a:r>
                      <a:r>
                        <a:rPr lang="en-US" baseline="0" smtClean="0"/>
                        <a:t>reciprocal overlap)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Various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42424" y="5029788"/>
            <a:ext cx="23890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/>
                </a:solidFill>
              </a:rPr>
              <a:t>Are these 32 regions:</a:t>
            </a:r>
          </a:p>
          <a:p>
            <a:r>
              <a:rPr lang="en-US" sz="2000" dirty="0" smtClean="0">
                <a:solidFill>
                  <a:schemeClr val="accent6"/>
                </a:solidFill>
              </a:rPr>
              <a:t>	- complex </a:t>
            </a:r>
            <a:r>
              <a:rPr lang="en-US" sz="2000" dirty="0" err="1" smtClean="0">
                <a:solidFill>
                  <a:schemeClr val="accent6"/>
                </a:solidFill>
              </a:rPr>
              <a:t>SVs</a:t>
            </a:r>
            <a:r>
              <a:rPr lang="en-US" sz="2000" dirty="0" smtClean="0">
                <a:solidFill>
                  <a:schemeClr val="accent6"/>
                </a:solidFill>
              </a:rPr>
              <a:t>?</a:t>
            </a:r>
          </a:p>
          <a:p>
            <a:r>
              <a:rPr lang="en-US" sz="2000" dirty="0" smtClean="0">
                <a:solidFill>
                  <a:schemeClr val="accent6"/>
                </a:solidFill>
              </a:rPr>
              <a:t>	- false positives?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07096" y="4666641"/>
            <a:ext cx="37145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/>
                </a:solidFill>
              </a:rPr>
              <a:t>20 intersect with genes:</a:t>
            </a:r>
          </a:p>
          <a:p>
            <a:r>
              <a:rPr lang="en-US" sz="2000" dirty="0" smtClean="0">
                <a:solidFill>
                  <a:schemeClr val="accent6"/>
                </a:solidFill>
              </a:rPr>
              <a:t>	- 21 genes</a:t>
            </a:r>
          </a:p>
          <a:p>
            <a:pPr lvl="1"/>
            <a:r>
              <a:rPr lang="en-US" sz="2000" dirty="0" smtClean="0">
                <a:solidFill>
                  <a:schemeClr val="accent6"/>
                </a:solidFill>
              </a:rPr>
              <a:t>- 50 </a:t>
            </a:r>
            <a:r>
              <a:rPr lang="en-US" sz="2000" dirty="0" err="1" smtClean="0">
                <a:solidFill>
                  <a:schemeClr val="accent6"/>
                </a:solidFill>
              </a:rPr>
              <a:t>exons</a:t>
            </a:r>
            <a:endParaRPr lang="en-US" sz="2000" dirty="0" smtClean="0">
              <a:solidFill>
                <a:schemeClr val="accent6"/>
              </a:solidFill>
            </a:endParaRPr>
          </a:p>
          <a:p>
            <a:pPr lvl="1">
              <a:buFontTx/>
              <a:buChar char="-"/>
            </a:pPr>
            <a:r>
              <a:rPr lang="en-US" sz="2000" dirty="0" smtClean="0">
                <a:solidFill>
                  <a:schemeClr val="accent6"/>
                </a:solidFill>
              </a:rPr>
              <a:t> 37 UTR</a:t>
            </a:r>
          </a:p>
          <a:p>
            <a:r>
              <a:rPr lang="en-US" sz="2000" dirty="0" smtClean="0">
                <a:solidFill>
                  <a:schemeClr val="accent6"/>
                </a:solidFill>
              </a:rPr>
              <a:t>enriched for functional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intersection (using David)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7311"/>
            <a:ext cx="8229600" cy="43686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 data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5400"/>
            <a:ext cx="9144000" cy="5317187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rot="5400000" flipH="1" flipV="1">
            <a:off x="-129557" y="4747243"/>
            <a:ext cx="3307115" cy="1588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93240" y="3094479"/>
            <a:ext cx="17635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Potential regions</a:t>
            </a:r>
          </a:p>
          <a:p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nder balancing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selection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Gerstein lab</a:t>
            </a:r>
          </a:p>
          <a:p>
            <a:pPr lvl="1"/>
            <a:r>
              <a:rPr lang="en-US" dirty="0" smtClean="0"/>
              <a:t>Jasmine (</a:t>
            </a:r>
            <a:r>
              <a:rPr lang="en-US" dirty="0" err="1" smtClean="0"/>
              <a:t>Xinmeng</a:t>
            </a:r>
            <a:r>
              <a:rPr lang="en-US" dirty="0" smtClean="0"/>
              <a:t>) Mu</a:t>
            </a:r>
          </a:p>
          <a:p>
            <a:pPr lvl="1"/>
            <a:r>
              <a:rPr lang="en-US" dirty="0" err="1" smtClean="0"/>
              <a:t>Ekta</a:t>
            </a:r>
            <a:r>
              <a:rPr lang="en-US" dirty="0" smtClean="0"/>
              <a:t> </a:t>
            </a:r>
            <a:r>
              <a:rPr lang="en-US" dirty="0" err="1" smtClean="0"/>
              <a:t>Khurana</a:t>
            </a:r>
            <a:endParaRPr lang="en-US" dirty="0" smtClean="0"/>
          </a:p>
          <a:p>
            <a:pPr lvl="1"/>
            <a:r>
              <a:rPr lang="en-US" dirty="0" smtClean="0"/>
              <a:t>Lukas </a:t>
            </a:r>
            <a:r>
              <a:rPr lang="en-US" dirty="0" err="1" smtClean="0"/>
              <a:t>Habegger</a:t>
            </a:r>
            <a:endParaRPr lang="en-US" dirty="0" smtClean="0"/>
          </a:p>
          <a:p>
            <a:pPr lvl="1"/>
            <a:r>
              <a:rPr lang="en-US" dirty="0" err="1" smtClean="0"/>
              <a:t>Suganthi</a:t>
            </a:r>
            <a:r>
              <a:rPr lang="en-US" dirty="0" smtClean="0"/>
              <a:t> </a:t>
            </a:r>
            <a:r>
              <a:rPr lang="en-US" dirty="0" err="1" smtClean="0"/>
              <a:t>Balasubramanian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Deletion or rare duplications?</a:t>
            </a:r>
            <a:endParaRPr lang="en-US" dirty="0"/>
          </a:p>
        </p:txBody>
      </p:sp>
      <p:sp>
        <p:nvSpPr>
          <p:cNvPr id="5" name="TextBox 78"/>
          <p:cNvSpPr txBox="1">
            <a:spLocks noChangeArrowheads="1"/>
          </p:cNvSpPr>
          <p:nvPr/>
        </p:nvSpPr>
        <p:spPr bwMode="auto">
          <a:xfrm>
            <a:off x="185026" y="3061447"/>
            <a:ext cx="1556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Reference genome</a:t>
            </a:r>
            <a:endParaRPr lang="en-US" sz="1400" dirty="0">
              <a:latin typeface="Calibri" charset="0"/>
            </a:endParaRPr>
          </a:p>
        </p:txBody>
      </p:sp>
      <p:sp>
        <p:nvSpPr>
          <p:cNvPr id="6" name="TextBox 79"/>
          <p:cNvSpPr txBox="1">
            <a:spLocks noChangeArrowheads="1"/>
          </p:cNvSpPr>
          <p:nvPr/>
        </p:nvSpPr>
        <p:spPr bwMode="auto">
          <a:xfrm>
            <a:off x="205184" y="1844596"/>
            <a:ext cx="13561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Sample genome</a:t>
            </a:r>
            <a:endParaRPr lang="en-US" sz="1400" dirty="0">
              <a:latin typeface="Calibri" charset="0"/>
            </a:endParaRPr>
          </a:p>
        </p:txBody>
      </p:sp>
      <p:grpSp>
        <p:nvGrpSpPr>
          <p:cNvPr id="3" name="Group 20"/>
          <p:cNvGrpSpPr/>
          <p:nvPr/>
        </p:nvGrpSpPr>
        <p:grpSpPr>
          <a:xfrm>
            <a:off x="1783045" y="1807197"/>
            <a:ext cx="1633537" cy="182563"/>
            <a:chOff x="1612107" y="2633664"/>
            <a:chExt cx="1633537" cy="182563"/>
          </a:xfrm>
        </p:grpSpPr>
        <p:cxnSp>
          <p:nvCxnSpPr>
            <p:cNvPr id="22" name="Straight Connector 21"/>
            <p:cNvCxnSpPr/>
            <p:nvPr/>
          </p:nvCxnSpPr>
          <p:spPr>
            <a:xfrm flipV="1">
              <a:off x="1612107" y="2724152"/>
              <a:ext cx="1633537" cy="1587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080419" y="2724152"/>
              <a:ext cx="830263" cy="1587"/>
            </a:xfrm>
            <a:prstGeom prst="line">
              <a:avLst/>
            </a:prstGeom>
            <a:ln w="76200">
              <a:solidFill>
                <a:srgbClr val="FF0000"/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1990725" y="2723358"/>
              <a:ext cx="182563" cy="3175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2820988" y="2723358"/>
              <a:ext cx="182563" cy="3175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/>
          <p:cNvCxnSpPr/>
          <p:nvPr/>
        </p:nvCxnSpPr>
        <p:spPr>
          <a:xfrm>
            <a:off x="3084795" y="2140573"/>
            <a:ext cx="331787" cy="1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251357" y="2140573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2161663" y="2139779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2991926" y="2139779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783045" y="2142161"/>
            <a:ext cx="471488" cy="10212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1783045" y="3223928"/>
            <a:ext cx="1633537" cy="1587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251357" y="3223928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2161663" y="3223134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2991926" y="3223134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361363" y="5756276"/>
            <a:ext cx="2640013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361363" y="5049839"/>
            <a:ext cx="798513" cy="1587"/>
          </a:xfrm>
          <a:prstGeom prst="line">
            <a:avLst/>
          </a:prstGeom>
          <a:ln w="762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6200000" flipH="1">
            <a:off x="1925720" y="5280820"/>
            <a:ext cx="461962" cy="0"/>
          </a:xfrm>
          <a:prstGeom prst="line">
            <a:avLst/>
          </a:prstGeom>
          <a:ln w="762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061906" y="4997451"/>
            <a:ext cx="919163" cy="1588"/>
          </a:xfrm>
          <a:prstGeom prst="line">
            <a:avLst/>
          </a:prstGeom>
          <a:ln w="762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6200000" flipV="1">
            <a:off x="2828222" y="5259548"/>
            <a:ext cx="502920" cy="1588"/>
          </a:xfrm>
          <a:prstGeom prst="line">
            <a:avLst/>
          </a:prstGeom>
          <a:ln w="762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Down Arrow 50"/>
          <p:cNvSpPr/>
          <p:nvPr/>
        </p:nvSpPr>
        <p:spPr>
          <a:xfrm>
            <a:off x="2496426" y="4024314"/>
            <a:ext cx="307975" cy="48895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TextBox 56"/>
          <p:cNvSpPr txBox="1">
            <a:spLocks noChangeArrowheads="1"/>
          </p:cNvSpPr>
          <p:nvPr/>
        </p:nvSpPr>
        <p:spPr bwMode="auto">
          <a:xfrm>
            <a:off x="124701" y="5608639"/>
            <a:ext cx="9731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alibri" charset="0"/>
              </a:rPr>
              <a:t>Zero level</a:t>
            </a:r>
          </a:p>
        </p:txBody>
      </p:sp>
      <p:sp>
        <p:nvSpPr>
          <p:cNvPr id="53" name="TextBox 59"/>
          <p:cNvSpPr txBox="1">
            <a:spLocks noChangeArrowheads="1"/>
          </p:cNvSpPr>
          <p:nvPr/>
        </p:nvSpPr>
        <p:spPr bwMode="auto">
          <a:xfrm>
            <a:off x="124701" y="4805364"/>
            <a:ext cx="1108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alibri" charset="0"/>
              </a:rPr>
              <a:t>Read count</a:t>
            </a:r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2128126" y="5499101"/>
            <a:ext cx="960120" cy="0"/>
          </a:xfrm>
          <a:prstGeom prst="line">
            <a:avLst/>
          </a:prstGeom>
          <a:ln w="635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136"/>
          <p:cNvSpPr txBox="1">
            <a:spLocks noChangeArrowheads="1"/>
          </p:cNvSpPr>
          <p:nvPr/>
        </p:nvSpPr>
        <p:spPr bwMode="auto">
          <a:xfrm>
            <a:off x="2898063" y="3789981"/>
            <a:ext cx="12273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mapping</a:t>
            </a:r>
            <a:endParaRPr lang="en-US" sz="1400" dirty="0">
              <a:latin typeface="Calibri" charset="0"/>
            </a:endParaRPr>
          </a:p>
        </p:txBody>
      </p:sp>
      <p:grpSp>
        <p:nvGrpSpPr>
          <p:cNvPr id="4" name="Group 58"/>
          <p:cNvGrpSpPr/>
          <p:nvPr/>
        </p:nvGrpSpPr>
        <p:grpSpPr>
          <a:xfrm>
            <a:off x="5220300" y="1799259"/>
            <a:ext cx="1633537" cy="182563"/>
            <a:chOff x="1612107" y="2633664"/>
            <a:chExt cx="1633537" cy="182563"/>
          </a:xfrm>
        </p:grpSpPr>
        <p:cxnSp>
          <p:nvCxnSpPr>
            <p:cNvPr id="60" name="Straight Connector 59"/>
            <p:cNvCxnSpPr/>
            <p:nvPr/>
          </p:nvCxnSpPr>
          <p:spPr>
            <a:xfrm flipV="1">
              <a:off x="1612107" y="2724152"/>
              <a:ext cx="1633537" cy="1587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2080419" y="2724152"/>
              <a:ext cx="830263" cy="1587"/>
            </a:xfrm>
            <a:prstGeom prst="line">
              <a:avLst/>
            </a:prstGeom>
            <a:ln w="76200">
              <a:solidFill>
                <a:srgbClr val="FF0000"/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1990725" y="2723358"/>
              <a:ext cx="182563" cy="3175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2820988" y="2723358"/>
              <a:ext cx="182563" cy="3175"/>
            </a:xfrm>
            <a:prstGeom prst="line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4" name="Straight Connector 63"/>
          <p:cNvCxnSpPr/>
          <p:nvPr/>
        </p:nvCxnSpPr>
        <p:spPr>
          <a:xfrm>
            <a:off x="6522050" y="2132635"/>
            <a:ext cx="331787" cy="1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688612" y="2132635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5598918" y="2131841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6429181" y="2131841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220300" y="2134223"/>
            <a:ext cx="471488" cy="10212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220300" y="3215990"/>
            <a:ext cx="1633537" cy="1587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688612" y="3215990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5598918" y="3215196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6429181" y="3215196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798618" y="5748338"/>
            <a:ext cx="2084297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798618" y="5041901"/>
            <a:ext cx="798513" cy="1587"/>
          </a:xfrm>
          <a:prstGeom prst="line">
            <a:avLst/>
          </a:prstGeom>
          <a:ln w="762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H="1">
            <a:off x="5362975" y="5272882"/>
            <a:ext cx="461962" cy="0"/>
          </a:xfrm>
          <a:prstGeom prst="line">
            <a:avLst/>
          </a:prstGeom>
          <a:ln w="762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499161" y="4989513"/>
            <a:ext cx="383754" cy="9526"/>
          </a:xfrm>
          <a:prstGeom prst="line">
            <a:avLst/>
          </a:prstGeom>
          <a:ln w="762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6200000" flipV="1">
            <a:off x="6265477" y="5251610"/>
            <a:ext cx="502920" cy="1588"/>
          </a:xfrm>
          <a:prstGeom prst="line">
            <a:avLst/>
          </a:prstGeom>
          <a:ln w="762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Down Arrow 77"/>
          <p:cNvSpPr/>
          <p:nvPr/>
        </p:nvSpPr>
        <p:spPr>
          <a:xfrm>
            <a:off x="6949216" y="4024314"/>
            <a:ext cx="307975" cy="48895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5565381" y="5491163"/>
            <a:ext cx="960120" cy="0"/>
          </a:xfrm>
          <a:prstGeom prst="line">
            <a:avLst/>
          </a:prstGeom>
          <a:ln w="635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136"/>
          <p:cNvSpPr txBox="1">
            <a:spLocks noChangeArrowheads="1"/>
          </p:cNvSpPr>
          <p:nvPr/>
        </p:nvSpPr>
        <p:spPr bwMode="auto">
          <a:xfrm>
            <a:off x="5107974" y="3789981"/>
            <a:ext cx="12273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mapping</a:t>
            </a:r>
            <a:endParaRPr lang="en-US" sz="1400" dirty="0">
              <a:latin typeface="Calibri" charset="0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7257191" y="3215196"/>
            <a:ext cx="1633537" cy="1587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7725503" y="3215196"/>
            <a:ext cx="830263" cy="1587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>
            <a:off x="7635809" y="3214402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>
            <a:off x="8466072" y="3214402"/>
            <a:ext cx="182563" cy="3175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6882915" y="2952271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92" name="Straight Connector 91"/>
          <p:cNvCxnSpPr/>
          <p:nvPr/>
        </p:nvCxnSpPr>
        <p:spPr>
          <a:xfrm rot="16200000" flipH="1">
            <a:off x="1914749" y="4082293"/>
            <a:ext cx="489875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7542504" y="5749926"/>
            <a:ext cx="1404550" cy="79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7418473" y="5041900"/>
            <a:ext cx="242797" cy="9526"/>
          </a:xfrm>
          <a:prstGeom prst="line">
            <a:avLst/>
          </a:prstGeom>
          <a:ln w="762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>
            <a:off x="7427114" y="5271294"/>
            <a:ext cx="461962" cy="1588"/>
          </a:xfrm>
          <a:prstGeom prst="line">
            <a:avLst/>
          </a:prstGeom>
          <a:ln w="762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563300" y="4987925"/>
            <a:ext cx="383754" cy="9526"/>
          </a:xfrm>
          <a:prstGeom prst="line">
            <a:avLst/>
          </a:prstGeom>
          <a:ln w="762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16200000" flipV="1">
            <a:off x="8329616" y="5250022"/>
            <a:ext cx="502920" cy="1588"/>
          </a:xfrm>
          <a:prstGeom prst="line">
            <a:avLst/>
          </a:prstGeom>
          <a:ln w="762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7629520" y="5489575"/>
            <a:ext cx="960120" cy="1588"/>
          </a:xfrm>
          <a:prstGeom prst="line">
            <a:avLst/>
          </a:prstGeom>
          <a:ln w="63500"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1753340" y="6162337"/>
            <a:ext cx="1002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Deletion</a:t>
            </a:r>
            <a:endParaRPr lang="en-US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6525501" y="6162337"/>
            <a:ext cx="1283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Duplication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</a:t>
            </a:r>
            <a:r>
              <a:rPr lang="en-US" dirty="0" smtClean="0"/>
              <a:t>0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 proportion of reads that have zero mapping quality, i.e. are randomly placed</a:t>
            </a:r>
          </a:p>
          <a:p>
            <a:r>
              <a:rPr lang="en-US" dirty="0" smtClean="0"/>
              <a:t>Consider a region to be deleted in a sample if fraction of q0 is &lt; 0.5</a:t>
            </a:r>
          </a:p>
          <a:p>
            <a:r>
              <a:rPr lang="en-US" dirty="0" smtClean="0"/>
              <a:t>32 CNV pass the threshold</a:t>
            </a:r>
          </a:p>
          <a:p>
            <a:pPr lvl="1"/>
            <a:r>
              <a:rPr lang="en-US" dirty="0" smtClean="0"/>
              <a:t>Heterozygous in almost all individuals</a:t>
            </a:r>
          </a:p>
          <a:p>
            <a:pPr lvl="1"/>
            <a:r>
              <a:rPr lang="en-US" dirty="0" smtClean="0"/>
              <a:t>Are NOT duplications in HGR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Variation in </a:t>
            </a:r>
            <a:r>
              <a:rPr lang="en-US" dirty="0" err="1" smtClean="0"/>
              <a:t>Ψgenes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67608" y="6319994"/>
            <a:ext cx="15222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Special thanks to Lukas H.</a:t>
            </a:r>
            <a:endParaRPr lang="en-US" sz="1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687454" y="2573088"/>
            <a:ext cx="3785814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758007" y="2462208"/>
            <a:ext cx="45720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395233" y="2462208"/>
            <a:ext cx="36576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59322" y="2462208"/>
            <a:ext cx="91440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58770" y="2354950"/>
            <a:ext cx="1328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 model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58770" y="2819705"/>
            <a:ext cx="15495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Splice junction</a:t>
            </a:r>
            <a:endParaRPr lang="en-US" dirty="0" smtClean="0"/>
          </a:p>
          <a:p>
            <a:r>
              <a:rPr lang="en-US" dirty="0"/>
              <a:t>l</a:t>
            </a:r>
            <a:r>
              <a:rPr lang="en-US" dirty="0" smtClean="0"/>
              <a:t>ibrary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32327" y="2950786"/>
            <a:ext cx="18288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15207" y="2950786"/>
            <a:ext cx="18288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agnetic Disk 13"/>
          <p:cNvSpPr/>
          <p:nvPr/>
        </p:nvSpPr>
        <p:spPr>
          <a:xfrm>
            <a:off x="3494183" y="4221337"/>
            <a:ext cx="1491664" cy="847901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 mapped reads</a:t>
            </a:r>
            <a:endParaRPr lang="en-US" dirty="0"/>
          </a:p>
        </p:txBody>
      </p:sp>
      <p:cxnSp>
        <p:nvCxnSpPr>
          <p:cNvPr id="15" name="Elbow Connector 14"/>
          <p:cNvCxnSpPr>
            <a:stCxn id="14" idx="1"/>
            <a:endCxn id="21" idx="2"/>
          </p:cNvCxnSpPr>
          <p:nvPr/>
        </p:nvCxnSpPr>
        <p:spPr>
          <a:xfrm rot="16200000" flipV="1">
            <a:off x="3481146" y="3462468"/>
            <a:ext cx="1038717" cy="47902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14" idx="1"/>
            <a:endCxn id="13" idx="2"/>
          </p:cNvCxnSpPr>
          <p:nvPr/>
        </p:nvCxnSpPr>
        <p:spPr>
          <a:xfrm rot="16200000" flipV="1">
            <a:off x="3253973" y="3235295"/>
            <a:ext cx="1038717" cy="93336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27889" y="3697145"/>
            <a:ext cx="1712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Bowtie mapping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473443" y="2462208"/>
            <a:ext cx="73152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494183" y="2950786"/>
            <a:ext cx="18288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669553" y="2950786"/>
            <a:ext cx="18288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973204" y="2950786"/>
            <a:ext cx="182880" cy="23183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148574" y="2950786"/>
            <a:ext cx="18288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483854" y="2950786"/>
            <a:ext cx="18288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659224" y="2950786"/>
            <a:ext cx="18288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973722" y="2950786"/>
            <a:ext cx="182880" cy="2318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149092" y="2950786"/>
            <a:ext cx="18288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484372" y="2950786"/>
            <a:ext cx="182880" cy="23183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659742" y="2950786"/>
            <a:ext cx="182880" cy="2318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Elbow Connector 29"/>
          <p:cNvCxnSpPr>
            <a:stCxn id="14" idx="1"/>
            <a:endCxn id="23" idx="2"/>
          </p:cNvCxnSpPr>
          <p:nvPr/>
        </p:nvCxnSpPr>
        <p:spPr>
          <a:xfrm rot="16200000" flipV="1">
            <a:off x="3720657" y="3701978"/>
            <a:ext cx="1038717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4" idx="1"/>
            <a:endCxn id="25" idx="2"/>
          </p:cNvCxnSpPr>
          <p:nvPr/>
        </p:nvCxnSpPr>
        <p:spPr>
          <a:xfrm rot="5400000" flipH="1" flipV="1">
            <a:off x="3975981" y="3446655"/>
            <a:ext cx="1038717" cy="51064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4" idx="1"/>
            <a:endCxn id="27" idx="2"/>
          </p:cNvCxnSpPr>
          <p:nvPr/>
        </p:nvCxnSpPr>
        <p:spPr>
          <a:xfrm rot="5400000" flipH="1" flipV="1">
            <a:off x="4220915" y="3201721"/>
            <a:ext cx="1038717" cy="100051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4" idx="1"/>
            <a:endCxn id="29" idx="2"/>
          </p:cNvCxnSpPr>
          <p:nvPr/>
        </p:nvCxnSpPr>
        <p:spPr>
          <a:xfrm rot="5400000" flipH="1" flipV="1">
            <a:off x="4476240" y="2946396"/>
            <a:ext cx="1038717" cy="151116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615455" y="5735369"/>
            <a:ext cx="1792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Data: 1KG Pilot 2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Genes with non-reference </a:t>
            </a:r>
            <a:r>
              <a:rPr lang="en-US" dirty="0" err="1" smtClean="0"/>
              <a:t>Ψ</a:t>
            </a:r>
            <a:r>
              <a:rPr lang="en-US" dirty="0" err="1" smtClean="0"/>
              <a:t>genes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(</a:t>
            </a:r>
            <a:r>
              <a:rPr lang="en-US" dirty="0" smtClean="0"/>
              <a:t>CEPH trio)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>
          <a:xfrm>
            <a:off x="753249" y="1416670"/>
            <a:ext cx="3566160" cy="832503"/>
          </a:xfrm>
        </p:spPr>
        <p:txBody>
          <a:bodyPr>
            <a:normAutofit/>
          </a:bodyPr>
          <a:lstStyle/>
          <a:p>
            <a:r>
              <a:rPr lang="en-US" dirty="0" smtClean="0"/>
              <a:t>All	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3"/>
          </p:nvPr>
        </p:nvSpPr>
        <p:spPr>
          <a:xfrm>
            <a:off x="4985855" y="1416670"/>
            <a:ext cx="3566160" cy="832503"/>
          </a:xfrm>
        </p:spPr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t least 2 supportive reads	</a:t>
            </a:r>
            <a:endParaRPr lang="en-US" dirty="0"/>
          </a:p>
        </p:txBody>
      </p:sp>
      <p:grpSp>
        <p:nvGrpSpPr>
          <p:cNvPr id="2" name="Group 8"/>
          <p:cNvGrpSpPr/>
          <p:nvPr/>
        </p:nvGrpSpPr>
        <p:grpSpPr>
          <a:xfrm>
            <a:off x="455740" y="2174875"/>
            <a:ext cx="4041648" cy="4041648"/>
            <a:chOff x="826461" y="2288100"/>
            <a:chExt cx="2057400" cy="2057400"/>
          </a:xfrm>
        </p:grpSpPr>
        <p:sp>
          <p:nvSpPr>
            <p:cNvPr id="4" name="Oval 3"/>
            <p:cNvSpPr/>
            <p:nvPr/>
          </p:nvSpPr>
          <p:spPr>
            <a:xfrm>
              <a:off x="826461" y="2288100"/>
              <a:ext cx="1371600" cy="137160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1178779" y="2973900"/>
              <a:ext cx="1371600" cy="1371600"/>
            </a:xfrm>
            <a:prstGeom prst="ellipse">
              <a:avLst/>
            </a:prstGeom>
            <a:solidFill>
              <a:srgbClr val="0000FF">
                <a:alpha val="50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512261" y="2288100"/>
              <a:ext cx="1371600" cy="1371600"/>
            </a:xfrm>
            <a:prstGeom prst="ellipse">
              <a:avLst/>
            </a:prstGeom>
            <a:solidFill>
              <a:srgbClr val="008000">
                <a:alpha val="50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>
          <a:xfrm>
            <a:off x="4655104" y="2174875"/>
            <a:ext cx="4041648" cy="4041648"/>
            <a:chOff x="826461" y="2288100"/>
            <a:chExt cx="2057400" cy="2057400"/>
          </a:xfrm>
        </p:grpSpPr>
        <p:sp>
          <p:nvSpPr>
            <p:cNvPr id="11" name="Oval 10"/>
            <p:cNvSpPr/>
            <p:nvPr/>
          </p:nvSpPr>
          <p:spPr>
            <a:xfrm>
              <a:off x="826461" y="2288100"/>
              <a:ext cx="1371600" cy="137160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178779" y="2973900"/>
              <a:ext cx="1371600" cy="1371600"/>
            </a:xfrm>
            <a:prstGeom prst="ellipse">
              <a:avLst/>
            </a:prstGeom>
            <a:solidFill>
              <a:srgbClr val="0000FF">
                <a:alpha val="50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512261" y="2288100"/>
              <a:ext cx="1371600" cy="1371600"/>
            </a:xfrm>
            <a:prstGeom prst="ellipse">
              <a:avLst/>
            </a:prstGeom>
            <a:solidFill>
              <a:srgbClr val="008000">
                <a:alpha val="50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459047" y="288280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78122" y="4213329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218509" y="2748541"/>
            <a:ext cx="897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Mother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096788" y="5674891"/>
            <a:ext cx="65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Child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009696" y="2422755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Father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94535" y="4213329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525646" y="384399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79389" y="319851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977651" y="3232745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459047" y="512089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370028" y="285054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027839" y="4181063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028715" y="2748541"/>
            <a:ext cx="897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Mother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997690" y="5642625"/>
            <a:ext cx="65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Child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850124" y="2390489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Father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474489" y="418106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315679" y="3811731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69422" y="3166247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88504" y="3192425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205619" y="5120893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587189" y="5893357"/>
            <a:ext cx="1556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Misannotation</a:t>
            </a:r>
            <a:endParaRPr lang="en-US" dirty="0" smtClean="0"/>
          </a:p>
          <a:p>
            <a:r>
              <a:rPr lang="en-US" dirty="0" err="1" smtClean="0"/>
              <a:t>indels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 rot="10800000">
            <a:off x="7025399" y="5407500"/>
            <a:ext cx="628115" cy="575102"/>
          </a:xfrm>
          <a:prstGeom prst="line">
            <a:avLst/>
          </a:prstGeom>
          <a:ln>
            <a:solidFill>
              <a:srgbClr val="0000FF"/>
            </a:solidFill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6408652" y="3771411"/>
            <a:ext cx="566351" cy="562874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7014" y="1040990"/>
            <a:ext cx="2802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chr17|31352759|31352767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l="455" t="1552" r="455"/>
          <a:stretch>
            <a:fillRect/>
          </a:stretch>
        </p:blipFill>
        <p:spPr>
          <a:xfrm>
            <a:off x="268140" y="1578664"/>
            <a:ext cx="8607704" cy="2508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7014" y="4257147"/>
            <a:ext cx="3418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chr17_random|2327799|2327801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rcRect l="456"/>
          <a:stretch>
            <a:fillRect/>
          </a:stretch>
        </p:blipFill>
        <p:spPr>
          <a:xfrm>
            <a:off x="268190" y="4659528"/>
            <a:ext cx="8647232" cy="2122218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2638"/>
            <a:ext cx="8229600" cy="1143000"/>
          </a:xfrm>
        </p:spPr>
        <p:txBody>
          <a:bodyPr/>
          <a:lstStyle/>
          <a:p>
            <a:r>
              <a:rPr lang="en-US" dirty="0" err="1" smtClean="0"/>
              <a:t>Misannotation/indels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3921"/>
                <a:gridCol w="413231"/>
                <a:gridCol w="675280"/>
                <a:gridCol w="577868"/>
                <a:gridCol w="702141"/>
                <a:gridCol w="382995"/>
                <a:gridCol w="685359"/>
                <a:gridCol w="1259851"/>
                <a:gridCol w="128895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NA12891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NA12892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NA12878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chr11:47595443-47620640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chr11:47595443-47620673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</a:t>
                      </a:r>
                      <a:r>
                        <a:rPr lang="en-US" b="1" baseline="0" dirty="0" smtClean="0"/>
                        <a:t> 4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</a:t>
                      </a:r>
                    </a:p>
                    <a:p>
                      <a:pPr algn="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</a:t>
                      </a:r>
                    </a:p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4</a:t>
                      </a:r>
                    </a:p>
                    <a:p>
                      <a:pPr algn="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</a:t>
                      </a:r>
                    </a:p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</a:t>
                      </a:r>
                    </a:p>
                    <a:p>
                      <a:pPr algn="r"/>
                      <a:r>
                        <a:rPr lang="en-US" b="1" dirty="0" smtClean="0"/>
                        <a:t>25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MTCH2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Real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chr17:42550309-42621664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683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2523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2891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CDC27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Real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chr3:13565624-13654923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FBLN2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indel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chr3:14161648-14195143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XPC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indel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chr3:44769530-44778158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KIAA1143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indel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chr2:74585677-74588329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PCGF1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Real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chr17:23745787-23757355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SARM1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err="1" smtClean="0"/>
                        <a:t>indel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chr6:136619693-136652682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BCLAF1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Real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chr11:48323475-48330575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OR4C45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Long </a:t>
                      </a:r>
                      <a:r>
                        <a:rPr lang="en-US" b="0" dirty="0" err="1" smtClean="0"/>
                        <a:t>indel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16373" y="6309910"/>
            <a:ext cx="379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 -- # of splice junctions, R -- # of reads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569" y="1098720"/>
            <a:ext cx="8686800" cy="3441732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2534259" y="3113079"/>
            <a:ext cx="1487186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180509" y="3113079"/>
            <a:ext cx="514018" cy="159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927559" y="3116259"/>
            <a:ext cx="291067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091998" y="3114667"/>
            <a:ext cx="221733" cy="318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355264" y="3121027"/>
            <a:ext cx="543037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441579" y="3122615"/>
            <a:ext cx="228600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708279" y="3124203"/>
            <a:ext cx="594360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383271" y="3125791"/>
            <a:ext cx="1592098" cy="158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-680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BCL2-associated transcription factor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3556552"/>
            <a:ext cx="957487" cy="983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52526" y="3556552"/>
            <a:ext cx="8595360" cy="32004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 rot="16200000">
            <a:off x="-462565" y="5180814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Found in </a:t>
            </a:r>
            <a:r>
              <a:rPr lang="en-US" b="1" dirty="0" err="1" smtClean="0">
                <a:solidFill>
                  <a:schemeClr val="accent6"/>
                </a:solidFill>
              </a:rPr>
              <a:t>HuRef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1945389"/>
            <a:ext cx="117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Confirmed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junctions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162500" y="2218155"/>
            <a:ext cx="1669645" cy="8445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6200000">
            <a:off x="-544306" y="4782359"/>
            <a:ext cx="296299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Mother         Father          Child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/>
          </p:cNvPicPr>
          <p:nvPr/>
        </p:nvPicPr>
        <p:blipFill>
          <a:blip r:embed="rId2"/>
          <a:srcRect t="1180"/>
          <a:stretch>
            <a:fillRect/>
          </a:stretch>
        </p:blipFill>
        <p:spPr>
          <a:xfrm>
            <a:off x="374600" y="1168020"/>
            <a:ext cx="8686800" cy="2710820"/>
          </a:xfrm>
          <a:prstGeom prst="rect">
            <a:avLst/>
          </a:prstGeom>
        </p:spPr>
      </p:pic>
      <p:pic>
        <p:nvPicPr>
          <p:cNvPr id="4" name="Picture 3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-761151" y="3077157"/>
            <a:ext cx="12161520" cy="3657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6200000">
            <a:off x="-1384483" y="4873079"/>
            <a:ext cx="2962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Mother         Father          Child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572424" y="2797887"/>
            <a:ext cx="165194" cy="1588"/>
          </a:xfrm>
          <a:prstGeom prst="line">
            <a:avLst/>
          </a:prstGeom>
          <a:ln w="635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044893" y="2796299"/>
            <a:ext cx="91440" cy="1588"/>
          </a:xfrm>
          <a:prstGeom prst="line">
            <a:avLst/>
          </a:prstGeom>
          <a:ln w="635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87712" y="2794711"/>
            <a:ext cx="365760" cy="1588"/>
          </a:xfrm>
          <a:prstGeom prst="line">
            <a:avLst/>
          </a:prstGeom>
          <a:ln w="635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647727" y="2794711"/>
            <a:ext cx="1590402" cy="4764"/>
          </a:xfrm>
          <a:prstGeom prst="line">
            <a:avLst/>
          </a:prstGeom>
          <a:ln w="635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239280" y="2789947"/>
            <a:ext cx="822120" cy="1588"/>
          </a:xfrm>
          <a:prstGeom prst="line">
            <a:avLst/>
          </a:prstGeom>
          <a:ln w="63500">
            <a:solidFill>
              <a:srgbClr val="FF000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-3508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Cell division cycle protein 27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1945389"/>
            <a:ext cx="1172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Confirmed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junctions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62500" y="2218155"/>
            <a:ext cx="2409924" cy="5813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Balancing and other</a:t>
            </a:r>
            <a:br>
              <a:rPr lang="en-US" dirty="0" smtClean="0"/>
            </a:br>
            <a:r>
              <a:rPr lang="en-US" dirty="0" smtClean="0"/>
              <a:t>selection of </a:t>
            </a:r>
            <a:r>
              <a:rPr lang="en-US" dirty="0" err="1" smtClean="0"/>
              <a:t>SVs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568</Words>
  <Application>Microsoft Macintosh PowerPoint</Application>
  <PresentationFormat>On-screen Show (4:3)</PresentationFormat>
  <Paragraphs>235</Paragraphs>
  <Slides>17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Analysis of SVs in 1000 Genomes Project</vt:lpstr>
      <vt:lpstr>Variation in Ψgenes</vt:lpstr>
      <vt:lpstr>Methodology</vt:lpstr>
      <vt:lpstr>Genes with non-reference Ψgenes (CEPH trio)</vt:lpstr>
      <vt:lpstr>Misannotation/indels</vt:lpstr>
      <vt:lpstr>Common</vt:lpstr>
      <vt:lpstr>BCL2-associated transcription factor </vt:lpstr>
      <vt:lpstr>Cell division cycle protein 27</vt:lpstr>
      <vt:lpstr>Balancing and other selection of SVs</vt:lpstr>
      <vt:lpstr>Detecting common CNVs</vt:lpstr>
      <vt:lpstr>Selecting CNV under balancing selection</vt:lpstr>
      <vt:lpstr>Are those regions real?</vt:lpstr>
      <vt:lpstr>GO intersection (using David)</vt:lpstr>
      <vt:lpstr>Phase 1 data</vt:lpstr>
      <vt:lpstr>Acknowledgements</vt:lpstr>
      <vt:lpstr>Deletion or rare duplications?</vt:lpstr>
      <vt:lpstr>q0 filter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Variations in 1000 Genomes Project</dc:title>
  <dc:creator>Alexej Abyzov</dc:creator>
  <cp:lastModifiedBy>Alexej Abyzov</cp:lastModifiedBy>
  <cp:revision>23</cp:revision>
  <dcterms:created xsi:type="dcterms:W3CDTF">2011-03-28T14:57:43Z</dcterms:created>
  <dcterms:modified xsi:type="dcterms:W3CDTF">2011-03-28T15:46:19Z</dcterms:modified>
</cp:coreProperties>
</file>