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270" r:id="rId3"/>
    <p:sldId id="275" r:id="rId4"/>
    <p:sldId id="258" r:id="rId5"/>
    <p:sldId id="278" r:id="rId6"/>
    <p:sldId id="276" r:id="rId7"/>
    <p:sldId id="274" r:id="rId8"/>
    <p:sldId id="273" r:id="rId9"/>
    <p:sldId id="261" r:id="rId10"/>
    <p:sldId id="262" r:id="rId11"/>
    <p:sldId id="263" r:id="rId12"/>
    <p:sldId id="264" r:id="rId13"/>
    <p:sldId id="269" r:id="rId14"/>
    <p:sldId id="271" r:id="rId15"/>
    <p:sldId id="27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1112"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73AEC9-EE6A-5744-ABEC-216277EE7823}" type="datetimeFigureOut">
              <a:rPr lang="en-US" smtClean="0"/>
              <a:pPr/>
              <a:t>3/22/11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F2A6F3-F52E-114F-9B3F-D7EF0C9FB1E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ABA6C-7F06-6746-8DE9-E70085C4EF4D}" type="datetimeFigureOut">
              <a:rPr lang="en-US" smtClean="0"/>
              <a:pPr/>
              <a:t>3/22/11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C6C9F-3C5E-5C4E-A54A-B146895396F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slides of definition of different terms. </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32099-BB1E-C349-B414-5009707D81D9}" type="slidenum">
              <a:rPr lang="en-US">
                <a:ea typeface="ＭＳ Ｐゴシック" pitchFamily="-65" charset="-128"/>
                <a:cs typeface="ＭＳ Ｐゴシック" pitchFamily="-65" charset="-128"/>
              </a:rPr>
              <a:pPr fontAlgn="base">
                <a:spcBef>
                  <a:spcPct val="0"/>
                </a:spcBef>
                <a:spcAft>
                  <a:spcPct val="0"/>
                </a:spcAft>
              </a:pPr>
              <a:t>6</a:t>
            </a:fld>
            <a:endParaRPr lang="en-US">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ED59E-2AA1-8744-A8E5-E24F95260DDE}" type="datetime1">
              <a:rPr lang="en-US" smtClean="0"/>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C2BF-8F64-EB4A-8F4D-CAFF1F34E0E3}" type="datetime1">
              <a:rPr lang="en-US" smtClean="0"/>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951D7-31EC-F140-B2A0-F71869FF9787}" type="datetime1">
              <a:rPr lang="en-US" smtClean="0"/>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F92C6-65F0-4C4F-85B5-9B9CF91E869A}" type="datetime1">
              <a:rPr lang="en-US" smtClean="0"/>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60CA2-DAB3-4143-B34B-712376997C4D}" type="datetime1">
              <a:rPr lang="en-US" smtClean="0"/>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FD79D-F9A7-0348-9170-D9A421D08DF1}" type="datetime1">
              <a:rPr lang="en-US" smtClean="0"/>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AC86C-7C4F-854D-9415-7B4C777E3072}" type="datetime1">
              <a:rPr lang="en-US" smtClean="0"/>
              <a:t>3/22/11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BA20B-B617-B745-948B-88927C164AB2}" type="datetime1">
              <a:rPr lang="en-US" smtClean="0"/>
              <a:t>3/22/11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EB879-4CB8-0849-9358-E07967D6FCA4}" type="datetime1">
              <a:rPr lang="en-US" smtClean="0"/>
              <a:t>3/22/11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1C93F-7104-234B-B145-26B058CDAFA0}" type="datetime1">
              <a:rPr lang="en-US" smtClean="0"/>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08781-C3D6-344B-A06C-1BA348DE09F7}" type="datetime1">
              <a:rPr lang="en-US" smtClean="0"/>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80E86-984B-2E41-8981-760C5DEEE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1AEB7-B898-1649-8E8F-E8E3CDC4F7C0}" type="datetime1">
              <a:rPr lang="en-US" smtClean="0"/>
              <a:t>3/22/11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80E86-984B-2E41-8981-760C5DEEE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df"/><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34.pdf"/><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 Id="rId5"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df"/><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df"/><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df"/><Relationship Id="rId4" Type="http://schemas.openxmlformats.org/officeDocument/2006/relationships/image" Target="../media/image10.pdf"/><Relationship Id="rId10" Type="http://schemas.openxmlformats.org/officeDocument/2006/relationships/image" Target="../media/image5.pdf"/><Relationship Id="rId5" Type="http://schemas.openxmlformats.org/officeDocument/2006/relationships/image" Target="../media/image11.png"/><Relationship Id="rId7" Type="http://schemas.openxmlformats.org/officeDocument/2006/relationships/image" Target="../media/image13.png"/><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8.pdf"/><Relationship Id="rId9" Type="http://schemas.openxmlformats.org/officeDocument/2006/relationships/image" Target="../media/image15.png"/><Relationship Id="rId3" Type="http://schemas.openxmlformats.org/officeDocument/2006/relationships/image" Target="../media/image9.png"/><Relationship Id="rId6" Type="http://schemas.openxmlformats.org/officeDocument/2006/relationships/image" Target="../media/image12.pdf"/></Relationships>
</file>

<file path=ppt/slides/_rels/slide8.xml.rels><?xml version="1.0" encoding="UTF-8" standalone="yes"?>
<Relationships xmlns="http://schemas.openxmlformats.org/package/2006/relationships"><Relationship Id="rId4" Type="http://schemas.openxmlformats.org/officeDocument/2006/relationships/image" Target="../media/image18.pdf"/><Relationship Id="rId7" Type="http://schemas.openxmlformats.org/officeDocument/2006/relationships/image" Target="../media/image21.png"/><Relationship Id="rId11"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df"/><Relationship Id="rId8" Type="http://schemas.openxmlformats.org/officeDocument/2006/relationships/image" Target="../media/image22.pdf"/><Relationship Id="rId13" Type="http://schemas.openxmlformats.org/officeDocument/2006/relationships/image" Target="../media/image27.png"/><Relationship Id="rId10" Type="http://schemas.openxmlformats.org/officeDocument/2006/relationships/image" Target="../media/image24.pdf"/><Relationship Id="rId5" Type="http://schemas.openxmlformats.org/officeDocument/2006/relationships/image" Target="../media/image19.png"/><Relationship Id="rId12" Type="http://schemas.openxmlformats.org/officeDocument/2006/relationships/image" Target="../media/image26.pdf"/><Relationship Id="rId2" Type="http://schemas.openxmlformats.org/officeDocument/2006/relationships/image" Target="../media/image16.pdf"/><Relationship Id="rId9" Type="http://schemas.openxmlformats.org/officeDocument/2006/relationships/image" Target="../media/image23.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8.pdf"/><Relationship Id="rId3"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err="1" smtClean="0"/>
              <a:t>ncVAR</a:t>
            </a:r>
            <a:r>
              <a:rPr lang="en-US" b="1" dirty="0" smtClean="0"/>
              <a:t> : Characterizing 1000 Genomes SNPs, indels and SVs in ENCODE non-coding elements</a:t>
            </a:r>
            <a:endParaRPr lang="en-US" dirty="0"/>
          </a:p>
        </p:txBody>
      </p:sp>
      <p:sp>
        <p:nvSpPr>
          <p:cNvPr id="3" name="Subtitle 2"/>
          <p:cNvSpPr>
            <a:spLocks noGrp="1"/>
          </p:cNvSpPr>
          <p:nvPr>
            <p:ph type="subTitle" idx="1"/>
          </p:nvPr>
        </p:nvSpPr>
        <p:spPr>
          <a:xfrm>
            <a:off x="533400" y="4343400"/>
            <a:ext cx="7696200" cy="1752600"/>
          </a:xfrm>
        </p:spPr>
        <p:txBody>
          <a:bodyPr/>
          <a:lstStyle/>
          <a:p>
            <a:r>
              <a:rPr lang="en-US" dirty="0" smtClean="0"/>
              <a:t>Jasmine Mu and Mark </a:t>
            </a:r>
            <a:r>
              <a:rPr lang="en-US" dirty="0" smtClean="0"/>
              <a:t>Gerstein</a:t>
            </a:r>
          </a:p>
        </p:txBody>
      </p:sp>
      <p:sp>
        <p:nvSpPr>
          <p:cNvPr id="4" name="Slide Number Placeholder 3"/>
          <p:cNvSpPr>
            <a:spLocks noGrp="1"/>
          </p:cNvSpPr>
          <p:nvPr>
            <p:ph type="sldNum" sz="quarter" idx="12"/>
          </p:nvPr>
        </p:nvSpPr>
        <p:spPr/>
        <p:txBody>
          <a:bodyPr/>
          <a:lstStyle/>
          <a:p>
            <a:fld id="{52C80E86-984B-2E41-8981-760C5DEEE98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Element-aware aggregation plot for SNP and indel diversity within and around coding genes</a:t>
            </a:r>
            <a:endParaRPr lang="en-US" sz="2800" dirty="0"/>
          </a:p>
        </p:txBody>
      </p:sp>
      <p:sp>
        <p:nvSpPr>
          <p:cNvPr id="3" name="Slide Number Placeholder 2"/>
          <p:cNvSpPr>
            <a:spLocks noGrp="1"/>
          </p:cNvSpPr>
          <p:nvPr>
            <p:ph type="sldNum" sz="quarter" idx="12"/>
          </p:nvPr>
        </p:nvSpPr>
        <p:spPr/>
        <p:txBody>
          <a:bodyPr/>
          <a:lstStyle/>
          <a:p>
            <a:fld id="{52C80E86-984B-2E41-8981-760C5DEEE98F}" type="slidenum">
              <a:rPr lang="en-US" smtClean="0"/>
              <a:pPr/>
              <a:t>10</a:t>
            </a:fld>
            <a:endParaRPr lang="en-US"/>
          </a:p>
        </p:txBody>
      </p:sp>
      <p:pic>
        <p:nvPicPr>
          <p:cNvPr id="4" name="Picture 3" descr="Figure6.Block.bootstrapping.new-2.ai"/>
          <p:cNvPicPr>
            <a:picLocks noChangeAspect="1"/>
          </p:cNvPicPr>
          <p:nvPr/>
        </p:nvPicPr>
        <mc:AlternateContent>
          <mc:Choice xmlns:ma="http://schemas.microsoft.com/office/mac/drawingml/2008/main" Requires="ma">
            <p:blipFill>
              <a:blip r:embed="rId2"/>
              <a:srcRect l="6667" t="21629" r="5000" b="4607"/>
              <a:stretch>
                <a:fillRect/>
              </a:stretch>
            </p:blipFill>
          </mc:Choice>
          <mc:Fallback>
            <p:blipFill>
              <a:blip r:embed="rId3"/>
              <a:srcRect l="6667" t="21629" r="5000" b="4607"/>
              <a:stretch>
                <a:fillRect/>
              </a:stretch>
            </p:blipFill>
          </mc:Fallback>
        </mc:AlternateContent>
        <p:spPr>
          <a:xfrm>
            <a:off x="609600" y="1905000"/>
            <a:ext cx="8077200" cy="3962400"/>
          </a:xfrm>
          <a:prstGeom prst="rect">
            <a:avLst/>
          </a:prstGeom>
        </p:spPr>
      </p:pic>
      <p:sp>
        <p:nvSpPr>
          <p:cNvPr id="5" name="TextBox 4"/>
          <p:cNvSpPr txBox="1"/>
          <p:nvPr/>
        </p:nvSpPr>
        <p:spPr>
          <a:xfrm>
            <a:off x="1295400" y="6019800"/>
            <a:ext cx="5715000" cy="646331"/>
          </a:xfrm>
          <a:prstGeom prst="rect">
            <a:avLst/>
          </a:prstGeom>
          <a:noFill/>
        </p:spPr>
        <p:txBody>
          <a:bodyPr wrap="square" rtlCol="0">
            <a:spAutoFit/>
          </a:bodyPr>
          <a:lstStyle/>
          <a:p>
            <a:r>
              <a:rPr lang="en-US" dirty="0" smtClean="0"/>
              <a:t>Confidence intervals estimated by block bootstrapping</a:t>
            </a:r>
          </a:p>
          <a:p>
            <a:r>
              <a:rPr lang="en-US" dirty="0"/>
              <a:t>R</a:t>
            </a:r>
            <a:r>
              <a:rPr lang="en-US" dirty="0" smtClean="0"/>
              <a:t>ed box blow-out: estimation by simple bootstrapping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C80E86-984B-2E41-8981-760C5DEEE98F}" type="slidenum">
              <a:rPr lang="en-US" smtClean="0"/>
              <a:pPr/>
              <a:t>11</a:t>
            </a:fld>
            <a:endParaRPr lang="en-US"/>
          </a:p>
        </p:txBody>
      </p:sp>
      <p:pic>
        <p:nvPicPr>
          <p:cNvPr id="4" name="Picture 3" descr="Figure7.STAT1.motif.ai"/>
          <p:cNvPicPr>
            <a:picLocks noChangeAspect="1"/>
          </p:cNvPicPr>
          <p:nvPr/>
        </p:nvPicPr>
        <mc:AlternateContent>
          <mc:Choice xmlns:ma="http://schemas.microsoft.com/office/mac/drawingml/2008/main" Requires="ma">
            <p:blipFill>
              <a:blip r:embed="rId2"/>
              <a:srcRect l="7495" t="55556"/>
              <a:stretch>
                <a:fillRect/>
              </a:stretch>
            </p:blipFill>
          </mc:Choice>
          <mc:Fallback>
            <p:blipFill>
              <a:blip r:embed="rId3"/>
              <a:srcRect l="7495" t="55556"/>
              <a:stretch>
                <a:fillRect/>
              </a:stretch>
            </p:blipFill>
          </mc:Fallback>
        </mc:AlternateContent>
        <p:spPr>
          <a:xfrm>
            <a:off x="838200" y="3581400"/>
            <a:ext cx="8126002" cy="3048000"/>
          </a:xfrm>
          <a:prstGeom prst="rect">
            <a:avLst/>
          </a:prstGeom>
        </p:spPr>
      </p:pic>
      <p:sp>
        <p:nvSpPr>
          <p:cNvPr id="5" name="Title 1"/>
          <p:cNvSpPr>
            <a:spLocks noGrp="1"/>
          </p:cNvSpPr>
          <p:nvPr>
            <p:ph type="title"/>
          </p:nvPr>
        </p:nvSpPr>
        <p:spPr>
          <a:xfrm>
            <a:off x="5486400" y="1752600"/>
            <a:ext cx="3886200" cy="1143000"/>
          </a:xfrm>
        </p:spPr>
        <p:txBody>
          <a:bodyPr>
            <a:normAutofit/>
          </a:bodyPr>
          <a:lstStyle/>
          <a:p>
            <a:r>
              <a:rPr lang="en-US" sz="3200" dirty="0" smtClean="0"/>
              <a:t>TF-binding motif</a:t>
            </a:r>
            <a:endParaRPr lang="en-US" sz="3200" dirty="0"/>
          </a:p>
        </p:txBody>
      </p:sp>
      <p:pic>
        <p:nvPicPr>
          <p:cNvPr id="6" name="Picture 5" descr="Figure7.STAT1.motif.ai"/>
          <p:cNvPicPr>
            <a:picLocks noChangeAspect="1"/>
          </p:cNvPicPr>
          <p:nvPr/>
        </p:nvPicPr>
        <mc:AlternateContent>
          <mc:Choice xmlns:ma="http://schemas.microsoft.com/office/mac/drawingml/2008/main" Requires="ma">
            <p:blipFill>
              <a:blip r:embed="rId4"/>
              <a:srcRect l="11832" t="5556" r="20507" b="57778"/>
              <a:stretch>
                <a:fillRect/>
              </a:stretch>
            </p:blipFill>
          </mc:Choice>
          <mc:Fallback>
            <p:blipFill>
              <a:blip r:embed="rId5"/>
              <a:srcRect l="11832" t="5556" r="20507" b="57778"/>
              <a:stretch>
                <a:fillRect/>
              </a:stretch>
            </p:blipFill>
          </mc:Fallback>
        </mc:AlternateContent>
        <p:spPr>
          <a:xfrm>
            <a:off x="1219200" y="685800"/>
            <a:ext cx="5943600" cy="2514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C80E86-984B-2E41-8981-760C5DEEE98F}" type="slidenum">
              <a:rPr lang="en-US" smtClean="0"/>
              <a:pPr/>
              <a:t>12</a:t>
            </a:fld>
            <a:endParaRPr lang="en-US"/>
          </a:p>
        </p:txBody>
      </p:sp>
      <p:pic>
        <p:nvPicPr>
          <p:cNvPr id="4" name="Picture 3" descr="Figure8.miRNA.agg.new-2.ai"/>
          <p:cNvPicPr>
            <a:picLocks noChangeAspect="1"/>
          </p:cNvPicPr>
          <p:nvPr/>
        </p:nvPicPr>
        <mc:AlternateContent>
          <mc:Choice xmlns:ma="http://schemas.microsoft.com/office/mac/drawingml/2008/main" Requires="ma">
            <p:blipFill>
              <a:blip r:embed="rId2"/>
              <a:srcRect l="16170" t="8889" r="23109" b="1991"/>
              <a:stretch>
                <a:fillRect/>
              </a:stretch>
            </p:blipFill>
          </mc:Choice>
          <mc:Fallback>
            <p:blipFill>
              <a:blip r:embed="rId3"/>
              <a:srcRect l="16170" t="8889" r="23109" b="1991"/>
              <a:stretch>
                <a:fillRect/>
              </a:stretch>
            </p:blipFill>
          </mc:Fallback>
        </mc:AlternateContent>
        <p:spPr>
          <a:xfrm>
            <a:off x="1600200" y="609600"/>
            <a:ext cx="5334000" cy="6111875"/>
          </a:xfrm>
          <a:prstGeom prst="rect">
            <a:avLst/>
          </a:prstGeom>
        </p:spPr>
      </p:pic>
      <p:sp>
        <p:nvSpPr>
          <p:cNvPr id="5" name="Title 1"/>
          <p:cNvSpPr txBox="1">
            <a:spLocks/>
          </p:cNvSpPr>
          <p:nvPr/>
        </p:nvSpPr>
        <p:spPr>
          <a:xfrm>
            <a:off x="5486400" y="1752600"/>
            <a:ext cx="3886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miRNAs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normAutofit/>
          </a:bodyPr>
          <a:lstStyle/>
          <a:p>
            <a:r>
              <a:rPr lang="en-US" sz="3600" dirty="0" smtClean="0"/>
              <a:t>Summary</a:t>
            </a:r>
            <a:endParaRPr lang="en-US" sz="3600" dirty="0" smtClean="0"/>
          </a:p>
        </p:txBody>
      </p:sp>
      <p:sp>
        <p:nvSpPr>
          <p:cNvPr id="3" name="Content Placeholder 2"/>
          <p:cNvSpPr>
            <a:spLocks noGrp="1"/>
          </p:cNvSpPr>
          <p:nvPr>
            <p:ph idx="1"/>
          </p:nvPr>
        </p:nvSpPr>
        <p:spPr>
          <a:xfrm>
            <a:off x="533400" y="1066800"/>
            <a:ext cx="8153400" cy="4191000"/>
          </a:xfrm>
        </p:spPr>
        <p:txBody>
          <a:bodyPr rtlCol="0">
            <a:noAutofit/>
          </a:bodyPr>
          <a:lstStyle/>
          <a:p>
            <a:pPr>
              <a:spcBef>
                <a:spcPts val="0"/>
              </a:spcBef>
              <a:defRPr/>
            </a:pPr>
            <a:r>
              <a:rPr lang="en-US" sz="2000" i="1" dirty="0" err="1" smtClean="0"/>
              <a:t>ncVar</a:t>
            </a:r>
            <a:r>
              <a:rPr lang="en-US" sz="2000" dirty="0" smtClean="0"/>
              <a:t>: framework </a:t>
            </a:r>
            <a:r>
              <a:rPr lang="en-US" sz="2000" dirty="0"/>
              <a:t>for</a:t>
            </a:r>
            <a:r>
              <a:rPr lang="en-US" sz="2000" dirty="0" smtClean="0"/>
              <a:t> integrative analysis of genomic variation in </a:t>
            </a:r>
            <a:r>
              <a:rPr lang="en-US" sz="2000" dirty="0"/>
              <a:t>non-coding </a:t>
            </a:r>
            <a:r>
              <a:rPr lang="en-US" sz="2000" dirty="0" smtClean="0"/>
              <a:t>elements.</a:t>
            </a:r>
          </a:p>
          <a:p>
            <a:pPr>
              <a:spcBef>
                <a:spcPts val="0"/>
              </a:spcBef>
              <a:defRPr/>
            </a:pPr>
            <a:r>
              <a:rPr lang="en-US" sz="2000" dirty="0" smtClean="0"/>
              <a:t>Selective constraints in TF-binding sites and ncRNAs are less than </a:t>
            </a:r>
            <a:r>
              <a:rPr lang="en-US" sz="2000" dirty="0" err="1" smtClean="0"/>
              <a:t>CDSs</a:t>
            </a:r>
            <a:r>
              <a:rPr lang="en-US" sz="2000" dirty="0" smtClean="0"/>
              <a:t>, but more than a neutral reference.</a:t>
            </a:r>
          </a:p>
          <a:p>
            <a:pPr>
              <a:spcBef>
                <a:spcPts val="0"/>
              </a:spcBef>
              <a:defRPr/>
            </a:pPr>
            <a:r>
              <a:rPr lang="en-US" sz="2000" dirty="0"/>
              <a:t>TF-binding sites and ncRNAs are more selectively constrained for indels than SNPs, compared to </a:t>
            </a:r>
            <a:r>
              <a:rPr lang="en-US" sz="2000" dirty="0" err="1" smtClean="0"/>
              <a:t>CDSs</a:t>
            </a:r>
            <a:r>
              <a:rPr lang="en-US" sz="2000" dirty="0" smtClean="0"/>
              <a:t>.</a:t>
            </a:r>
          </a:p>
          <a:p>
            <a:pPr>
              <a:spcBef>
                <a:spcPts val="0"/>
              </a:spcBef>
              <a:defRPr/>
            </a:pPr>
            <a:r>
              <a:rPr lang="en-US" sz="2000" dirty="0" smtClean="0"/>
              <a:t>Extent </a:t>
            </a:r>
            <a:r>
              <a:rPr lang="en-US" sz="2000" dirty="0"/>
              <a:t>of selection is associated with the genomic properties of each</a:t>
            </a:r>
            <a:r>
              <a:rPr lang="en-US" sz="2000" dirty="0" smtClean="0"/>
              <a:t> (</a:t>
            </a:r>
            <a:r>
              <a:rPr lang="en-US" sz="2000" dirty="0" err="1" smtClean="0"/>
              <a:t>sub)class</a:t>
            </a:r>
            <a:r>
              <a:rPr lang="en-US" sz="2000" dirty="0" smtClean="0"/>
              <a:t> of elements.</a:t>
            </a:r>
          </a:p>
          <a:p>
            <a:pPr>
              <a:spcBef>
                <a:spcPts val="0"/>
              </a:spcBef>
              <a:defRPr/>
            </a:pPr>
            <a:r>
              <a:rPr lang="en-US" sz="2000" dirty="0" smtClean="0"/>
              <a:t>Developed element-aware aggregation plot; showed stronger selection pressure at coding genes, as well as miRNAs </a:t>
            </a:r>
            <a:r>
              <a:rPr lang="en-US" sz="2000" dirty="0"/>
              <a:t>(particularly the </a:t>
            </a:r>
            <a:r>
              <a:rPr lang="en-US" sz="2000" dirty="0" smtClean="0"/>
              <a:t>seeds</a:t>
            </a:r>
            <a:r>
              <a:rPr lang="en-US" sz="2000" dirty="0"/>
              <a:t>) and their binding targets</a:t>
            </a:r>
            <a:r>
              <a:rPr lang="en-US" sz="2000" dirty="0" smtClean="0"/>
              <a:t> than their immediate </a:t>
            </a:r>
            <a:r>
              <a:rPr lang="en-US" sz="2000" dirty="0"/>
              <a:t>genomic surroundings.</a:t>
            </a:r>
            <a:r>
              <a:rPr lang="en-US" sz="2000" dirty="0" smtClean="0"/>
              <a:t> </a:t>
            </a:r>
          </a:p>
          <a:p>
            <a:pPr>
              <a:spcBef>
                <a:spcPts val="0"/>
              </a:spcBef>
              <a:defRPr/>
            </a:pPr>
            <a:r>
              <a:rPr lang="en-US" sz="2000" dirty="0" smtClean="0"/>
              <a:t>Substitutions </a:t>
            </a:r>
            <a:r>
              <a:rPr lang="en-US" sz="2000" dirty="0"/>
              <a:t>in TF-binding motifs inversely correlate with site </a:t>
            </a:r>
            <a:r>
              <a:rPr lang="en-US" sz="2000" dirty="0" smtClean="0"/>
              <a:t>conservation; SNPs </a:t>
            </a:r>
            <a:r>
              <a:rPr lang="en-US" sz="2000" dirty="0"/>
              <a:t>unfavorable for motifs are under more selective constraints than favorable SNPs.</a:t>
            </a:r>
            <a:r>
              <a:rPr lang="en-US" sz="2000" dirty="0" smtClean="0"/>
              <a:t> </a:t>
            </a:r>
          </a:p>
          <a:p>
            <a:pPr>
              <a:spcBef>
                <a:spcPts val="0"/>
              </a:spcBef>
              <a:defRPr/>
            </a:pPr>
            <a:r>
              <a:rPr lang="en-US" sz="2000" dirty="0"/>
              <a:t>SVs have the tendency to use distinctive modes and mechanisms when they interact with genomic </a:t>
            </a:r>
            <a:r>
              <a:rPr lang="en-US" sz="2000" dirty="0" smtClean="0"/>
              <a:t>elements.</a:t>
            </a:r>
          </a:p>
          <a:p>
            <a:pPr>
              <a:spcBef>
                <a:spcPts val="0"/>
              </a:spcBef>
              <a:defRPr/>
            </a:pPr>
            <a:endParaRPr lang="en-US" sz="2000" dirty="0" smtClean="0"/>
          </a:p>
          <a:p>
            <a:pPr fontAlgn="auto">
              <a:spcBef>
                <a:spcPts val="0"/>
              </a:spcBef>
              <a:spcAft>
                <a:spcPts val="0"/>
              </a:spcAft>
              <a:buFont typeface="Arial"/>
              <a:buChar char="•"/>
              <a:defRPr/>
            </a:pPr>
            <a:endParaRPr lang="en-US" sz="2000" dirty="0" smtClean="0">
              <a:ea typeface="+mn-ea"/>
              <a:cs typeface="+mn-cs"/>
            </a:endParaRPr>
          </a:p>
          <a:p>
            <a:pPr fontAlgn="auto">
              <a:spcBef>
                <a:spcPts val="0"/>
              </a:spcBef>
              <a:spcAft>
                <a:spcPts val="0"/>
              </a:spcAft>
              <a:buFont typeface="Arial"/>
              <a:buNone/>
              <a:defRPr/>
            </a:pPr>
            <a:r>
              <a:rPr lang="en-US" sz="2000" dirty="0" smtClean="0">
                <a:ea typeface="+mn-ea"/>
                <a:cs typeface="+mn-cs"/>
              </a:rPr>
              <a:t>	</a:t>
            </a:r>
          </a:p>
          <a:p>
            <a:pPr fontAlgn="auto">
              <a:spcBef>
                <a:spcPts val="0"/>
              </a:spcBef>
              <a:spcAft>
                <a:spcPts val="0"/>
              </a:spcAft>
              <a:buFont typeface="Arial"/>
              <a:buChar char="•"/>
              <a:defRPr/>
            </a:pPr>
            <a:endParaRPr lang="en-US" sz="2000" dirty="0" smtClean="0">
              <a:ea typeface="+mn-ea"/>
              <a:cs typeface="+mn-cs"/>
            </a:endParaRPr>
          </a:p>
          <a:p>
            <a:pPr fontAlgn="auto">
              <a:spcBef>
                <a:spcPts val="0"/>
              </a:spcBef>
              <a:spcAft>
                <a:spcPts val="0"/>
              </a:spcAft>
              <a:buFont typeface="Arial"/>
              <a:buChar char="•"/>
              <a:defRPr/>
            </a:pPr>
            <a:endParaRPr lang="en-US" sz="2000" dirty="0">
              <a:ea typeface="+mn-ea"/>
              <a:cs typeface="+mn-cs"/>
            </a:endParaRPr>
          </a:p>
        </p:txBody>
      </p:sp>
      <p:sp>
        <p:nvSpPr>
          <p:cNvPr id="5" name="Slide Number Placeholder 4"/>
          <p:cNvSpPr>
            <a:spLocks noGrp="1"/>
          </p:cNvSpPr>
          <p:nvPr>
            <p:ph type="sldNum" sz="quarter" idx="12"/>
          </p:nvPr>
        </p:nvSpPr>
        <p:spPr/>
        <p:txBody>
          <a:bodyPr/>
          <a:lstStyle/>
          <a:p>
            <a:pPr>
              <a:defRPr/>
            </a:pPr>
            <a:fld id="{14E1E69F-4453-B24B-9BD1-6A75D191E7D9}"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3600" dirty="0" smtClean="0"/>
              <a:t>Future</a:t>
            </a:r>
            <a:r>
              <a:rPr lang="en-US" sz="3600" dirty="0" smtClean="0"/>
              <a:t> plans</a:t>
            </a:r>
            <a:endParaRPr lang="en-US" sz="3600" dirty="0" smtClean="0"/>
          </a:p>
        </p:txBody>
      </p:sp>
      <p:sp>
        <p:nvSpPr>
          <p:cNvPr id="3" name="Content Placeholder 2"/>
          <p:cNvSpPr>
            <a:spLocks noGrp="1"/>
          </p:cNvSpPr>
          <p:nvPr>
            <p:ph idx="1"/>
          </p:nvPr>
        </p:nvSpPr>
        <p:spPr>
          <a:xfrm>
            <a:off x="838200" y="1600200"/>
            <a:ext cx="7010400" cy="4191000"/>
          </a:xfrm>
        </p:spPr>
        <p:txBody>
          <a:bodyPr rtlCol="0">
            <a:noAutofit/>
          </a:bodyPr>
          <a:lstStyle/>
          <a:p>
            <a:pPr>
              <a:spcBef>
                <a:spcPts val="0"/>
              </a:spcBef>
              <a:defRPr/>
            </a:pPr>
            <a:r>
              <a:rPr lang="en-US" sz="2400" dirty="0" smtClean="0"/>
              <a:t>Examine</a:t>
            </a:r>
            <a:r>
              <a:rPr lang="en-US" sz="2400" dirty="0" smtClean="0"/>
              <a:t> SNP, indel and SVs in other TF-binding sites in multiple cell lines.</a:t>
            </a:r>
          </a:p>
          <a:p>
            <a:pPr>
              <a:spcBef>
                <a:spcPts val="0"/>
              </a:spcBef>
              <a:defRPr/>
            </a:pPr>
            <a:r>
              <a:rPr lang="en-US" sz="2400" dirty="0" smtClean="0"/>
              <a:t>Examine</a:t>
            </a:r>
            <a:r>
              <a:rPr lang="en-US" sz="2400" dirty="0" smtClean="0"/>
              <a:t> SNP, indel and SVs in relation to long RNAs.</a:t>
            </a:r>
          </a:p>
          <a:p>
            <a:pPr>
              <a:spcBef>
                <a:spcPts val="0"/>
              </a:spcBef>
              <a:defRPr/>
            </a:pPr>
            <a:r>
              <a:rPr lang="en-US" sz="2400" dirty="0" smtClean="0"/>
              <a:t>Use</a:t>
            </a:r>
            <a:r>
              <a:rPr lang="en-US" sz="2400" dirty="0" smtClean="0">
                <a:ea typeface="+mn-ea"/>
                <a:cs typeface="+mn-cs"/>
              </a:rPr>
              <a:t> </a:t>
            </a:r>
            <a:r>
              <a:rPr lang="en-US" sz="2400" dirty="0" smtClean="0"/>
              <a:t>1000 Genomes data from Phase I of the full project. </a:t>
            </a:r>
            <a:endParaRPr lang="en-US" sz="2400" dirty="0" smtClean="0">
              <a:ea typeface="+mn-ea"/>
              <a:cs typeface="+mn-cs"/>
            </a:endParaRPr>
          </a:p>
          <a:p>
            <a:pPr fontAlgn="auto">
              <a:spcBef>
                <a:spcPts val="0"/>
              </a:spcBef>
              <a:spcAft>
                <a:spcPts val="0"/>
              </a:spcAft>
              <a:buFont typeface="Arial"/>
              <a:buNone/>
              <a:defRPr/>
            </a:pPr>
            <a:r>
              <a:rPr lang="en-US" sz="2400" dirty="0" smtClean="0">
                <a:ea typeface="+mn-ea"/>
                <a:cs typeface="+mn-cs"/>
              </a:rPr>
              <a:t>	</a:t>
            </a:r>
          </a:p>
          <a:p>
            <a:pPr fontAlgn="auto">
              <a:spcBef>
                <a:spcPts val="0"/>
              </a:spcBef>
              <a:spcAft>
                <a:spcPts val="0"/>
              </a:spcAft>
              <a:buFont typeface="Arial"/>
              <a:buChar char="•"/>
              <a:defRPr/>
            </a:pPr>
            <a:endParaRPr lang="en-US" sz="2400" dirty="0" smtClean="0">
              <a:ea typeface="+mn-ea"/>
              <a:cs typeface="+mn-cs"/>
            </a:endParaRPr>
          </a:p>
          <a:p>
            <a:pPr fontAlgn="auto">
              <a:spcBef>
                <a:spcPts val="0"/>
              </a:spcBef>
              <a:spcAft>
                <a:spcPts val="0"/>
              </a:spcAft>
              <a:buFont typeface="Arial"/>
              <a:buChar char="•"/>
              <a:defRPr/>
            </a:pPr>
            <a:endParaRPr lang="en-US" sz="2400" dirty="0">
              <a:ea typeface="+mn-ea"/>
              <a:cs typeface="+mn-cs"/>
            </a:endParaRPr>
          </a:p>
        </p:txBody>
      </p:sp>
      <p:sp>
        <p:nvSpPr>
          <p:cNvPr id="5" name="Slide Number Placeholder 4"/>
          <p:cNvSpPr>
            <a:spLocks noGrp="1"/>
          </p:cNvSpPr>
          <p:nvPr>
            <p:ph type="sldNum" sz="quarter" idx="12"/>
          </p:nvPr>
        </p:nvSpPr>
        <p:spPr/>
        <p:txBody>
          <a:bodyPr/>
          <a:lstStyle/>
          <a:p>
            <a:pPr>
              <a:defRPr/>
            </a:pPr>
            <a:fld id="{14E1E69F-4453-B24B-9BD1-6A75D191E7D9}"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3600" dirty="0" smtClean="0"/>
              <a:t>Acknowledgements</a:t>
            </a:r>
            <a:endParaRPr lang="en-US" sz="3600" dirty="0" smtClean="0"/>
          </a:p>
        </p:txBody>
      </p:sp>
      <p:sp>
        <p:nvSpPr>
          <p:cNvPr id="3" name="Content Placeholder 2"/>
          <p:cNvSpPr>
            <a:spLocks noGrp="1"/>
          </p:cNvSpPr>
          <p:nvPr>
            <p:ph idx="1"/>
          </p:nvPr>
        </p:nvSpPr>
        <p:spPr>
          <a:xfrm>
            <a:off x="838200" y="1600200"/>
            <a:ext cx="7010400" cy="4191000"/>
          </a:xfrm>
        </p:spPr>
        <p:txBody>
          <a:bodyPr rtlCol="0">
            <a:noAutofit/>
          </a:bodyPr>
          <a:lstStyle/>
          <a:p>
            <a:pPr>
              <a:spcBef>
                <a:spcPts val="0"/>
              </a:spcBef>
              <a:defRPr/>
            </a:pPr>
            <a:r>
              <a:rPr lang="en-US" dirty="0" smtClean="0"/>
              <a:t>Ben Brown</a:t>
            </a:r>
          </a:p>
          <a:p>
            <a:pPr>
              <a:spcBef>
                <a:spcPts val="0"/>
              </a:spcBef>
              <a:defRPr/>
            </a:pPr>
            <a:r>
              <a:rPr lang="en-US" dirty="0" smtClean="0">
                <a:ea typeface="+mn-ea"/>
                <a:cs typeface="+mn-cs"/>
              </a:rPr>
              <a:t>Peter Bickel</a:t>
            </a:r>
          </a:p>
          <a:p>
            <a:pPr>
              <a:spcBef>
                <a:spcPts val="0"/>
              </a:spcBef>
              <a:defRPr/>
            </a:pPr>
            <a:r>
              <a:rPr lang="en-US" dirty="0" err="1" smtClean="0"/>
              <a:t>Haiyan</a:t>
            </a:r>
            <a:r>
              <a:rPr lang="en-US" dirty="0" smtClean="0"/>
              <a:t> Huang</a:t>
            </a:r>
            <a:endParaRPr lang="en-US" dirty="0" smtClean="0">
              <a:ea typeface="+mn-ea"/>
              <a:cs typeface="+mn-cs"/>
            </a:endParaRPr>
          </a:p>
          <a:p>
            <a:pPr>
              <a:spcBef>
                <a:spcPts val="0"/>
              </a:spcBef>
              <a:defRPr/>
            </a:pPr>
            <a:r>
              <a:rPr lang="en-US" dirty="0" smtClean="0"/>
              <a:t>Michael Hoffman</a:t>
            </a:r>
            <a:endParaRPr lang="en-US" dirty="0" smtClean="0">
              <a:ea typeface="+mn-ea"/>
              <a:cs typeface="+mn-cs"/>
            </a:endParaRPr>
          </a:p>
          <a:p>
            <a:pPr fontAlgn="auto">
              <a:spcBef>
                <a:spcPts val="0"/>
              </a:spcBef>
              <a:spcAft>
                <a:spcPts val="0"/>
              </a:spcAft>
              <a:buFont typeface="Arial"/>
              <a:buNone/>
              <a:defRPr/>
            </a:pPr>
            <a:r>
              <a:rPr lang="en-US" dirty="0" smtClean="0">
                <a:ea typeface="+mn-ea"/>
                <a:cs typeface="+mn-cs"/>
              </a:rPr>
              <a:t>	</a:t>
            </a:r>
          </a:p>
          <a:p>
            <a:pPr fontAlgn="auto">
              <a:spcBef>
                <a:spcPts val="0"/>
              </a:spcBef>
              <a:spcAft>
                <a:spcPts val="0"/>
              </a:spcAft>
              <a:buFont typeface="Arial"/>
              <a:buChar char="•"/>
              <a:defRPr/>
            </a:pPr>
            <a:endParaRPr lang="en-US" dirty="0" smtClean="0">
              <a:ea typeface="+mn-ea"/>
              <a:cs typeface="+mn-cs"/>
            </a:endParaRPr>
          </a:p>
          <a:p>
            <a:pPr fontAlgn="auto">
              <a:spcBef>
                <a:spcPts val="0"/>
              </a:spcBef>
              <a:spcAft>
                <a:spcPts val="0"/>
              </a:spcAft>
              <a:buFont typeface="Arial"/>
              <a:buChar char="•"/>
              <a:defRPr/>
            </a:pPr>
            <a:endParaRPr lang="en-US" dirty="0">
              <a:ea typeface="+mn-ea"/>
              <a:cs typeface="+mn-cs"/>
            </a:endParaRPr>
          </a:p>
        </p:txBody>
      </p:sp>
      <p:sp>
        <p:nvSpPr>
          <p:cNvPr id="5" name="Slide Number Placeholder 4"/>
          <p:cNvSpPr>
            <a:spLocks noGrp="1"/>
          </p:cNvSpPr>
          <p:nvPr>
            <p:ph type="sldNum" sz="quarter" idx="12"/>
          </p:nvPr>
        </p:nvSpPr>
        <p:spPr/>
        <p:txBody>
          <a:bodyPr/>
          <a:lstStyle/>
          <a:p>
            <a:pPr>
              <a:defRPr/>
            </a:pPr>
            <a:fld id="{14E1E69F-4453-B24B-9BD1-6A75D191E7D9}" type="slidenum">
              <a:rPr lang="en-US"/>
              <a:pPr>
                <a:defRPr/>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nSpc>
                <a:spcPts val="2840"/>
              </a:lnSpc>
            </a:pPr>
            <a:r>
              <a:rPr lang="en-US" sz="3200" b="1" i="1" dirty="0" err="1" smtClean="0"/>
              <a:t>ncVar</a:t>
            </a:r>
            <a:r>
              <a:rPr lang="en-US" sz="3200" b="1" i="1" dirty="0" smtClean="0"/>
              <a:t> : </a:t>
            </a:r>
            <a:r>
              <a:rPr lang="en-US" sz="3200" dirty="0" smtClean="0"/>
              <a:t>framework for </a:t>
            </a:r>
            <a:r>
              <a:rPr lang="en-US" sz="3200" dirty="0"/>
              <a:t>i</a:t>
            </a:r>
            <a:r>
              <a:rPr lang="en-US" sz="3200" dirty="0" smtClean="0"/>
              <a:t>ntegrative analysis for genomic variations and non-coding elements </a:t>
            </a:r>
            <a:endParaRPr lang="en-US" sz="3200" b="1" i="1" dirty="0"/>
          </a:p>
        </p:txBody>
      </p:sp>
      <p:sp>
        <p:nvSpPr>
          <p:cNvPr id="5" name="Slide Number Placeholder 4"/>
          <p:cNvSpPr>
            <a:spLocks noGrp="1"/>
          </p:cNvSpPr>
          <p:nvPr>
            <p:ph type="sldNum" sz="quarter" idx="12"/>
          </p:nvPr>
        </p:nvSpPr>
        <p:spPr/>
        <p:txBody>
          <a:bodyPr/>
          <a:lstStyle/>
          <a:p>
            <a:fld id="{52C80E86-984B-2E41-8981-760C5DEEE98F}" type="slidenum">
              <a:rPr lang="en-US" smtClean="0"/>
              <a:pPr/>
              <a:t>2</a:t>
            </a:fld>
            <a:endParaRPr lang="en-US"/>
          </a:p>
        </p:txBody>
      </p:sp>
      <p:pic>
        <p:nvPicPr>
          <p:cNvPr id="7" name="Picture 6" descr="Figure1B.framework.new.ai"/>
          <p:cNvPicPr>
            <a:picLocks noChangeAspect="1"/>
          </p:cNvPicPr>
          <p:nvPr/>
        </p:nvPicPr>
        <mc:AlternateContent>
          <mc:Choice xmlns:ma="http://schemas.microsoft.com/office/mac/drawingml/2008/main" Requires="ma">
            <p:blipFill>
              <a:blip r:embed="rId2"/>
              <a:srcRect l="19639" t="4005"/>
              <a:stretch>
                <a:fillRect/>
              </a:stretch>
            </p:blipFill>
          </mc:Choice>
          <mc:Fallback>
            <p:blipFill>
              <a:blip r:embed="rId3"/>
              <a:srcRect l="19639" t="4005"/>
              <a:stretch>
                <a:fillRect/>
              </a:stretch>
            </p:blipFill>
          </mc:Fallback>
        </mc:AlternateContent>
        <p:spPr>
          <a:xfrm>
            <a:off x="2743200" y="1143000"/>
            <a:ext cx="6096000" cy="5685087"/>
          </a:xfrm>
          <a:prstGeom prst="rect">
            <a:avLst/>
          </a:prstGeom>
        </p:spPr>
      </p:pic>
      <p:sp>
        <p:nvSpPr>
          <p:cNvPr id="6" name="Rectangle 5"/>
          <p:cNvSpPr/>
          <p:nvPr/>
        </p:nvSpPr>
        <p:spPr>
          <a:xfrm>
            <a:off x="304800" y="1219200"/>
            <a:ext cx="2514600" cy="3139321"/>
          </a:xfrm>
          <a:prstGeom prst="rect">
            <a:avLst/>
          </a:prstGeom>
        </p:spPr>
        <p:txBody>
          <a:bodyPr wrap="square">
            <a:spAutoFit/>
          </a:bodyPr>
          <a:lstStyle/>
          <a:p>
            <a:pPr fontAlgn="auto">
              <a:spcAft>
                <a:spcPts val="0"/>
              </a:spcAft>
              <a:defRPr/>
            </a:pPr>
            <a:r>
              <a:rPr lang="en-US" dirty="0" smtClean="0"/>
              <a:t>Genomic variations detected and genotyped for</a:t>
            </a:r>
            <a:r>
              <a:rPr lang="en-US" dirty="0" smtClean="0"/>
              <a:t> </a:t>
            </a:r>
            <a:r>
              <a:rPr lang="en-US" dirty="0" smtClean="0"/>
              <a:t>for 179 individuals in 3 </a:t>
            </a:r>
            <a:r>
              <a:rPr lang="en-US" dirty="0" smtClean="0"/>
              <a:t>populations in 1000 Genome pilot phase:</a:t>
            </a:r>
          </a:p>
          <a:p>
            <a:pPr>
              <a:buFontTx/>
              <a:buChar char="-"/>
              <a:defRPr/>
            </a:pPr>
            <a:r>
              <a:rPr lang="en-US" dirty="0" smtClean="0"/>
              <a:t>SNP</a:t>
            </a:r>
            <a:r>
              <a:rPr lang="en-US" dirty="0" smtClean="0"/>
              <a:t>: single nucleotide polymorphism</a:t>
            </a:r>
            <a:endParaRPr lang="en-US" dirty="0" smtClean="0"/>
          </a:p>
          <a:p>
            <a:pPr>
              <a:buFontTx/>
              <a:buChar char="-"/>
              <a:defRPr/>
            </a:pPr>
            <a:r>
              <a:rPr lang="en-US" dirty="0" smtClean="0"/>
              <a:t>- </a:t>
            </a:r>
            <a:r>
              <a:rPr lang="en-US" dirty="0" smtClean="0"/>
              <a:t>Indel: short deletions and insertions (&lt; 50bp)</a:t>
            </a:r>
            <a:endParaRPr lang="en-US" dirty="0" smtClean="0"/>
          </a:p>
          <a:p>
            <a:pPr>
              <a:buNone/>
              <a:defRPr/>
            </a:pPr>
            <a:r>
              <a:rPr lang="en-US" dirty="0" smtClean="0"/>
              <a:t>- </a:t>
            </a:r>
            <a:r>
              <a:rPr lang="en-US" dirty="0" smtClean="0"/>
              <a:t>SV: structure </a:t>
            </a:r>
            <a:r>
              <a:rPr lang="en-US" dirty="0" smtClean="0"/>
              <a:t>variations </a:t>
            </a:r>
            <a:r>
              <a:rPr lang="en-US" dirty="0" smtClean="0"/>
              <a:t>(</a:t>
            </a:r>
            <a:r>
              <a:rPr lang="en-US" dirty="0" smtClean="0"/>
              <a:t>large deletions</a:t>
            </a:r>
            <a:r>
              <a:rPr lang="en-US" dirty="0" smtClean="0">
                <a:latin typeface="Calibri (Body)"/>
                <a:cs typeface="Calibri (Body)"/>
              </a:rPr>
              <a:t>≥</a:t>
            </a:r>
            <a:r>
              <a:rPr lang="en-US" dirty="0" smtClean="0"/>
              <a:t>50bp)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Diversity vs</a:t>
            </a:r>
            <a:r>
              <a:rPr lang="en-US" dirty="0" smtClean="0"/>
              <a:t>. divergence</a:t>
            </a:r>
          </a:p>
        </p:txBody>
      </p:sp>
      <p:sp>
        <p:nvSpPr>
          <p:cNvPr id="3" name="Content Placeholder 2"/>
          <p:cNvSpPr>
            <a:spLocks noGrp="1"/>
          </p:cNvSpPr>
          <p:nvPr>
            <p:ph idx="1"/>
          </p:nvPr>
        </p:nvSpPr>
        <p:spPr>
          <a:xfrm>
            <a:off x="914400" y="1600200"/>
            <a:ext cx="7620000" cy="4525963"/>
          </a:xfrm>
        </p:spPr>
        <p:txBody>
          <a:bodyPr>
            <a:normAutofit/>
          </a:bodyPr>
          <a:lstStyle/>
          <a:p>
            <a:pPr>
              <a:lnSpc>
                <a:spcPct val="90000"/>
              </a:lnSpc>
            </a:pPr>
            <a:r>
              <a:rPr lang="en-US" sz="2000" dirty="0" smtClean="0">
                <a:ea typeface="Calibri" pitchFamily="-65" charset="0"/>
                <a:cs typeface="Calibri" pitchFamily="-65" charset="0"/>
              </a:rPr>
              <a:t>Diversity </a:t>
            </a:r>
            <a:r>
              <a:rPr lang="en-US" sz="2000" dirty="0" smtClean="0">
                <a:ea typeface="Calibri" pitchFamily="-65" charset="0"/>
                <a:cs typeface="Calibri" pitchFamily="-65" charset="0"/>
              </a:rPr>
              <a:t>(</a:t>
            </a:r>
            <a:r>
              <a:rPr lang="en-US" sz="2000" i="1" dirty="0" err="1" smtClean="0">
                <a:sym typeface="Symbol"/>
              </a:rPr>
              <a:t></a:t>
            </a:r>
            <a:r>
              <a:rPr lang="en-US" sz="2000" i="1" dirty="0" smtClean="0">
                <a:sym typeface="Symbol"/>
              </a:rPr>
              <a:t>) </a:t>
            </a:r>
            <a:r>
              <a:rPr lang="en-US" sz="2000" dirty="0" smtClean="0">
                <a:ea typeface="Calibri" pitchFamily="-65" charset="0"/>
                <a:cs typeface="Calibri" pitchFamily="-65" charset="0"/>
              </a:rPr>
              <a:t>is </a:t>
            </a:r>
            <a:r>
              <a:rPr lang="en-US" sz="2000" dirty="0" smtClean="0">
                <a:ea typeface="Calibri" pitchFamily="-65" charset="0"/>
                <a:cs typeface="Calibri" pitchFamily="-65" charset="0"/>
              </a:rPr>
              <a:t>the number of nucleotide differences per site between two randomly chosen chromosomes within the human population</a:t>
            </a:r>
            <a:r>
              <a:rPr lang="en-US" sz="2000" dirty="0" smtClean="0">
                <a:ea typeface="Calibri" pitchFamily="-65" charset="0"/>
                <a:cs typeface="Calibri" pitchFamily="-65" charset="0"/>
              </a:rPr>
              <a:t>. </a:t>
            </a:r>
            <a:r>
              <a:rPr lang="en-US" sz="2000" dirty="0" smtClean="0"/>
              <a:t>Calculated from</a:t>
            </a:r>
            <a:r>
              <a:rPr lang="en-US" sz="2000" dirty="0" smtClean="0"/>
              <a:t> </a:t>
            </a:r>
            <a:r>
              <a:rPr lang="en-US" sz="2000" dirty="0" smtClean="0"/>
              <a:t>the per-site heterozygosity (2</a:t>
            </a:r>
            <a:r>
              <a:rPr lang="en-US" sz="2000" i="1" dirty="0" smtClean="0"/>
              <a:t>pq</a:t>
            </a:r>
            <a:r>
              <a:rPr lang="en-US" sz="2000" dirty="0" smtClean="0"/>
              <a:t>) across the portion of the region that is ‘accessible’ (passing all the filters for SNP detection, including depth of read coverage, uniqueness of mapping, and gaps in the human reference genome), where </a:t>
            </a:r>
            <a:r>
              <a:rPr lang="en-US" sz="2000" i="1" dirty="0" err="1" smtClean="0"/>
              <a:t>p</a:t>
            </a:r>
            <a:r>
              <a:rPr lang="en-US" sz="2000" dirty="0" smtClean="0"/>
              <a:t> is the allele </a:t>
            </a:r>
            <a:r>
              <a:rPr lang="en-US" sz="2000" dirty="0" smtClean="0"/>
              <a:t>frequency from the genotyping files </a:t>
            </a:r>
            <a:r>
              <a:rPr lang="en-US" sz="2000" dirty="0" smtClean="0"/>
              <a:t>and </a:t>
            </a:r>
            <a:r>
              <a:rPr lang="en-US" sz="2000" i="1" dirty="0" err="1" smtClean="0"/>
              <a:t>q</a:t>
            </a:r>
            <a:r>
              <a:rPr lang="en-US" sz="2000" i="1" dirty="0" smtClean="0"/>
              <a:t> </a:t>
            </a:r>
            <a:r>
              <a:rPr lang="en-US" sz="2000" dirty="0" smtClean="0"/>
              <a:t>= 1</a:t>
            </a:r>
            <a:r>
              <a:rPr lang="en-US" sz="2000" dirty="0" smtClean="0"/>
              <a:t> – </a:t>
            </a:r>
            <a:r>
              <a:rPr lang="en-US" sz="2000" i="1" dirty="0" err="1" smtClean="0"/>
              <a:t>p</a:t>
            </a:r>
            <a:r>
              <a:rPr lang="en-US" sz="2000" dirty="0" smtClean="0"/>
              <a:t>.</a:t>
            </a:r>
            <a:endParaRPr lang="en-US" sz="2000" dirty="0" smtClean="0">
              <a:ea typeface="Calibri" pitchFamily="-65" charset="0"/>
              <a:cs typeface="Calibri" pitchFamily="-65" charset="0"/>
            </a:endParaRPr>
          </a:p>
          <a:p>
            <a:pPr>
              <a:lnSpc>
                <a:spcPct val="90000"/>
              </a:lnSpc>
            </a:pPr>
            <a:r>
              <a:rPr lang="en-US" sz="2000" dirty="0" smtClean="0">
                <a:ea typeface="Calibri" pitchFamily="-65" charset="0"/>
                <a:cs typeface="Calibri" pitchFamily="-65" charset="0"/>
              </a:rPr>
              <a:t>Divergence </a:t>
            </a:r>
            <a:r>
              <a:rPr lang="en-US" sz="2000" dirty="0" smtClean="0">
                <a:ea typeface="Calibri" pitchFamily="-65" charset="0"/>
                <a:cs typeface="Calibri" pitchFamily="-65" charset="0"/>
              </a:rPr>
              <a:t>(</a:t>
            </a:r>
            <a:r>
              <a:rPr lang="en-US" sz="2000" i="1" dirty="0" err="1" smtClean="0">
                <a:ea typeface="Calibri" pitchFamily="-65" charset="0"/>
                <a:cs typeface="Calibri" pitchFamily="-65" charset="0"/>
              </a:rPr>
              <a:t>D</a:t>
            </a:r>
            <a:r>
              <a:rPr lang="en-US" sz="2000" i="1" baseline="-25000" dirty="0" err="1" smtClean="0">
                <a:ea typeface="Calibri" pitchFamily="-65" charset="0"/>
                <a:cs typeface="Calibri" pitchFamily="-65" charset="0"/>
              </a:rPr>
              <a:t>xy</a:t>
            </a:r>
            <a:r>
              <a:rPr lang="en-US" sz="2000" dirty="0" smtClean="0">
                <a:ea typeface="Calibri" pitchFamily="-65" charset="0"/>
                <a:cs typeface="Calibri" pitchFamily="-65" charset="0"/>
              </a:rPr>
              <a:t>) is calculated as the number of differences per site between human hg18 and chimp pantro2 assembly across the accessible and alignable human </a:t>
            </a:r>
            <a:r>
              <a:rPr lang="en-US" sz="2000" dirty="0" smtClean="0">
                <a:ea typeface="Calibri" pitchFamily="-65" charset="0"/>
                <a:cs typeface="Calibri" pitchFamily="-65" charset="0"/>
              </a:rPr>
              <a:t>genome</a:t>
            </a:r>
            <a:r>
              <a:rPr lang="en-US" sz="2000" dirty="0" smtClean="0">
                <a:ea typeface="Calibri" pitchFamily="-65" charset="0"/>
                <a:cs typeface="Calibri" pitchFamily="-65" charset="0"/>
              </a:rPr>
              <a:t>. C</a:t>
            </a:r>
            <a:r>
              <a:rPr lang="en-US" sz="2000" dirty="0" smtClean="0">
                <a:ea typeface="Calibri" pitchFamily="-65" charset="0"/>
                <a:cs typeface="Calibri" pitchFamily="-65" charset="0"/>
              </a:rPr>
              <a:t>orrected </a:t>
            </a:r>
            <a:r>
              <a:rPr lang="en-US" sz="2000" dirty="0" smtClean="0">
                <a:ea typeface="Calibri" pitchFamily="-65" charset="0"/>
                <a:cs typeface="Calibri" pitchFamily="-65" charset="0"/>
              </a:rPr>
              <a:t>by Jukes-Cantor correction for multiple hits. </a:t>
            </a:r>
          </a:p>
          <a:p>
            <a:pPr>
              <a:lnSpc>
                <a:spcPct val="90000"/>
              </a:lnSpc>
            </a:pPr>
            <a:r>
              <a:rPr lang="en-US" sz="2000" dirty="0" smtClean="0">
                <a:ea typeface="Calibri" pitchFamily="-65" charset="0"/>
                <a:cs typeface="Calibri" pitchFamily="-65" charset="0"/>
              </a:rPr>
              <a:t>Jukes-Cantor correction: </a:t>
            </a:r>
            <a:r>
              <a:rPr lang="en-US" sz="2000" i="1" dirty="0" err="1" smtClean="0">
                <a:ea typeface="Calibri" pitchFamily="-65" charset="0"/>
                <a:cs typeface="Calibri" pitchFamily="-65" charset="0"/>
              </a:rPr>
              <a:t>D</a:t>
            </a:r>
            <a:r>
              <a:rPr lang="en-US" sz="2000" i="1" baseline="-25000" dirty="0" err="1" smtClean="0">
                <a:ea typeface="Calibri" pitchFamily="-65" charset="0"/>
                <a:cs typeface="Calibri" pitchFamily="-65" charset="0"/>
              </a:rPr>
              <a:t>xy</a:t>
            </a:r>
            <a:r>
              <a:rPr lang="en-US" sz="2000" i="1" dirty="0" smtClean="0">
                <a:ea typeface="Calibri" pitchFamily="-65" charset="0"/>
                <a:cs typeface="Calibri" pitchFamily="-65" charset="0"/>
              </a:rPr>
              <a:t> </a:t>
            </a:r>
            <a:r>
              <a:rPr lang="en-US" sz="2000" dirty="0" smtClean="0">
                <a:ea typeface="Calibri" pitchFamily="-65" charset="0"/>
                <a:cs typeface="Calibri" pitchFamily="-65" charset="0"/>
              </a:rPr>
              <a:t>= -(3/4)*</a:t>
            </a:r>
            <a:r>
              <a:rPr lang="en-US" sz="2000" dirty="0" err="1" smtClean="0">
                <a:ea typeface="Calibri" pitchFamily="-65" charset="0"/>
                <a:cs typeface="Calibri" pitchFamily="-65" charset="0"/>
              </a:rPr>
              <a:t>ln</a:t>
            </a:r>
            <a:r>
              <a:rPr lang="en-US" sz="2000" dirty="0" smtClean="0">
                <a:ea typeface="Calibri" pitchFamily="-65" charset="0"/>
                <a:cs typeface="Calibri" pitchFamily="-65" charset="0"/>
              </a:rPr>
              <a:t> (1-4*</a:t>
            </a:r>
            <a:r>
              <a:rPr lang="en-US" sz="2000" i="1" dirty="0" smtClean="0">
                <a:ea typeface="Calibri" pitchFamily="-65" charset="0"/>
                <a:cs typeface="Calibri" pitchFamily="-65" charset="0"/>
              </a:rPr>
              <a:t>d</a:t>
            </a:r>
            <a:r>
              <a:rPr lang="en-US" sz="2000" dirty="0" smtClean="0">
                <a:ea typeface="Calibri" pitchFamily="-65" charset="0"/>
                <a:cs typeface="Calibri" pitchFamily="-65" charset="0"/>
              </a:rPr>
              <a:t>/3</a:t>
            </a:r>
            <a:r>
              <a:rPr lang="en-US" sz="2000" dirty="0" smtClean="0">
                <a:ea typeface="Calibri" pitchFamily="-65" charset="0"/>
                <a:cs typeface="Calibri" pitchFamily="-65" charset="0"/>
              </a:rPr>
              <a:t>)</a:t>
            </a:r>
            <a:r>
              <a:rPr lang="en-US" sz="2000" dirty="0" smtClean="0">
                <a:ea typeface="Calibri" pitchFamily="-65" charset="0"/>
                <a:cs typeface="Calibri" pitchFamily="-65" charset="0"/>
              </a:rPr>
              <a:t>,</a:t>
            </a:r>
            <a:endParaRPr lang="en-US" sz="2000" dirty="0" smtClean="0">
              <a:ea typeface="Calibri" pitchFamily="-65" charset="0"/>
              <a:cs typeface="Calibri" pitchFamily="-65" charset="0"/>
            </a:endParaRPr>
          </a:p>
          <a:p>
            <a:pPr>
              <a:lnSpc>
                <a:spcPct val="90000"/>
              </a:lnSpc>
              <a:buFont typeface="Arial" pitchFamily="-65" charset="0"/>
              <a:buNone/>
            </a:pPr>
            <a:r>
              <a:rPr lang="en-US" sz="2000" dirty="0" smtClean="0">
                <a:ea typeface="Calibri" pitchFamily="-65" charset="0"/>
                <a:cs typeface="Calibri" pitchFamily="-65" charset="0"/>
              </a:rPr>
              <a:t>	where </a:t>
            </a:r>
            <a:r>
              <a:rPr lang="en-US" sz="2000" i="1" dirty="0" err="1" smtClean="0">
                <a:ea typeface="Calibri" pitchFamily="-65" charset="0"/>
                <a:cs typeface="Calibri" pitchFamily="-65" charset="0"/>
              </a:rPr>
              <a:t>d</a:t>
            </a:r>
            <a:r>
              <a:rPr lang="en-US" sz="2000" dirty="0" smtClean="0">
                <a:ea typeface="Calibri" pitchFamily="-65" charset="0"/>
                <a:cs typeface="Calibri" pitchFamily="-65" charset="0"/>
              </a:rPr>
              <a:t> is the observed number of differences per site.</a:t>
            </a:r>
            <a:endParaRPr lang="en-US" sz="2000" dirty="0" smtClean="0">
              <a:ea typeface="Calibri" pitchFamily="-65" charset="0"/>
              <a:cs typeface="Calibri" pitchFamily="-65" charset="0"/>
            </a:endParaRPr>
          </a:p>
          <a:p>
            <a:pPr>
              <a:lnSpc>
                <a:spcPct val="90000"/>
              </a:lnSpc>
            </a:pPr>
            <a:endParaRPr lang="en-US" sz="2000" dirty="0" smtClean="0"/>
          </a:p>
        </p:txBody>
      </p:sp>
      <p:sp>
        <p:nvSpPr>
          <p:cNvPr id="4" name="Slide Number Placeholder 3"/>
          <p:cNvSpPr>
            <a:spLocks noGrp="1"/>
          </p:cNvSpPr>
          <p:nvPr>
            <p:ph type="sldNum" sz="quarter" idx="12"/>
          </p:nvPr>
        </p:nvSpPr>
        <p:spPr/>
        <p:txBody>
          <a:bodyPr/>
          <a:lstStyle/>
          <a:p>
            <a:pPr>
              <a:defRPr/>
            </a:pPr>
            <a:fld id="{36CAD7ED-A935-9944-BE7A-41BD87460C1F}"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2C80E86-984B-2E41-8981-760C5DEEE98F}" type="slidenum">
              <a:rPr lang="en-US" smtClean="0"/>
              <a:pPr/>
              <a:t>4</a:t>
            </a:fld>
            <a:endParaRPr lang="en-US"/>
          </a:p>
        </p:txBody>
      </p:sp>
      <p:pic>
        <p:nvPicPr>
          <p:cNvPr id="8" name="Picture 7" descr="Figure1.SNP.Diversity.Divergence.segwa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76200"/>
            <a:ext cx="6400800" cy="6400800"/>
          </a:xfrm>
          <a:prstGeom prst="rect">
            <a:avLst/>
          </a:prstGeom>
        </p:spPr>
      </p:pic>
      <p:sp>
        <p:nvSpPr>
          <p:cNvPr id="12" name="TextBox 11"/>
          <p:cNvSpPr txBox="1"/>
          <p:nvPr/>
        </p:nvSpPr>
        <p:spPr>
          <a:xfrm>
            <a:off x="3810000" y="6047601"/>
            <a:ext cx="1143000" cy="276999"/>
          </a:xfrm>
          <a:prstGeom prst="rect">
            <a:avLst/>
          </a:prstGeom>
          <a:noFill/>
        </p:spPr>
        <p:txBody>
          <a:bodyPr wrap="square" rtlCol="0">
            <a:spAutoFit/>
          </a:bodyPr>
          <a:lstStyle/>
          <a:p>
            <a:r>
              <a:rPr lang="en-US" sz="1200" dirty="0" smtClean="0">
                <a:latin typeface="Helvetica"/>
                <a:cs typeface="Helvetica"/>
              </a:rPr>
              <a:t>(</a:t>
            </a:r>
            <a:r>
              <a:rPr lang="en-US" sz="1200" i="1" dirty="0" err="1" smtClean="0">
                <a:latin typeface="Symbol" charset="2"/>
                <a:cs typeface="Symbol" charset="2"/>
              </a:rPr>
              <a:t>p</a:t>
            </a:r>
            <a:r>
              <a:rPr lang="en-US" sz="1200" dirty="0" smtClean="0">
                <a:latin typeface="Symbol" charset="2"/>
                <a:cs typeface="Symbol" charset="2"/>
              </a:rPr>
              <a:t> </a:t>
            </a:r>
            <a:r>
              <a:rPr lang="en-US" sz="1200" dirty="0" err="1" smtClean="0">
                <a:latin typeface="Helvetica"/>
                <a:cs typeface="Helvetica"/>
              </a:rPr>
              <a:t>x</a:t>
            </a:r>
            <a:r>
              <a:rPr lang="en-US" sz="1200" dirty="0" smtClean="0">
                <a:latin typeface="Helvetica"/>
                <a:cs typeface="Helvetica"/>
              </a:rPr>
              <a:t> 1,000)</a:t>
            </a:r>
            <a:endParaRPr lang="en-US" sz="1200" dirty="0">
              <a:latin typeface="Helvetica"/>
              <a:cs typeface="Helvetica"/>
            </a:endParaRPr>
          </a:p>
        </p:txBody>
      </p:sp>
      <p:sp>
        <p:nvSpPr>
          <p:cNvPr id="13" name="TextBox 12"/>
          <p:cNvSpPr txBox="1"/>
          <p:nvPr/>
        </p:nvSpPr>
        <p:spPr>
          <a:xfrm rot="16200000">
            <a:off x="-547300" y="1842701"/>
            <a:ext cx="1676401" cy="276999"/>
          </a:xfrm>
          <a:prstGeom prst="rect">
            <a:avLst/>
          </a:prstGeom>
          <a:noFill/>
        </p:spPr>
        <p:txBody>
          <a:bodyPr wrap="square" rtlCol="0">
            <a:spAutoFit/>
          </a:bodyPr>
          <a:lstStyle/>
          <a:p>
            <a:r>
              <a:rPr lang="en-US" sz="1200" dirty="0" smtClean="0">
                <a:latin typeface="Helvetica"/>
                <a:cs typeface="Helvetica"/>
              </a:rPr>
              <a:t>(</a:t>
            </a:r>
            <a:r>
              <a:rPr lang="en-US" sz="1200" i="1" dirty="0" err="1" smtClean="0">
                <a:latin typeface="Helvetica"/>
                <a:cs typeface="Helvetica"/>
              </a:rPr>
              <a:t>D</a:t>
            </a:r>
            <a:r>
              <a:rPr lang="en-US" sz="1200" i="1" baseline="-25000" dirty="0" err="1" smtClean="0">
                <a:latin typeface="Helvetica"/>
                <a:cs typeface="Helvetica"/>
              </a:rPr>
              <a:t>xy</a:t>
            </a:r>
            <a:r>
              <a:rPr lang="en-US" sz="1200" i="1" baseline="-25000" dirty="0" smtClean="0">
                <a:latin typeface="Helvetica"/>
                <a:cs typeface="Helvetica"/>
              </a:rPr>
              <a:t> </a:t>
            </a:r>
            <a:r>
              <a:rPr lang="en-US" sz="1200" dirty="0" err="1" smtClean="0">
                <a:latin typeface="Helvetica"/>
                <a:cs typeface="Helvetica"/>
              </a:rPr>
              <a:t>x</a:t>
            </a:r>
            <a:r>
              <a:rPr lang="en-US" sz="1200" dirty="0" smtClean="0">
                <a:latin typeface="Helvetica"/>
                <a:cs typeface="Helvetica"/>
              </a:rPr>
              <a:t> </a:t>
            </a:r>
            <a:r>
              <a:rPr lang="en-US" sz="1200" dirty="0" smtClean="0">
                <a:latin typeface="Helvetica"/>
                <a:cs typeface="Helvetica"/>
              </a:rPr>
              <a:t>100)</a:t>
            </a:r>
            <a:endParaRPr lang="en-US" sz="1200" dirty="0">
              <a:latin typeface="Helvetica"/>
              <a:cs typeface="Helvetica"/>
            </a:endParaRPr>
          </a:p>
        </p:txBody>
      </p:sp>
      <p:pic>
        <p:nvPicPr>
          <p:cNvPr id="14" name="Picture 13" descr="Icon.legends.3.ai"/>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842000" y="50800"/>
            <a:ext cx="2692400" cy="6502400"/>
          </a:xfrm>
          <a:prstGeom prst="rect">
            <a:avLst/>
          </a:prstGeom>
        </p:spPr>
      </p:pic>
      <p:sp>
        <p:nvSpPr>
          <p:cNvPr id="15" name="TextBox 14"/>
          <p:cNvSpPr txBox="1"/>
          <p:nvPr/>
        </p:nvSpPr>
        <p:spPr>
          <a:xfrm>
            <a:off x="1447800" y="6362700"/>
            <a:ext cx="5562600" cy="381000"/>
          </a:xfrm>
          <a:prstGeom prst="rect">
            <a:avLst/>
          </a:prstGeom>
          <a:noFill/>
        </p:spPr>
        <p:txBody>
          <a:bodyPr wrap="square" rtlCol="0">
            <a:spAutoFit/>
          </a:bodyPr>
          <a:lstStyle/>
          <a:p>
            <a:r>
              <a:rPr lang="en-US" dirty="0" smtClean="0"/>
              <a:t>All </a:t>
            </a:r>
            <a:r>
              <a:rPr lang="en-US" i="1" dirty="0" err="1" smtClean="0"/>
              <a:t>p</a:t>
            </a:r>
            <a:r>
              <a:rPr lang="en-US" dirty="0" smtClean="0"/>
              <a:t>-values &lt; 0.05 by MK test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C80E86-984B-2E41-8981-760C5DEEE98F}" type="slidenum">
              <a:rPr lang="en-US" smtClean="0"/>
              <a:pPr/>
              <a:t>5</a:t>
            </a:fld>
            <a:endParaRPr lang="en-US"/>
          </a:p>
        </p:txBody>
      </p:sp>
      <p:pic>
        <p:nvPicPr>
          <p:cNvPr id="5" name="Picture 4" descr="gmtk_parameters.stats.slide.png"/>
          <p:cNvPicPr>
            <a:picLocks noChangeAspect="1"/>
          </p:cNvPicPr>
          <p:nvPr/>
        </p:nvPicPr>
        <p:blipFill>
          <a:blip r:embed="rId2"/>
          <a:stretch>
            <a:fillRect/>
          </a:stretch>
        </p:blipFill>
        <p:spPr>
          <a:xfrm>
            <a:off x="285750" y="381000"/>
            <a:ext cx="7620000" cy="6096000"/>
          </a:xfrm>
          <a:prstGeom prst="rect">
            <a:avLst/>
          </a:prstGeom>
        </p:spPr>
      </p:pic>
      <p:sp>
        <p:nvSpPr>
          <p:cNvPr id="6" name="TextBox 5"/>
          <p:cNvSpPr txBox="1"/>
          <p:nvPr/>
        </p:nvSpPr>
        <p:spPr>
          <a:xfrm>
            <a:off x="533400" y="6153834"/>
            <a:ext cx="6248400" cy="646331"/>
          </a:xfrm>
          <a:prstGeom prst="rect">
            <a:avLst/>
          </a:prstGeom>
          <a:noFill/>
        </p:spPr>
        <p:txBody>
          <a:bodyPr wrap="square" rtlCol="0">
            <a:spAutoFit/>
          </a:bodyPr>
          <a:lstStyle/>
          <a:p>
            <a:r>
              <a:rPr lang="en-US" dirty="0" smtClean="0"/>
              <a:t>M. Hoffman- http</a:t>
            </a:r>
            <a:r>
              <a:rPr lang="en-US" dirty="0" smtClean="0"/>
              <a:t>://noble.gs.washington.edu/~mmh1/2011/outbox/encode/0113-segtools-jul2010-no_tfs-k562/segtools/</a:t>
            </a:r>
            <a:endParaRPr lang="en-US" dirty="0"/>
          </a:p>
        </p:txBody>
      </p:sp>
      <p:cxnSp>
        <p:nvCxnSpPr>
          <p:cNvPr id="8" name="Straight Arrow Connector 7"/>
          <p:cNvCxnSpPr/>
          <p:nvPr/>
        </p:nvCxnSpPr>
        <p:spPr>
          <a:xfrm rot="16200000" flipH="1">
            <a:off x="4000500" y="5829301"/>
            <a:ext cx="152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2400" y="5895201"/>
            <a:ext cx="685800" cy="276999"/>
          </a:xfrm>
          <a:prstGeom prst="rect">
            <a:avLst/>
          </a:prstGeom>
          <a:noFill/>
        </p:spPr>
        <p:txBody>
          <a:bodyPr wrap="square" rtlCol="0">
            <a:spAutoFit/>
          </a:bodyPr>
          <a:lstStyle/>
          <a:p>
            <a:r>
              <a:rPr lang="en-US" sz="1200" dirty="0" smtClean="0"/>
              <a:t>TSS</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2800" dirty="0" smtClean="0"/>
              <a:t>Mcdonald-Kreitman (MK) test</a:t>
            </a:r>
            <a:endParaRPr lang="en-US" sz="2800" dirty="0" smtClean="0"/>
          </a:p>
        </p:txBody>
      </p:sp>
      <p:sp>
        <p:nvSpPr>
          <p:cNvPr id="5" name="Slide Number Placeholder 4"/>
          <p:cNvSpPr>
            <a:spLocks noGrp="1"/>
          </p:cNvSpPr>
          <p:nvPr>
            <p:ph type="sldNum" sz="quarter" idx="12"/>
          </p:nvPr>
        </p:nvSpPr>
        <p:spPr/>
        <p:txBody>
          <a:bodyPr/>
          <a:lstStyle/>
          <a:p>
            <a:pPr>
              <a:defRPr/>
            </a:pPr>
            <a:fld id="{334386D3-B664-C54A-B29B-801A9D81AD7A}" type="slidenum">
              <a:rPr lang="en-US"/>
              <a:pPr>
                <a:defRPr/>
              </a:pPr>
              <a:t>6</a:t>
            </a:fld>
            <a:endParaRPr lang="en-US"/>
          </a:p>
        </p:txBody>
      </p:sp>
      <p:sp>
        <p:nvSpPr>
          <p:cNvPr id="28676" name="Content Placeholder 2"/>
          <p:cNvSpPr>
            <a:spLocks noGrp="1"/>
          </p:cNvSpPr>
          <p:nvPr>
            <p:ph idx="1"/>
          </p:nvPr>
        </p:nvSpPr>
        <p:spPr>
          <a:xfrm>
            <a:off x="1066800" y="2819400"/>
            <a:ext cx="7315200" cy="4525963"/>
          </a:xfrm>
        </p:spPr>
        <p:txBody>
          <a:bodyPr/>
          <a:lstStyle/>
          <a:p>
            <a:pPr>
              <a:buNone/>
            </a:pPr>
            <a:endParaRPr lang="en-US" sz="2000" dirty="0" smtClean="0">
              <a:ea typeface="Calibri" pitchFamily="-65" charset="0"/>
              <a:cs typeface="Calibri" pitchFamily="-65" charset="0"/>
            </a:endParaRPr>
          </a:p>
          <a:p>
            <a:r>
              <a:rPr lang="en-US" sz="2000" dirty="0" smtClean="0">
                <a:ea typeface="Calibri" pitchFamily="-65" charset="0"/>
                <a:cs typeface="Calibri" pitchFamily="-65" charset="0"/>
              </a:rPr>
              <a:t>F</a:t>
            </a:r>
            <a:r>
              <a:rPr lang="en-US" sz="2000" dirty="0" smtClean="0">
                <a:ea typeface="Calibri" pitchFamily="-65" charset="0"/>
                <a:cs typeface="Calibri" pitchFamily="-65" charset="0"/>
              </a:rPr>
              <a:t>isher’s </a:t>
            </a:r>
            <a:r>
              <a:rPr lang="en-US" sz="2000" dirty="0" smtClean="0">
                <a:ea typeface="Calibri" pitchFamily="-65" charset="0"/>
                <a:cs typeface="Calibri" pitchFamily="-65" charset="0"/>
              </a:rPr>
              <a:t>exact test or chi-square test can be performed upon the table to uncover the significance of natural selections. </a:t>
            </a:r>
          </a:p>
          <a:p>
            <a:r>
              <a:rPr lang="en-US" sz="2000" dirty="0" smtClean="0">
                <a:ea typeface="Calibri" pitchFamily="-65" charset="0"/>
                <a:cs typeface="Calibri" pitchFamily="-65" charset="0"/>
              </a:rPr>
              <a:t>Neutrality (NI) = (</a:t>
            </a:r>
            <a:r>
              <a:rPr lang="en-US" sz="2000" i="1" dirty="0" smtClean="0">
                <a:ea typeface="Calibri" pitchFamily="-65" charset="0"/>
                <a:cs typeface="Calibri" pitchFamily="-65" charset="0"/>
              </a:rPr>
              <a:t>P</a:t>
            </a:r>
            <a:r>
              <a:rPr lang="en-US" sz="2000" i="1" baseline="-25000" dirty="0" smtClean="0">
                <a:ea typeface="Calibri" pitchFamily="-65" charset="0"/>
                <a:cs typeface="Calibri" pitchFamily="-65" charset="0"/>
              </a:rPr>
              <a:t>i</a:t>
            </a:r>
            <a:r>
              <a:rPr lang="en-US" sz="2000" dirty="0" smtClean="0">
                <a:ea typeface="Calibri" pitchFamily="-65" charset="0"/>
                <a:cs typeface="Calibri" pitchFamily="-65" charset="0"/>
              </a:rPr>
              <a:t>/</a:t>
            </a:r>
            <a:r>
              <a:rPr lang="en-US" sz="2000" i="1" dirty="0" err="1" smtClean="0">
                <a:ea typeface="Calibri" pitchFamily="-65" charset="0"/>
                <a:cs typeface="Calibri" pitchFamily="-65" charset="0"/>
              </a:rPr>
              <a:t>P</a:t>
            </a:r>
            <a:r>
              <a:rPr lang="en-US" sz="2000" i="1" baseline="-25000" dirty="0" err="1" smtClean="0">
                <a:ea typeface="Calibri" pitchFamily="-65" charset="0"/>
                <a:cs typeface="Calibri" pitchFamily="-65" charset="0"/>
              </a:rPr>
              <a:t>n</a:t>
            </a:r>
            <a:r>
              <a:rPr lang="en-US" sz="2000" dirty="0" smtClean="0">
                <a:ea typeface="Calibri" pitchFamily="-65" charset="0"/>
                <a:cs typeface="Calibri" pitchFamily="-65" charset="0"/>
              </a:rPr>
              <a:t>) </a:t>
            </a:r>
            <a:r>
              <a:rPr lang="en-US" sz="2000" dirty="0" smtClean="0">
                <a:ea typeface="Calibri" pitchFamily="-65" charset="0"/>
                <a:cs typeface="Calibri" pitchFamily="-65" charset="0"/>
              </a:rPr>
              <a:t>/ (</a:t>
            </a:r>
            <a:r>
              <a:rPr lang="en-US" sz="2000" i="1" dirty="0" smtClean="0">
                <a:ea typeface="Calibri" pitchFamily="-65" charset="0"/>
                <a:cs typeface="Calibri" pitchFamily="-65" charset="0"/>
              </a:rPr>
              <a:t>D</a:t>
            </a:r>
            <a:r>
              <a:rPr lang="en-US" sz="2000" i="1" baseline="-25000" dirty="0" smtClean="0">
                <a:ea typeface="Calibri" pitchFamily="-65" charset="0"/>
                <a:cs typeface="Calibri" pitchFamily="-65" charset="0"/>
              </a:rPr>
              <a:t>i</a:t>
            </a:r>
            <a:r>
              <a:rPr lang="en-US" sz="2000" dirty="0" smtClean="0">
                <a:ea typeface="Calibri" pitchFamily="-65" charset="0"/>
                <a:cs typeface="Calibri" pitchFamily="-65" charset="0"/>
              </a:rPr>
              <a:t>/</a:t>
            </a:r>
            <a:r>
              <a:rPr lang="en-US" sz="2000" i="1" dirty="0" err="1" smtClean="0">
                <a:ea typeface="Calibri" pitchFamily="-65" charset="0"/>
                <a:cs typeface="Calibri" pitchFamily="-65" charset="0"/>
              </a:rPr>
              <a:t>D</a:t>
            </a:r>
            <a:r>
              <a:rPr lang="en-US" sz="2000" i="1" baseline="-25000" dirty="0" err="1" smtClean="0">
                <a:ea typeface="Calibri" pitchFamily="-65" charset="0"/>
                <a:cs typeface="Calibri" pitchFamily="-65" charset="0"/>
              </a:rPr>
              <a:t>n</a:t>
            </a:r>
            <a:r>
              <a:rPr lang="en-US" sz="2000" dirty="0" smtClean="0">
                <a:ea typeface="Calibri" pitchFamily="-65" charset="0"/>
                <a:cs typeface="Calibri" pitchFamily="-65" charset="0"/>
              </a:rPr>
              <a:t>)</a:t>
            </a:r>
            <a:r>
              <a:rPr lang="en-US" sz="2000" dirty="0" smtClean="0">
                <a:ea typeface="Calibri" pitchFamily="-65" charset="0"/>
                <a:cs typeface="Calibri" pitchFamily="-65" charset="0"/>
              </a:rPr>
              <a:t>, a qualitative measure of natural selection. </a:t>
            </a:r>
          </a:p>
          <a:p>
            <a:r>
              <a:rPr lang="en-US" sz="2000" dirty="0" smtClean="0">
                <a:ea typeface="Calibri" pitchFamily="-65" charset="0"/>
                <a:cs typeface="Calibri" pitchFamily="-65" charset="0"/>
              </a:rPr>
              <a:t>NI&gt;1,</a:t>
            </a:r>
            <a:r>
              <a:rPr lang="en-US" sz="2000" dirty="0" smtClean="0">
                <a:ea typeface="Calibri" pitchFamily="-65" charset="0"/>
                <a:cs typeface="Calibri" pitchFamily="-65" charset="0"/>
              </a:rPr>
              <a:t> an excess </a:t>
            </a:r>
            <a:r>
              <a:rPr lang="en-US" sz="2000" dirty="0" smtClean="0">
                <a:ea typeface="Calibri" pitchFamily="-65" charset="0"/>
                <a:cs typeface="Calibri" pitchFamily="-65" charset="0"/>
              </a:rPr>
              <a:t>of polymorphism over </a:t>
            </a:r>
            <a:r>
              <a:rPr lang="en-US" sz="2000" dirty="0" smtClean="0"/>
              <a:t>divergence,</a:t>
            </a:r>
            <a:r>
              <a:rPr lang="en-US" sz="2000" dirty="0" smtClean="0"/>
              <a:t> </a:t>
            </a:r>
            <a:r>
              <a:rPr lang="en-US" sz="2000" i="1" dirty="0" err="1" smtClean="0"/>
              <a:t>i</a:t>
            </a:r>
            <a:r>
              <a:rPr lang="en-US" sz="2000" dirty="0" smtClean="0"/>
              <a:t> </a:t>
            </a:r>
            <a:r>
              <a:rPr lang="en-US" sz="2000" dirty="0" smtClean="0"/>
              <a:t>is under purifying selection.</a:t>
            </a:r>
          </a:p>
          <a:p>
            <a:r>
              <a:rPr lang="en-US" sz="2000" dirty="0" smtClean="0">
                <a:ea typeface="Calibri" pitchFamily="-65" charset="0"/>
                <a:cs typeface="Calibri" pitchFamily="-65" charset="0"/>
              </a:rPr>
              <a:t>NI&lt;1,</a:t>
            </a:r>
            <a:r>
              <a:rPr lang="en-US" sz="2000" dirty="0" smtClean="0">
                <a:ea typeface="Calibri" pitchFamily="-65" charset="0"/>
                <a:cs typeface="Calibri" pitchFamily="-65" charset="0"/>
              </a:rPr>
              <a:t> </a:t>
            </a:r>
            <a:r>
              <a:rPr lang="en-US" sz="2000" dirty="0" smtClean="0">
                <a:ea typeface="Calibri" pitchFamily="-65" charset="0"/>
                <a:cs typeface="Calibri" pitchFamily="-65" charset="0"/>
              </a:rPr>
              <a:t>a </a:t>
            </a:r>
            <a:r>
              <a:rPr lang="en-US" sz="2000" dirty="0" smtClean="0">
                <a:ea typeface="Calibri" pitchFamily="-65" charset="0"/>
                <a:cs typeface="Calibri" pitchFamily="-65" charset="0"/>
              </a:rPr>
              <a:t>deficit </a:t>
            </a:r>
            <a:r>
              <a:rPr lang="en-US" sz="2000" dirty="0" smtClean="0">
                <a:ea typeface="Calibri" pitchFamily="-65" charset="0"/>
                <a:cs typeface="Calibri" pitchFamily="-65" charset="0"/>
              </a:rPr>
              <a:t>of polymorphism over </a:t>
            </a:r>
            <a:r>
              <a:rPr lang="en-US" sz="2000" dirty="0" smtClean="0"/>
              <a:t>divergence,</a:t>
            </a:r>
            <a:r>
              <a:rPr lang="en-US" sz="2000" dirty="0" smtClean="0"/>
              <a:t> </a:t>
            </a:r>
            <a:r>
              <a:rPr lang="en-US" sz="2000" i="1" dirty="0" err="1" smtClean="0"/>
              <a:t>i</a:t>
            </a:r>
            <a:r>
              <a:rPr lang="en-US" sz="2000" dirty="0" smtClean="0"/>
              <a:t> </a:t>
            </a:r>
            <a:r>
              <a:rPr lang="en-US" sz="2000" dirty="0" smtClean="0"/>
              <a:t>is under positive selection.</a:t>
            </a:r>
          </a:p>
          <a:p>
            <a:r>
              <a:rPr lang="en-US" sz="2000" dirty="0" smtClean="0">
                <a:ea typeface="Calibri" pitchFamily="-65" charset="0"/>
                <a:cs typeface="Calibri" pitchFamily="-65" charset="0"/>
              </a:rPr>
              <a:t>NI=1, neutrality. </a:t>
            </a:r>
          </a:p>
          <a:p>
            <a:pPr>
              <a:buFont typeface="Arial" pitchFamily="-65" charset="0"/>
              <a:buNone/>
            </a:pPr>
            <a:endParaRPr lang="en-US" sz="2000" dirty="0" smtClean="0">
              <a:ea typeface="Calibri" pitchFamily="-65" charset="0"/>
              <a:cs typeface="Calibri" pitchFamily="-65" charset="0"/>
            </a:endParaRPr>
          </a:p>
          <a:p>
            <a:endParaRPr lang="en-US" sz="2000" dirty="0" smtClean="0"/>
          </a:p>
        </p:txBody>
      </p:sp>
      <p:graphicFrame>
        <p:nvGraphicFramePr>
          <p:cNvPr id="6" name="Table 5"/>
          <p:cNvGraphicFramePr>
            <a:graphicFrameLocks noGrp="1"/>
          </p:cNvGraphicFramePr>
          <p:nvPr/>
        </p:nvGraphicFramePr>
        <p:xfrm>
          <a:off x="1828800" y="1787525"/>
          <a:ext cx="5486400" cy="1107440"/>
        </p:xfrm>
        <a:graphic>
          <a:graphicData uri="http://schemas.openxmlformats.org/drawingml/2006/table">
            <a:tbl>
              <a:tblPr/>
              <a:tblGrid>
                <a:gridCol w="1752600"/>
                <a:gridCol w="1905000"/>
                <a:gridCol w="1828800"/>
              </a:tblGrid>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65" charset="0"/>
                          <a:ea typeface="ＭＳ Ｐゴシック" pitchFamily="-65" charset="-128"/>
                          <a:cs typeface="ＭＳ Ｐゴシック" pitchFamily="-65" charset="-128"/>
                        </a:rPr>
                        <a:t>Group</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Polymorphism (</a:t>
                      </a:r>
                      <a:r>
                        <a:rPr kumimoji="0" lang="en-US" sz="1800" b="1" i="1"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P</a:t>
                      </a:r>
                      <a:r>
                        <a:rPr kumimoji="0" lang="en-US" sz="1800" b="1" i="0"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 – Number of SNPs</a:t>
                      </a:r>
                      <a:endParaRPr kumimoji="0" lang="en-US" sz="1800" b="1" i="0"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Number of Fixed differences (</a:t>
                      </a:r>
                      <a:r>
                        <a:rPr kumimoji="0" lang="en-US" sz="1800" b="1" i="1"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D</a:t>
                      </a:r>
                      <a:r>
                        <a:rPr kumimoji="0" lang="en-US" sz="1800" b="1" i="0" u="none" strike="noStrike" cap="none" normalizeH="0" baseline="0" dirty="0" smtClean="0">
                          <a:ln>
                            <a:noFill/>
                          </a:ln>
                          <a:solidFill>
                            <a:srgbClr val="FFFFFF"/>
                          </a:solidFill>
                          <a:effectLst/>
                          <a:latin typeface="Calibri" pitchFamily="-65" charset="0"/>
                          <a:ea typeface="ＭＳ Ｐゴシック" pitchFamily="-65" charset="-128"/>
                          <a:cs typeface="ＭＳ Ｐゴシック" pitchFamily="-65" charset="-128"/>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9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rPr>
                        <a:t>Neutral region </a:t>
                      </a:r>
                      <a:r>
                        <a:rPr kumimoji="0" lang="en-US" sz="1800" b="0" i="1" u="none" strike="noStrike" cap="none" normalizeH="0" baseline="0" dirty="0" err="1" smtClean="0">
                          <a:ln>
                            <a:noFill/>
                          </a:ln>
                          <a:solidFill>
                            <a:srgbClr val="000000"/>
                          </a:solidFill>
                          <a:effectLst/>
                          <a:latin typeface="Calibri" pitchFamily="-65" charset="0"/>
                          <a:ea typeface="ＭＳ Ｐゴシック" pitchFamily="-65" charset="-128"/>
                          <a:cs typeface="ＭＳ Ｐゴシック" pitchFamily="-65" charset="-128"/>
                        </a:rPr>
                        <a:t>n</a:t>
                      </a:r>
                      <a:endParaRPr kumimoji="0" lang="en-US" sz="1800" b="0" i="1"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0000"/>
                          </a:solidFill>
                          <a:effectLst/>
                          <a:latin typeface="Calibri" pitchFamily="-65" charset="0"/>
                          <a:ea typeface="ＭＳ Ｐゴシック" pitchFamily="-65" charset="-128"/>
                          <a:cs typeface="ＭＳ Ｐゴシック" pitchFamily="-65" charset="-128"/>
                        </a:rPr>
                        <a:t>P</a:t>
                      </a:r>
                      <a:r>
                        <a:rPr kumimoji="0" lang="en-US" sz="1800" b="0" i="1" u="none" strike="noStrike" cap="none" normalizeH="0" baseline="-25000" dirty="0" err="1" smtClean="0">
                          <a:ln>
                            <a:noFill/>
                          </a:ln>
                          <a:solidFill>
                            <a:srgbClr val="000000"/>
                          </a:solidFill>
                          <a:effectLst/>
                          <a:latin typeface="Calibri" pitchFamily="-65" charset="0"/>
                          <a:ea typeface="ＭＳ Ｐゴシック" pitchFamily="-65" charset="-128"/>
                          <a:cs typeface="ＭＳ Ｐゴシック" pitchFamily="-65" charset="-128"/>
                        </a:rPr>
                        <a:t>n</a:t>
                      </a:r>
                      <a:endPar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0000"/>
                          </a:solidFill>
                          <a:effectLst/>
                          <a:latin typeface="Calibri" pitchFamily="-65" charset="0"/>
                          <a:ea typeface="ＭＳ Ｐゴシック" pitchFamily="-65" charset="-128"/>
                          <a:cs typeface="ＭＳ Ｐゴシック" pitchFamily="-65" charset="-128"/>
                        </a:rPr>
                        <a:t>D</a:t>
                      </a:r>
                      <a:r>
                        <a:rPr kumimoji="0" lang="en-US" sz="1800" b="0" i="1" u="none" strike="noStrike" cap="none" normalizeH="0" baseline="-25000" dirty="0" err="1" smtClean="0">
                          <a:ln>
                            <a:noFill/>
                          </a:ln>
                          <a:solidFill>
                            <a:srgbClr val="000000"/>
                          </a:solidFill>
                          <a:effectLst/>
                          <a:latin typeface="Calibri" pitchFamily="-65" charset="0"/>
                          <a:ea typeface="ＭＳ Ｐゴシック" pitchFamily="-65" charset="-128"/>
                          <a:cs typeface="ＭＳ Ｐゴシック" pitchFamily="-65" charset="-128"/>
                        </a:rPr>
                        <a:t>n</a:t>
                      </a:r>
                      <a:endPar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9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rPr>
                        <a:t>Sample region</a:t>
                      </a: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rPr>
                        <a:t> </a:t>
                      </a:r>
                      <a:r>
                        <a:rPr kumimoji="0" lang="en-US" sz="1800" b="0" i="1" u="none" strike="noStrike" cap="none" normalizeH="0" baseline="0" dirty="0" err="1" smtClean="0">
                          <a:ln>
                            <a:noFill/>
                          </a:ln>
                          <a:solidFill>
                            <a:srgbClr val="000000"/>
                          </a:solidFill>
                          <a:effectLst/>
                          <a:latin typeface="Calibri" pitchFamily="-65" charset="0"/>
                          <a:ea typeface="ＭＳ Ｐゴシック" pitchFamily="-65" charset="-128"/>
                          <a:cs typeface="ＭＳ Ｐゴシック" pitchFamily="-65" charset="-128"/>
                        </a:rPr>
                        <a:t>i</a:t>
                      </a:r>
                      <a:endParaRPr kumimoji="0" lang="en-US" sz="1800" b="0" i="1"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rPr>
                        <a:t>P</a:t>
                      </a:r>
                      <a:r>
                        <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rPr>
                        <a:t>i</a:t>
                      </a:r>
                      <a:endPar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Calibri" pitchFamily="-65" charset="0"/>
                          <a:ea typeface="ＭＳ Ｐゴシック" pitchFamily="-65" charset="-128"/>
                          <a:cs typeface="ＭＳ Ｐゴシック" pitchFamily="-65" charset="-128"/>
                        </a:rPr>
                        <a:t>D</a:t>
                      </a:r>
                      <a:r>
                        <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rPr>
                        <a:t>i</a:t>
                      </a:r>
                      <a:endParaRPr kumimoji="0" lang="en-US" sz="1800" b="0" i="1" u="none" strike="noStrike" cap="none" normalizeH="0" baseline="-25000" dirty="0" smtClean="0">
                        <a:ln>
                          <a:noFill/>
                        </a:ln>
                        <a:solidFill>
                          <a:srgbClr val="000000"/>
                        </a:solidFill>
                        <a:effectLst/>
                        <a:latin typeface="Calibri" pitchFamily="-65" charset="0"/>
                        <a:ea typeface="ＭＳ Ｐゴシック" pitchFamily="-65" charset="-128"/>
                        <a:cs typeface="ＭＳ Ｐゴシック" pitchFamily="-65" charset="-128"/>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8695" name="TextBox 7"/>
          <p:cNvSpPr txBox="1">
            <a:spLocks noChangeArrowheads="1"/>
          </p:cNvSpPr>
          <p:nvPr/>
        </p:nvSpPr>
        <p:spPr bwMode="auto">
          <a:xfrm>
            <a:off x="2438400" y="1295400"/>
            <a:ext cx="4114800" cy="400050"/>
          </a:xfrm>
          <a:prstGeom prst="rect">
            <a:avLst/>
          </a:prstGeom>
          <a:noFill/>
          <a:ln w="9525">
            <a:noFill/>
            <a:miter lim="800000"/>
            <a:headEnd/>
            <a:tailEnd/>
          </a:ln>
        </p:spPr>
        <p:txBody>
          <a:bodyPr>
            <a:prstTxWarp prst="textNoShape">
              <a:avLst/>
            </a:prstTxWarp>
            <a:spAutoFit/>
          </a:bodyPr>
          <a:lstStyle/>
          <a:p>
            <a:r>
              <a:rPr lang="en-US" sz="2000" dirty="0">
                <a:latin typeface="Calibri" pitchFamily="-65" charset="0"/>
                <a:ea typeface="Calibri" pitchFamily="-65" charset="0"/>
                <a:cs typeface="Calibri" pitchFamily="-65" charset="0"/>
              </a:rPr>
              <a:t>Mcdonald-Kreitman test</a:t>
            </a:r>
            <a:r>
              <a:rPr lang="en-US" sz="2000" dirty="0" smtClean="0">
                <a:latin typeface="Calibri" pitchFamily="-65" charset="0"/>
                <a:ea typeface="Calibri" pitchFamily="-65" charset="0"/>
                <a:cs typeface="Calibri" pitchFamily="-65" charset="0"/>
              </a:rPr>
              <a:t> 2x2 table</a:t>
            </a:r>
            <a:r>
              <a:rPr lang="en-US" sz="2000" dirty="0">
                <a:latin typeface="Calibri" pitchFamily="-65" charset="0"/>
                <a:ea typeface="Calibri" pitchFamily="-65" charset="0"/>
                <a:cs typeface="Calibri" pitchFamily="-65" charset="0"/>
              </a:rPr>
              <a:t>:</a:t>
            </a:r>
            <a:endParaRPr lang="en-US" sz="2000" dirty="0">
              <a:latin typeface="Calibri" pitchFamily="-65"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C80E86-984B-2E41-8981-760C5DEEE98F}" type="slidenum">
              <a:rPr lang="en-US" smtClean="0"/>
              <a:pPr/>
              <a:t>7</a:t>
            </a:fld>
            <a:endParaRPr lang="en-US"/>
          </a:p>
        </p:txBody>
      </p:sp>
      <p:pic>
        <p:nvPicPr>
          <p:cNvPr id="6" name="Picture 5"/>
          <p:cNvPicPr>
            <a:picLocks noChangeAspect="1"/>
          </p:cNvPicPr>
          <p:nvPr/>
        </p:nvPicPr>
        <mc:AlternateContent>
          <mc:Choice xmlns:ma="http://schemas.microsoft.com/office/mac/drawingml/2008/main" Requires="ma">
            <p:blipFill>
              <a:blip r:embed="rId2"/>
              <a:srcRect t="9921"/>
              <a:stretch>
                <a:fillRect/>
              </a:stretch>
            </p:blipFill>
          </mc:Choice>
          <mc:Fallback>
            <p:blipFill>
              <a:blip r:embed="rId3"/>
              <a:srcRect t="9921"/>
              <a:stretch>
                <a:fillRect/>
              </a:stretch>
            </p:blipFill>
          </mc:Fallback>
        </mc:AlternateContent>
        <p:spPr>
          <a:xfrm>
            <a:off x="762000" y="121920"/>
            <a:ext cx="3840480" cy="3459480"/>
          </a:xfrm>
          <a:prstGeom prst="rect">
            <a:avLst/>
          </a:prstGeom>
        </p:spPr>
      </p:pic>
      <p:pic>
        <p:nvPicPr>
          <p:cNvPr id="7" name="Picture 6"/>
          <p:cNvPicPr>
            <a:picLocks noChangeAspect="1"/>
          </p:cNvPicPr>
          <p:nvPr/>
        </p:nvPicPr>
        <mc:AlternateContent>
          <mc:Choice xmlns:ma="http://schemas.microsoft.com/office/mac/drawingml/2008/main" Requires="ma">
            <p:blipFill>
              <a:blip r:embed="rId4"/>
              <a:srcRect t="9921"/>
              <a:stretch>
                <a:fillRect/>
              </a:stretch>
            </p:blipFill>
          </mc:Choice>
          <mc:Fallback>
            <p:blipFill>
              <a:blip r:embed="rId5"/>
              <a:srcRect t="9921"/>
              <a:stretch>
                <a:fillRect/>
              </a:stretch>
            </p:blipFill>
          </mc:Fallback>
        </mc:AlternateContent>
        <p:spPr>
          <a:xfrm>
            <a:off x="4617720" y="152400"/>
            <a:ext cx="3840480" cy="3459480"/>
          </a:xfrm>
          <a:prstGeom prst="rect">
            <a:avLst/>
          </a:prstGeom>
        </p:spPr>
      </p:pic>
      <p:pic>
        <p:nvPicPr>
          <p:cNvPr id="8" name="Picture 7"/>
          <p:cNvPicPr>
            <a:picLocks noChangeAspect="1"/>
          </p:cNvPicPr>
          <p:nvPr/>
        </p:nvPicPr>
        <mc:AlternateContent>
          <mc:Choice xmlns:ma="http://schemas.microsoft.com/office/mac/drawingml/2008/main" Requires="ma">
            <p:blipFill>
              <a:blip r:embed="rId6"/>
              <a:srcRect t="14683"/>
              <a:stretch>
                <a:fillRect/>
              </a:stretch>
            </p:blipFill>
          </mc:Choice>
          <mc:Fallback>
            <p:blipFill>
              <a:blip r:embed="rId7"/>
              <a:srcRect t="14683"/>
              <a:stretch>
                <a:fillRect/>
              </a:stretch>
            </p:blipFill>
          </mc:Fallback>
        </mc:AlternateContent>
        <p:spPr>
          <a:xfrm>
            <a:off x="838200" y="3581400"/>
            <a:ext cx="3840480" cy="3276600"/>
          </a:xfrm>
          <a:prstGeom prst="rect">
            <a:avLst/>
          </a:prstGeom>
        </p:spPr>
      </p:pic>
      <p:sp>
        <p:nvSpPr>
          <p:cNvPr id="9" name="Title 1"/>
          <p:cNvSpPr>
            <a:spLocks noGrp="1"/>
          </p:cNvSpPr>
          <p:nvPr>
            <p:ph type="title"/>
          </p:nvPr>
        </p:nvSpPr>
        <p:spPr>
          <a:xfrm>
            <a:off x="6705600" y="4267200"/>
            <a:ext cx="2438400" cy="1143000"/>
          </a:xfrm>
        </p:spPr>
        <p:txBody>
          <a:bodyPr>
            <a:noAutofit/>
          </a:bodyPr>
          <a:lstStyle/>
          <a:p>
            <a:r>
              <a:rPr lang="en-US" sz="2800" dirty="0" smtClean="0"/>
              <a:t>Variant allele frequency</a:t>
            </a:r>
            <a:r>
              <a:rPr lang="en-US" sz="2800" dirty="0" smtClean="0"/>
              <a:t> </a:t>
            </a:r>
            <a:br>
              <a:rPr lang="en-US" sz="2800" dirty="0" smtClean="0"/>
            </a:br>
            <a:r>
              <a:rPr lang="en-US" sz="2800" dirty="0" smtClean="0"/>
              <a:t>spectrum</a:t>
            </a:r>
            <a:endParaRPr lang="en-US" sz="2800" dirty="0"/>
          </a:p>
        </p:txBody>
      </p:sp>
      <p:pic>
        <p:nvPicPr>
          <p:cNvPr id="10" name="Picture 9" descr="Icon.legends.2.ai"/>
          <p:cNvPicPr>
            <a:picLocks noChangeAspect="1"/>
          </p:cNvPicPr>
          <p:nvPr/>
        </p:nvPicPr>
        <mc:AlternateContent>
          <mc:Choice xmlns:ma="http://schemas.microsoft.com/office/mac/drawingml/2008/main" Requires="ma">
            <p:blipFill>
              <a:blip r:embed="rId8"/>
              <a:srcRect b="58527"/>
              <a:stretch>
                <a:fillRect/>
              </a:stretch>
            </p:blipFill>
          </mc:Choice>
          <mc:Fallback>
            <p:blipFill>
              <a:blip r:embed="rId9"/>
              <a:srcRect b="58527"/>
              <a:stretch>
                <a:fillRect/>
              </a:stretch>
            </p:blipFill>
          </mc:Fallback>
        </mc:AlternateContent>
        <p:spPr>
          <a:xfrm>
            <a:off x="4602480" y="3163743"/>
            <a:ext cx="2692400" cy="2696740"/>
          </a:xfrm>
          <a:prstGeom prst="rect">
            <a:avLst/>
          </a:prstGeom>
        </p:spPr>
      </p:pic>
      <p:pic>
        <p:nvPicPr>
          <p:cNvPr id="11" name="Picture 10" descr="Icon.legends.3.ai"/>
          <p:cNvPicPr>
            <a:picLocks noChangeAspect="1"/>
          </p:cNvPicPr>
          <p:nvPr/>
        </p:nvPicPr>
        <mc:AlternateContent>
          <mc:Choice xmlns:ma="http://schemas.microsoft.com/office/mac/drawingml/2008/main" Requires="ma">
            <p:blipFill>
              <a:blip r:embed="rId10"/>
              <a:srcRect l="29245" t="76669" r="2830" b="17578"/>
              <a:stretch>
                <a:fillRect/>
              </a:stretch>
            </p:blipFill>
          </mc:Choice>
          <mc:Fallback>
            <p:blipFill>
              <a:blip r:embed="rId11"/>
              <a:srcRect l="29245" t="76669" r="2830" b="17578"/>
              <a:stretch>
                <a:fillRect/>
              </a:stretch>
            </p:blipFill>
          </mc:Fallback>
        </mc:AlternateContent>
        <p:spPr>
          <a:xfrm>
            <a:off x="4876800" y="5860483"/>
            <a:ext cx="1828813" cy="3740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C80E86-984B-2E41-8981-760C5DEEE98F}" type="slidenum">
              <a:rPr lang="en-US" smtClean="0"/>
              <a:pPr/>
              <a:t>8</a:t>
            </a:fld>
            <a:endParaRPr lang="en-US"/>
          </a:p>
        </p:txBody>
      </p:sp>
      <p:pic>
        <p:nvPicPr>
          <p:cNvPr id="5" name="Picture 4"/>
          <p:cNvPicPr>
            <a:picLocks noChangeAspect="1"/>
          </p:cNvPicPr>
          <p:nvPr/>
        </p:nvPicPr>
        <mc:AlternateContent>
          <mc:Choice xmlns:ma="http://schemas.microsoft.com/office/mac/drawingml/2008/main" Requires="ma">
            <p:blipFill>
              <a:blip r:embed="rId2"/>
              <a:srcRect t="11905"/>
              <a:stretch>
                <a:fillRect/>
              </a:stretch>
            </p:blipFill>
          </mc:Choice>
          <mc:Fallback>
            <p:blipFill>
              <a:blip r:embed="rId3"/>
              <a:srcRect t="11905"/>
              <a:stretch>
                <a:fillRect/>
              </a:stretch>
            </p:blipFill>
          </mc:Fallback>
        </mc:AlternateContent>
        <p:spPr>
          <a:xfrm>
            <a:off x="457200" y="762000"/>
            <a:ext cx="3520440" cy="3101332"/>
          </a:xfrm>
          <a:prstGeom prst="rect">
            <a:avLst/>
          </a:prstGeom>
        </p:spPr>
      </p:pic>
      <p:pic>
        <p:nvPicPr>
          <p:cNvPr id="7" name="Picture 6"/>
          <p:cNvPicPr>
            <a:picLocks noChangeAspect="1"/>
          </p:cNvPicPr>
          <p:nvPr/>
        </p:nvPicPr>
        <mc:AlternateContent>
          <mc:Choice xmlns:ma="http://schemas.microsoft.com/office/mac/drawingml/2008/main" Requires="ma">
            <p:blipFill>
              <a:blip r:embed="rId4"/>
              <a:srcRect t="11905"/>
              <a:stretch>
                <a:fillRect/>
              </a:stretch>
            </p:blipFill>
          </mc:Choice>
          <mc:Fallback>
            <p:blipFill>
              <a:blip r:embed="rId5"/>
              <a:srcRect t="11905"/>
              <a:stretch>
                <a:fillRect/>
              </a:stretch>
            </p:blipFill>
          </mc:Fallback>
        </mc:AlternateContent>
        <p:spPr>
          <a:xfrm>
            <a:off x="3886200" y="838200"/>
            <a:ext cx="3520440" cy="3101332"/>
          </a:xfrm>
          <a:prstGeom prst="rect">
            <a:avLst/>
          </a:prstGeom>
        </p:spPr>
      </p:pic>
      <p:pic>
        <p:nvPicPr>
          <p:cNvPr id="8" name="Picture 7"/>
          <p:cNvPicPr>
            <a:picLocks noChangeAspect="1"/>
          </p:cNvPicPr>
          <p:nvPr/>
        </p:nvPicPr>
        <mc:AlternateContent>
          <mc:Choice xmlns:ma="http://schemas.microsoft.com/office/mac/drawingml/2008/main" Requires="ma">
            <p:blipFill>
              <a:blip r:embed="rId6"/>
              <a:srcRect t="11078"/>
              <a:stretch>
                <a:fillRect/>
              </a:stretch>
            </p:blipFill>
          </mc:Choice>
          <mc:Fallback>
            <p:blipFill>
              <a:blip r:embed="rId7"/>
              <a:srcRect t="11078"/>
              <a:stretch>
                <a:fillRect/>
              </a:stretch>
            </p:blipFill>
          </mc:Fallback>
        </mc:AlternateContent>
        <p:spPr>
          <a:xfrm>
            <a:off x="609600" y="3733800"/>
            <a:ext cx="3520440" cy="3130445"/>
          </a:xfrm>
          <a:prstGeom prst="rect">
            <a:avLst/>
          </a:prstGeom>
        </p:spPr>
      </p:pic>
      <p:sp>
        <p:nvSpPr>
          <p:cNvPr id="9" name="Title 1"/>
          <p:cNvSpPr>
            <a:spLocks noGrp="1"/>
          </p:cNvSpPr>
          <p:nvPr>
            <p:ph type="title"/>
          </p:nvPr>
        </p:nvSpPr>
        <p:spPr>
          <a:xfrm>
            <a:off x="0" y="-152400"/>
            <a:ext cx="8686800" cy="1143000"/>
          </a:xfrm>
        </p:spPr>
        <p:txBody>
          <a:bodyPr>
            <a:normAutofit/>
          </a:bodyPr>
          <a:lstStyle/>
          <a:p>
            <a:r>
              <a:rPr lang="en-US" sz="2400" i="1" dirty="0" err="1" smtClean="0"/>
              <a:t>ε</a:t>
            </a:r>
            <a:r>
              <a:rPr lang="en-US" sz="2400" dirty="0" smtClean="0"/>
              <a:t>: excess of</a:t>
            </a:r>
            <a:r>
              <a:rPr lang="en-US" sz="2400" dirty="0" smtClean="0"/>
              <a:t> </a:t>
            </a:r>
            <a:r>
              <a:rPr lang="en-US" sz="2400" dirty="0" smtClean="0"/>
              <a:t>low frequency</a:t>
            </a:r>
            <a:r>
              <a:rPr lang="en-US" sz="2400" dirty="0" smtClean="0"/>
              <a:t> </a:t>
            </a:r>
            <a:r>
              <a:rPr lang="en-US" sz="2400" dirty="0" smtClean="0"/>
              <a:t>alleles </a:t>
            </a:r>
            <a:r>
              <a:rPr lang="en-US" sz="2400" dirty="0" smtClean="0"/>
              <a:t>(DAF</a:t>
            </a:r>
            <a:r>
              <a:rPr lang="en-US" sz="2400" dirty="0" smtClean="0"/>
              <a:t>&lt;0.05) compared to neut. ref.</a:t>
            </a:r>
            <a:endParaRPr lang="en-US" sz="2400" dirty="0"/>
          </a:p>
        </p:txBody>
      </p:sp>
      <p:pic>
        <p:nvPicPr>
          <p:cNvPr id="10" name="Picture 9" descr="Icon.legends.4.ai"/>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680200" y="279400"/>
            <a:ext cx="2692400" cy="6502400"/>
          </a:xfrm>
          <a:prstGeom prst="rect">
            <a:avLst/>
          </a:prstGeom>
        </p:spPr>
      </p:pic>
      <p:pic>
        <p:nvPicPr>
          <p:cNvPr id="11" name="Picture 10" descr="Figure4.Excess.ai"/>
          <p:cNvPicPr>
            <a:picLocks noChangeAspect="1"/>
          </p:cNvPicPr>
          <p:nvPr/>
        </p:nvPicPr>
        <mc:AlternateContent>
          <mc:Choice xmlns:ma="http://schemas.microsoft.com/office/mac/drawingml/2008/main" Requires="ma">
            <p:blipFill>
              <a:blip r:embed="rId10"/>
              <a:srcRect l="61111" t="57444" r="13704" b="20000"/>
              <a:stretch>
                <a:fillRect/>
              </a:stretch>
            </p:blipFill>
          </mc:Choice>
          <mc:Fallback>
            <p:blipFill>
              <a:blip r:embed="rId11"/>
              <a:srcRect l="61111" t="57444" r="13704" b="20000"/>
              <a:stretch>
                <a:fillRect/>
              </a:stretch>
            </p:blipFill>
          </mc:Fallback>
        </mc:AlternateContent>
        <p:spPr>
          <a:xfrm>
            <a:off x="4953000" y="3939532"/>
            <a:ext cx="1727200" cy="1546868"/>
          </a:xfrm>
          <a:prstGeom prst="rect">
            <a:avLst/>
          </a:prstGeom>
        </p:spPr>
      </p:pic>
      <p:pic>
        <p:nvPicPr>
          <p:cNvPr id="12" name="Picture 11"/>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038600" y="3505200"/>
            <a:ext cx="3200400" cy="3200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Comparison </a:t>
            </a:r>
            <a:r>
              <a:rPr lang="en-US" sz="2800" dirty="0" smtClean="0"/>
              <a:t>between subgroups of elements</a:t>
            </a:r>
            <a:endParaRPr lang="en-US" sz="2800" dirty="0"/>
          </a:p>
        </p:txBody>
      </p:sp>
      <p:sp>
        <p:nvSpPr>
          <p:cNvPr id="3" name="Slide Number Placeholder 2"/>
          <p:cNvSpPr>
            <a:spLocks noGrp="1"/>
          </p:cNvSpPr>
          <p:nvPr>
            <p:ph type="sldNum" sz="quarter" idx="12"/>
          </p:nvPr>
        </p:nvSpPr>
        <p:spPr/>
        <p:txBody>
          <a:bodyPr/>
          <a:lstStyle/>
          <a:p>
            <a:fld id="{52C80E86-984B-2E41-8981-760C5DEEE98F}" type="slidenum">
              <a:rPr lang="en-US" smtClean="0"/>
              <a:pPr/>
              <a:t>9</a:t>
            </a:fld>
            <a:endParaRPr lang="en-US"/>
          </a:p>
        </p:txBody>
      </p:sp>
      <p:pic>
        <p:nvPicPr>
          <p:cNvPr id="4" name="Picture 3" descr="Figure5.Inter.elm.CEU.ai"/>
          <p:cNvPicPr>
            <a:picLocks noChangeAspect="1"/>
          </p:cNvPicPr>
          <p:nvPr/>
        </p:nvPicPr>
        <mc:AlternateContent>
          <mc:Choice xmlns:ma="http://schemas.microsoft.com/office/mac/drawingml/2008/main" Requires="ma">
            <p:blipFill>
              <a:blip r:embed="rId2"/>
              <a:srcRect l="3333" t="21573" r="6667" b="15651"/>
              <a:stretch>
                <a:fillRect/>
              </a:stretch>
            </p:blipFill>
          </mc:Choice>
          <mc:Fallback>
            <p:blipFill>
              <a:blip r:embed="rId3"/>
              <a:srcRect l="3333" t="21573" r="6667" b="15651"/>
              <a:stretch>
                <a:fillRect/>
              </a:stretch>
            </p:blipFill>
          </mc:Fallback>
        </mc:AlternateContent>
        <p:spPr>
          <a:xfrm>
            <a:off x="304800" y="1600200"/>
            <a:ext cx="8229600" cy="4038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TotalTime>
  <Words>723</Words>
  <Application>Microsoft Macintosh PowerPoint</Application>
  <PresentationFormat>On-screen Show (4:3)</PresentationFormat>
  <Paragraphs>81</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ncVAR : Characterizing 1000 Genomes SNPs, indels and SVs in ENCODE non-coding elements</vt:lpstr>
      <vt:lpstr>ncVar : framework for integrative analysis for genomic variations and non-coding elements </vt:lpstr>
      <vt:lpstr>Diversity vs. divergence</vt:lpstr>
      <vt:lpstr>Slide 4</vt:lpstr>
      <vt:lpstr>Slide 5</vt:lpstr>
      <vt:lpstr>Mcdonald-Kreitman (MK) test</vt:lpstr>
      <vt:lpstr>Variant allele frequency  spectrum</vt:lpstr>
      <vt:lpstr>ε: excess of low frequency alleles (DAF&lt;0.05) compared to neut. ref.</vt:lpstr>
      <vt:lpstr>Comparison between subgroups of elements</vt:lpstr>
      <vt:lpstr>Element-aware aggregation plot for SNP and indel diversity within and around coding genes</vt:lpstr>
      <vt:lpstr>TF-binding motif</vt:lpstr>
      <vt:lpstr>Slide 12</vt:lpstr>
      <vt:lpstr>Summary</vt:lpstr>
      <vt:lpstr>Future plans</vt:lpstr>
      <vt:lpstr>Acknowledgements</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genomic variation in non-coding elements using population-scale sequencing data from the 1000 Genomes Project </dc:title>
  <dc:creator>Jasmine Mu</dc:creator>
  <cp:lastModifiedBy>Jasmine Mu</cp:lastModifiedBy>
  <cp:revision>143</cp:revision>
  <dcterms:created xsi:type="dcterms:W3CDTF">2011-03-22T10:01:44Z</dcterms:created>
  <dcterms:modified xsi:type="dcterms:W3CDTF">2011-03-22T16:12:25Z</dcterms:modified>
</cp:coreProperties>
</file>