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49E10-0B19-6445-9AFE-77EB17FDD68C}" type="datetimeFigureOut">
              <a:rPr lang="en-US" smtClean="0"/>
              <a:t>3/18/11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CC9F1-06C3-C445-B26A-928F9E4D9C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Variation in PPD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March 22,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pic>
        <p:nvPicPr>
          <p:cNvPr id="18" name="Picture 17" descr="Mapping_to_splices.png"/>
          <p:cNvPicPr>
            <a:picLocks noChangeAspect="1"/>
          </p:cNvPicPr>
          <p:nvPr/>
        </p:nvPicPr>
        <p:blipFill>
          <a:blip r:embed="rId2"/>
          <a:srcRect l="6161" r="18553" b="58340"/>
          <a:stretch>
            <a:fillRect/>
          </a:stretch>
        </p:blipFill>
        <p:spPr>
          <a:xfrm>
            <a:off x="495594" y="1582822"/>
            <a:ext cx="8259930" cy="34280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67608" y="6319994"/>
            <a:ext cx="15222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Special thanks to Lukas H.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921"/>
                <a:gridCol w="413231"/>
                <a:gridCol w="675280"/>
                <a:gridCol w="577868"/>
                <a:gridCol w="702141"/>
                <a:gridCol w="382995"/>
                <a:gridCol w="685359"/>
                <a:gridCol w="1259851"/>
                <a:gridCol w="128895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NA12878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chr11:47595443-47620640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chr11:47595443-47620673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r>
                        <a:rPr lang="en-US" b="1" baseline="0" dirty="0" smtClean="0"/>
                        <a:t> 4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</a:p>
                    <a:p>
                      <a:pPr algn="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</a:p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</a:p>
                    <a:p>
                      <a:pPr algn="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</a:p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</a:p>
                    <a:p>
                      <a:pPr algn="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MTCH2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chr17:42550309-42621664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2523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2891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CDC27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???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chr3:13565624-13654923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FBLN2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chr3:14161648-14195143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XPC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chr3:44769530-44778158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KIAA1143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chr2:74585677-74588329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PCGF1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chr17:23745787-23757355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SARM1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chr6:136619693-136652682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BCLAF1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chr11:48323475-48330575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OR4C45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Long </a:t>
                      </a:r>
                      <a:r>
                        <a:rPr lang="en-US" b="1" dirty="0" err="1" smtClean="0"/>
                        <a:t>indel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6373" y="6309910"/>
            <a:ext cx="379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-- # of splice junctions, R -- # of reads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69" y="0"/>
            <a:ext cx="8686800" cy="344173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534259" y="2014359"/>
            <a:ext cx="1487186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180509" y="2014359"/>
            <a:ext cx="514018" cy="159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27559" y="2017539"/>
            <a:ext cx="29106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91998" y="2015947"/>
            <a:ext cx="221733" cy="318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55264" y="2022307"/>
            <a:ext cx="54303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41579" y="2023895"/>
            <a:ext cx="22860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08279" y="2025483"/>
            <a:ext cx="59436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83271" y="2027071"/>
            <a:ext cx="1592098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2526" y="3556552"/>
            <a:ext cx="8595360" cy="3200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0" y="6488668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BCL2-associated transcription factor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-544306" y="4782359"/>
            <a:ext cx="2962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Mother         Father          Child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location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BF25D-A122-1D49-B4CC-75814ACF76B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 descr="Pgene_location.png"/>
          <p:cNvPicPr>
            <a:picLocks noChangeAspect="1"/>
          </p:cNvPicPr>
          <p:nvPr/>
        </p:nvPicPr>
        <p:blipFill>
          <a:blip r:embed="rId2"/>
          <a:srcRect b="66625"/>
          <a:stretch>
            <a:fillRect/>
          </a:stretch>
        </p:blipFill>
        <p:spPr>
          <a:xfrm>
            <a:off x="0" y="1839343"/>
            <a:ext cx="9142857" cy="22885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1436" y="5523695"/>
            <a:ext cx="129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 success!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hape 96"/>
          <p:cNvCxnSpPr>
            <a:stCxn id="94" idx="3"/>
            <a:endCxn id="95" idx="1"/>
          </p:cNvCxnSpPr>
          <p:nvPr/>
        </p:nvCxnSpPr>
        <p:spPr>
          <a:xfrm flipV="1">
            <a:off x="1826445" y="2041828"/>
            <a:ext cx="6183706" cy="4391196"/>
          </a:xfrm>
          <a:prstGeom prst="bentConnector4">
            <a:avLst>
              <a:gd name="adj1" fmla="val 68517"/>
              <a:gd name="adj2" fmla="val 113379"/>
            </a:avLst>
          </a:prstGeom>
          <a:ln>
            <a:solidFill>
              <a:schemeClr val="bg1">
                <a:lumMod val="50000"/>
              </a:schemeClr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ular Callout 64"/>
          <p:cNvSpPr/>
          <p:nvPr/>
        </p:nvSpPr>
        <p:spPr>
          <a:xfrm>
            <a:off x="3225512" y="3193991"/>
            <a:ext cx="2227046" cy="3574320"/>
          </a:xfrm>
          <a:prstGeom prst="wedgeRectCallout">
            <a:avLst>
              <a:gd name="adj1" fmla="val -110089"/>
              <a:gd name="adj2" fmla="val -44054"/>
            </a:avLst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454 analysis of BCLAF1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660976"/>
            <a:ext cx="23447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98887" y="166601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82322" y="166601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973383" y="1658344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062503" y="166218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295300" y="166601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434815" y="1669852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448677" y="1654508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588192" y="1658344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" y="2438957"/>
            <a:ext cx="23447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093116" y="243387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176551" y="243387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07929" y="243387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547444" y="243387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267620" y="243387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702886" y="1660976"/>
            <a:ext cx="887371" cy="7779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V="1">
            <a:off x="562454" y="1752852"/>
            <a:ext cx="777981" cy="5942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2450743" y="1660976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628486" y="1664154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1602531" y="1662565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1108668" y="1659388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248558" y="2438958"/>
            <a:ext cx="455916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667353" y="1294974"/>
            <a:ext cx="1080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in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8595" y="2063149"/>
            <a:ext cx="1080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Pgene</a:t>
            </a:r>
            <a:r>
              <a:rPr lang="en-US" dirty="0" smtClean="0"/>
              <a:t> in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5" name="Can 44"/>
          <p:cNvSpPr/>
          <p:nvPr/>
        </p:nvSpPr>
        <p:spPr>
          <a:xfrm>
            <a:off x="3398749" y="2063149"/>
            <a:ext cx="1714350" cy="91725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1KG 454 read alignments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457199" y="3119613"/>
            <a:ext cx="23447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1093115" y="31145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1176550" y="31145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407928" y="31145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547443" y="31145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267619" y="31145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1248557" y="3119614"/>
            <a:ext cx="455916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39854" y="1210366"/>
            <a:ext cx="35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5’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6661" y="1210366"/>
            <a:ext cx="35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1485124" y="3332036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400049" y="3443140"/>
            <a:ext cx="3200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704521" y="3280758"/>
            <a:ext cx="172823" cy="6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13724" y="3444728"/>
            <a:ext cx="91440" cy="11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4" name="Picture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270" y="3166385"/>
            <a:ext cx="2743200" cy="3691615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cxnSp>
        <p:nvCxnSpPr>
          <p:cNvPr id="67" name="Straight Arrow Connector 66"/>
          <p:cNvCxnSpPr>
            <a:stCxn id="45" idx="2"/>
          </p:cNvCxnSpPr>
          <p:nvPr/>
        </p:nvCxnSpPr>
        <p:spPr>
          <a:xfrm rot="10800000" flipV="1">
            <a:off x="1805165" y="2521777"/>
            <a:ext cx="1593585" cy="45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Down Arrow 67"/>
          <p:cNvSpPr/>
          <p:nvPr/>
        </p:nvSpPr>
        <p:spPr>
          <a:xfrm>
            <a:off x="1250146" y="3726924"/>
            <a:ext cx="234978" cy="43250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71518" y="3736126"/>
            <a:ext cx="548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Blat 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294363" y="4619550"/>
            <a:ext cx="23447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36050" y="462459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419485" y="462459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810546" y="4616918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899666" y="4620754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2132463" y="4624590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2271978" y="4628426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1285840" y="4613082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425355" y="4616918"/>
            <a:ext cx="312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2287906" y="4619550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0800000">
            <a:off x="465649" y="4622728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>
            <a:off x="1439694" y="4621139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>
            <a:off x="945831" y="4617962"/>
            <a:ext cx="14110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377017" y="4168940"/>
            <a:ext cx="35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5’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33824" y="4168940"/>
            <a:ext cx="35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’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2292439" y="4836734"/>
            <a:ext cx="1371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72784" y="4961515"/>
            <a:ext cx="1828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419806" y="4785456"/>
            <a:ext cx="172823" cy="6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439211" y="4963103"/>
            <a:ext cx="91440" cy="11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505703" y="4835146"/>
            <a:ext cx="914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445225" y="4963103"/>
            <a:ext cx="1371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144321" y="5052063"/>
            <a:ext cx="179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97.3% and 98.3%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75043" y="3193991"/>
            <a:ext cx="69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~92%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61082" y="5779040"/>
            <a:ext cx="218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But ends do not map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54329" y="6248358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 reads</a:t>
            </a:r>
            <a:endParaRPr lang="en-US" dirty="0"/>
          </a:p>
        </p:txBody>
      </p:sp>
      <p:sp>
        <p:nvSpPr>
          <p:cNvPr id="95" name="Can 94"/>
          <p:cNvSpPr/>
          <p:nvPr/>
        </p:nvSpPr>
        <p:spPr>
          <a:xfrm>
            <a:off x="7152976" y="2041828"/>
            <a:ext cx="1714350" cy="917256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 archive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6690339" y="1499066"/>
            <a:ext cx="638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Blast</a:t>
            </a:r>
            <a:endParaRPr lang="en-US" dirty="0"/>
          </a:p>
        </p:txBody>
      </p:sp>
      <p:sp>
        <p:nvSpPr>
          <p:cNvPr id="101" name="Down Arrow 100"/>
          <p:cNvSpPr/>
          <p:nvPr/>
        </p:nvSpPr>
        <p:spPr>
          <a:xfrm>
            <a:off x="7864823" y="3128815"/>
            <a:ext cx="290655" cy="60731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6682448" y="3799608"/>
            <a:ext cx="236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Perfect match to </a:t>
            </a:r>
            <a:r>
              <a:rPr lang="en-US" dirty="0" err="1" smtClean="0">
                <a:solidFill>
                  <a:srgbClr val="FF0000"/>
                </a:solidFill>
              </a:rPr>
              <a:t>HuRef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to contig not present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reference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53982" y="5079663"/>
            <a:ext cx="2550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Chr16, NW_001838285.2</a:t>
            </a:r>
          </a:p>
          <a:p>
            <a:r>
              <a:rPr lang="en-US" dirty="0" smtClean="0"/>
              <a:t>20468-23505, 99.1%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21" y="2687067"/>
            <a:ext cx="8686800" cy="344173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432411" y="4701426"/>
            <a:ext cx="1487186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078661" y="4701426"/>
            <a:ext cx="514018" cy="159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25711" y="4704606"/>
            <a:ext cx="29106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990150" y="4703014"/>
            <a:ext cx="221733" cy="318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53416" y="4709374"/>
            <a:ext cx="54303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339731" y="4710962"/>
            <a:ext cx="22860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606431" y="4712550"/>
            <a:ext cx="59436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281423" y="4714138"/>
            <a:ext cx="1592098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BCLAF1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16200000" flipV="1">
            <a:off x="115086" y="3915613"/>
            <a:ext cx="4269938" cy="92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731290" y="3897682"/>
            <a:ext cx="4269938" cy="92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245453" y="2374189"/>
            <a:ext cx="66162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11883" y="2024506"/>
            <a:ext cx="2236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Pseudogenized</a:t>
            </a:r>
            <a:r>
              <a:rPr lang="en-US" dirty="0" smtClean="0"/>
              <a:t> region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96661" y="1463022"/>
            <a:ext cx="1352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136,623,728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791196" y="1463022"/>
            <a:ext cx="1352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136,652,642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291608" y="6101122"/>
            <a:ext cx="60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Mapping to splice to identify </a:t>
            </a:r>
            <a:r>
              <a:rPr lang="en-US" dirty="0" err="1" smtClean="0"/>
              <a:t>pseudogenes</a:t>
            </a:r>
            <a:r>
              <a:rPr lang="en-US" dirty="0" smtClean="0"/>
              <a:t> works</a:t>
            </a:r>
          </a:p>
          <a:p>
            <a:r>
              <a:rPr lang="en-US" dirty="0" smtClean="0"/>
              <a:t>Identifying location of </a:t>
            </a:r>
            <a:r>
              <a:rPr lang="en-US" dirty="0" err="1" smtClean="0"/>
              <a:t>pseudogenes</a:t>
            </a:r>
            <a:r>
              <a:rPr lang="en-US" dirty="0" smtClean="0"/>
              <a:t> is complicated by  already existing </a:t>
            </a:r>
            <a:r>
              <a:rPr lang="en-US" dirty="0" err="1" smtClean="0"/>
              <a:t>psedogenes</a:t>
            </a:r>
            <a:r>
              <a:rPr lang="en-US" dirty="0" smtClean="0"/>
              <a:t> and incomplete reference</a:t>
            </a:r>
          </a:p>
          <a:p>
            <a:r>
              <a:rPr lang="en-US" dirty="0" smtClean="0"/>
              <a:t>Analysis or variation in  </a:t>
            </a:r>
            <a:r>
              <a:rPr lang="en-US" dirty="0" err="1" smtClean="0"/>
              <a:t>Ψgene</a:t>
            </a:r>
            <a:r>
              <a:rPr lang="en-US" dirty="0" smtClean="0"/>
              <a:t> </a:t>
            </a:r>
            <a:r>
              <a:rPr lang="en-US" dirty="0" smtClean="0"/>
              <a:t>should probably be done without identifying their locations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287</Words>
  <Application>Microsoft Macintosh PowerPoint</Application>
  <PresentationFormat>On-screen Show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Variation in PPD</vt:lpstr>
      <vt:lpstr>Methodology</vt:lpstr>
      <vt:lpstr>Common</vt:lpstr>
      <vt:lpstr>Slide 4</vt:lpstr>
      <vt:lpstr>Identifying location</vt:lpstr>
      <vt:lpstr>454 analysis of BCLAF1 </vt:lpstr>
      <vt:lpstr>BCLAF1</vt:lpstr>
      <vt:lpstr>Conclusions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 in PPD</dc:title>
  <dc:creator>Alexej Abyzov</dc:creator>
  <cp:lastModifiedBy>Alexej Abyzov</cp:lastModifiedBy>
  <cp:revision>17</cp:revision>
  <dcterms:created xsi:type="dcterms:W3CDTF">2011-03-19T02:55:53Z</dcterms:created>
  <dcterms:modified xsi:type="dcterms:W3CDTF">2011-03-19T04:29:02Z</dcterms:modified>
</cp:coreProperties>
</file>