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Override PartName="/ppt/slideLayouts/slideLayout5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Default Extension="png" ContentType="image/png"/>
  <Override PartName="/docProps/core.xml" ContentType="application/vnd.openxmlformats-package.core-properties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Masters/slideMaster1.xml" ContentType="application/vnd.openxmlformats-officedocument.presentationml.slideMaster+xml"/>
  <Override PartName="/ppt/viewProps.xml" ContentType="application/vnd.openxmlformats-officedocument.presentationml.viewProps+xml"/>
  <Default Extension="bin" ContentType="application/vnd.openxmlformats-officedocument.presentationml.printerSettings"/>
  <Default Extension="rels" ContentType="application/vnd.openxmlformats-package.relationships+xml"/>
  <Override PartName="/ppt/slides/slide6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62" r:id="rId3"/>
    <p:sldId id="259" r:id="rId4"/>
    <p:sldId id="260" r:id="rId5"/>
    <p:sldId id="263" r:id="rId6"/>
    <p:sldId id="264" r:id="rId7"/>
    <p:sldId id="265" r:id="rId8"/>
    <p:sldId id="266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 horzBarState="maximized">
    <p:restoredLeft sz="15620"/>
    <p:restoredTop sz="94660"/>
  </p:normalViewPr>
  <p:slideViewPr>
    <p:cSldViewPr snapToGrid="0" snapToObjects="1">
      <p:cViewPr varScale="1">
        <p:scale>
          <a:sx n="138" d="100"/>
          <a:sy n="138" d="100"/>
        </p:scale>
        <p:origin x="-120" y="-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4" Type="http://schemas.openxmlformats.org/officeDocument/2006/relationships/tableStyles" Target="tableStyles.xml"/><Relationship Id="rId4" Type="http://schemas.openxmlformats.org/officeDocument/2006/relationships/slide" Target="slides/slide3.xml"/><Relationship Id="rId7" Type="http://schemas.openxmlformats.org/officeDocument/2006/relationships/slide" Target="slides/slide6.xml"/><Relationship Id="rId1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10" Type="http://schemas.openxmlformats.org/officeDocument/2006/relationships/printerSettings" Target="printerSettings/printerSettings1.bin"/><Relationship Id="rId5" Type="http://schemas.openxmlformats.org/officeDocument/2006/relationships/slide" Target="slides/slide4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9" Type="http://schemas.openxmlformats.org/officeDocument/2006/relationships/slide" Target="slides/slide8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49E10-0B19-6445-9AFE-77EB17FDD68C}" type="datetimeFigureOut">
              <a:rPr lang="en-US" smtClean="0"/>
              <a:t>3/18/11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CC9F1-06C3-C445-B26A-928F9E4D9C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49E10-0B19-6445-9AFE-77EB17FDD68C}" type="datetimeFigureOut">
              <a:rPr lang="en-US" smtClean="0"/>
              <a:t>3/18/11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CC9F1-06C3-C445-B26A-928F9E4D9C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49E10-0B19-6445-9AFE-77EB17FDD68C}" type="datetimeFigureOut">
              <a:rPr lang="en-US" smtClean="0"/>
              <a:t>3/18/11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CC9F1-06C3-C445-B26A-928F9E4D9C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49E10-0B19-6445-9AFE-77EB17FDD68C}" type="datetimeFigureOut">
              <a:rPr lang="en-US" smtClean="0"/>
              <a:t>3/18/11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CC9F1-06C3-C445-B26A-928F9E4D9C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49E10-0B19-6445-9AFE-77EB17FDD68C}" type="datetimeFigureOut">
              <a:rPr lang="en-US" smtClean="0"/>
              <a:t>3/18/11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CC9F1-06C3-C445-B26A-928F9E4D9C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49E10-0B19-6445-9AFE-77EB17FDD68C}" type="datetimeFigureOut">
              <a:rPr lang="en-US" smtClean="0"/>
              <a:t>3/18/11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CC9F1-06C3-C445-B26A-928F9E4D9C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49E10-0B19-6445-9AFE-77EB17FDD68C}" type="datetimeFigureOut">
              <a:rPr lang="en-US" smtClean="0"/>
              <a:t>3/18/11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CC9F1-06C3-C445-B26A-928F9E4D9C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49E10-0B19-6445-9AFE-77EB17FDD68C}" type="datetimeFigureOut">
              <a:rPr lang="en-US" smtClean="0"/>
              <a:t>3/18/11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CC9F1-06C3-C445-B26A-928F9E4D9C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49E10-0B19-6445-9AFE-77EB17FDD68C}" type="datetimeFigureOut">
              <a:rPr lang="en-US" smtClean="0"/>
              <a:t>3/18/11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CC9F1-06C3-C445-B26A-928F9E4D9C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49E10-0B19-6445-9AFE-77EB17FDD68C}" type="datetimeFigureOut">
              <a:rPr lang="en-US" smtClean="0"/>
              <a:t>3/18/11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CC9F1-06C3-C445-B26A-928F9E4D9C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49E10-0B19-6445-9AFE-77EB17FDD68C}" type="datetimeFigureOut">
              <a:rPr lang="en-US" smtClean="0"/>
              <a:t>3/18/11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CC9F1-06C3-C445-B26A-928F9E4D9C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C49E10-0B19-6445-9AFE-77EB17FDD68C}" type="datetimeFigureOut">
              <a:rPr lang="en-US" smtClean="0"/>
              <a:t>3/18/11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4CC9F1-06C3-C445-B26A-928F9E4D9CD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3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Variation in PPD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Alexej Abyzov</a:t>
            </a:r>
          </a:p>
          <a:p>
            <a:r>
              <a:rPr lang="en-US" dirty="0" smtClean="0"/>
              <a:t>March 22, 2011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Methodology</a:t>
            </a:r>
            <a:endParaRPr lang="en-US" dirty="0"/>
          </a:p>
        </p:txBody>
      </p:sp>
      <p:pic>
        <p:nvPicPr>
          <p:cNvPr id="18" name="Picture 17" descr="Mapping_to_splices.png"/>
          <p:cNvPicPr>
            <a:picLocks noChangeAspect="1"/>
          </p:cNvPicPr>
          <p:nvPr/>
        </p:nvPicPr>
        <p:blipFill>
          <a:blip r:embed="rId2"/>
          <a:srcRect l="6161" r="18553" b="58340"/>
          <a:stretch>
            <a:fillRect/>
          </a:stretch>
        </p:blipFill>
        <p:spPr>
          <a:xfrm>
            <a:off x="495594" y="1582822"/>
            <a:ext cx="8259930" cy="342802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367608" y="6319994"/>
            <a:ext cx="152223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Special thanks to Lukas H.</a:t>
            </a:r>
            <a:endParaRPr lang="en-US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</a:t>
            </a:r>
            <a:endParaRPr lang="en-US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599" cy="4348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43921"/>
                <a:gridCol w="413231"/>
                <a:gridCol w="675280"/>
                <a:gridCol w="577868"/>
                <a:gridCol w="702141"/>
                <a:gridCol w="382995"/>
                <a:gridCol w="685359"/>
                <a:gridCol w="1259851"/>
                <a:gridCol w="1288953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NA12891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NA12892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NA12878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Gene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Conclusion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chr11:47595443-47620640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/>
                        <a:t>chr11:47595443-47620673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/>
                        <a:t>1</a:t>
                      </a:r>
                      <a:r>
                        <a:rPr lang="en-US" b="1" baseline="0" dirty="0" smtClean="0"/>
                        <a:t> 4</a:t>
                      </a:r>
                      <a:endParaRPr lang="en-US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/>
                        <a:t>8</a:t>
                      </a:r>
                    </a:p>
                    <a:p>
                      <a:pPr algn="r"/>
                      <a:r>
                        <a:rPr lang="en-US" b="1" dirty="0" smtClean="0"/>
                        <a:t>16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/>
                        <a:t>1</a:t>
                      </a:r>
                    </a:p>
                    <a:p>
                      <a:pPr algn="r"/>
                      <a:r>
                        <a:rPr lang="en-US" b="1" dirty="0" smtClean="0"/>
                        <a:t>3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/>
                        <a:t>4</a:t>
                      </a:r>
                    </a:p>
                    <a:p>
                      <a:pPr algn="r"/>
                      <a:r>
                        <a:rPr lang="en-US" b="1" dirty="0" smtClean="0"/>
                        <a:t>16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/>
                        <a:t>1</a:t>
                      </a:r>
                    </a:p>
                    <a:p>
                      <a:pPr algn="r"/>
                      <a:r>
                        <a:rPr lang="en-US" b="1" dirty="0" smtClean="0"/>
                        <a:t>3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/>
                        <a:t>8</a:t>
                      </a:r>
                    </a:p>
                    <a:p>
                      <a:pPr algn="r"/>
                      <a:r>
                        <a:rPr lang="en-US" b="1" dirty="0" smtClean="0"/>
                        <a:t>25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MTCH2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/>
                        <a:t>Real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chr17:42550309-42621664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/>
                        <a:t>6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/>
                        <a:t>683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/>
                        <a:t>6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/>
                        <a:t>2523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/>
                        <a:t>6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/>
                        <a:t>2891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CDC27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/>
                        <a:t>???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chr3:13565624-13654923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FBLN2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 err="1" smtClean="0"/>
                        <a:t>indel</a:t>
                      </a:r>
                      <a:endParaRPr lang="en-US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chr3:14161648-14195143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XPC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 err="1" smtClean="0"/>
                        <a:t>indel</a:t>
                      </a:r>
                      <a:endParaRPr lang="en-US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chr3:44769530-44778158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KIAA1143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 err="1" smtClean="0"/>
                        <a:t>indel</a:t>
                      </a:r>
                      <a:endParaRPr lang="en-US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chr2:74585677-74588329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/>
                        <a:t>2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/>
                        <a:t>3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/>
                        <a:t>4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/>
                        <a:t>17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/>
                        <a:t>3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/>
                        <a:t>14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PCGF1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/>
                        <a:t>Real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chr17:23745787-23757355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SARM1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 err="1" smtClean="0"/>
                        <a:t>indel</a:t>
                      </a:r>
                      <a:endParaRPr lang="en-US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chr6:136619693-136652682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/>
                        <a:t>3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/>
                        <a:t>4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/>
                        <a:t>6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/>
                        <a:t>12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/>
                        <a:t>6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/>
                        <a:t>8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BCLAF1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/>
                        <a:t>Real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chr11:48323475-48330575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/>
                        <a:t>1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/>
                        <a:t>1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/>
                        <a:t>1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/>
                        <a:t>6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/>
                        <a:t>1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/>
                        <a:t>3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OR4C45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/>
                        <a:t>Long </a:t>
                      </a:r>
                      <a:r>
                        <a:rPr lang="en-US" b="1" dirty="0" err="1" smtClean="0"/>
                        <a:t>indel</a:t>
                      </a:r>
                      <a:endParaRPr lang="en-US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816373" y="6309910"/>
            <a:ext cx="3794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 -- # of splice junctions, R -- # of reads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8569" y="0"/>
            <a:ext cx="8686800" cy="3441732"/>
          </a:xfrm>
          <a:prstGeom prst="rect">
            <a:avLst/>
          </a:prstGeom>
        </p:spPr>
      </p:pic>
      <p:cxnSp>
        <p:nvCxnSpPr>
          <p:cNvPr id="4" name="Straight Connector 3"/>
          <p:cNvCxnSpPr/>
          <p:nvPr/>
        </p:nvCxnSpPr>
        <p:spPr>
          <a:xfrm>
            <a:off x="2534259" y="2014359"/>
            <a:ext cx="1487186" cy="1588"/>
          </a:xfrm>
          <a:prstGeom prst="line">
            <a:avLst/>
          </a:prstGeom>
          <a:ln w="38100">
            <a:solidFill>
              <a:srgbClr val="FF0000"/>
            </a:solidFill>
            <a:prstDash val="soli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5180509" y="2014359"/>
            <a:ext cx="514018" cy="1590"/>
          </a:xfrm>
          <a:prstGeom prst="line">
            <a:avLst/>
          </a:prstGeom>
          <a:ln w="38100">
            <a:solidFill>
              <a:srgbClr val="FF0000"/>
            </a:solidFill>
            <a:prstDash val="soli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5927559" y="2017539"/>
            <a:ext cx="291067" cy="1588"/>
          </a:xfrm>
          <a:prstGeom prst="line">
            <a:avLst/>
          </a:prstGeom>
          <a:ln w="38100">
            <a:solidFill>
              <a:srgbClr val="FF0000"/>
            </a:solidFill>
            <a:prstDash val="soli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V="1">
            <a:off x="4091998" y="2015947"/>
            <a:ext cx="221733" cy="3180"/>
          </a:xfrm>
          <a:prstGeom prst="line">
            <a:avLst/>
          </a:prstGeom>
          <a:ln w="38100">
            <a:solidFill>
              <a:srgbClr val="FF0000"/>
            </a:solidFill>
            <a:prstDash val="soli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4355264" y="2022307"/>
            <a:ext cx="543037" cy="1588"/>
          </a:xfrm>
          <a:prstGeom prst="line">
            <a:avLst/>
          </a:prstGeom>
          <a:ln w="38100">
            <a:solidFill>
              <a:srgbClr val="FF0000"/>
            </a:solidFill>
            <a:prstDash val="soli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6441579" y="2023895"/>
            <a:ext cx="228600" cy="1588"/>
          </a:xfrm>
          <a:prstGeom prst="line">
            <a:avLst/>
          </a:prstGeom>
          <a:ln w="38100">
            <a:solidFill>
              <a:srgbClr val="FF0000"/>
            </a:solidFill>
            <a:prstDash val="soli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708279" y="2025483"/>
            <a:ext cx="594360" cy="1588"/>
          </a:xfrm>
          <a:prstGeom prst="line">
            <a:avLst/>
          </a:prstGeom>
          <a:ln w="38100">
            <a:solidFill>
              <a:srgbClr val="FF0000"/>
            </a:solidFill>
            <a:prstDash val="soli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7383271" y="2027071"/>
            <a:ext cx="1592098" cy="1588"/>
          </a:xfrm>
          <a:prstGeom prst="line">
            <a:avLst/>
          </a:prstGeom>
          <a:ln w="38100">
            <a:solidFill>
              <a:srgbClr val="FF0000"/>
            </a:solidFill>
            <a:prstDash val="soli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1" name="Picture 20"/>
          <p:cNvPicPr>
            <a:picLocks/>
          </p:cNvPicPr>
          <p:nvPr/>
        </p:nvPicPr>
        <p:blipFill>
          <a:blip r:embed="rId3"/>
          <a:stretch>
            <a:fillRect/>
          </a:stretch>
        </p:blipFill>
        <p:spPr>
          <a:xfrm>
            <a:off x="752526" y="3556552"/>
            <a:ext cx="8595360" cy="3200400"/>
          </a:xfrm>
          <a:prstGeom prst="rect">
            <a:avLst/>
          </a:prstGeom>
        </p:spPr>
      </p:pic>
      <p:sp>
        <p:nvSpPr>
          <p:cNvPr id="22" name="TextBox 21"/>
          <p:cNvSpPr txBox="1"/>
          <p:nvPr/>
        </p:nvSpPr>
        <p:spPr>
          <a:xfrm>
            <a:off x="0" y="6488668"/>
            <a:ext cx="35573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BCL2-associated transcription factor 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 rot="16200000">
            <a:off x="-544306" y="4782359"/>
            <a:ext cx="2962996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Mother         Father          Child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Identifying location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BF25D-A122-1D49-B4CC-75814ACF76B6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4" name="Picture 3" descr="Pgene_location.png"/>
          <p:cNvPicPr>
            <a:picLocks noChangeAspect="1"/>
          </p:cNvPicPr>
          <p:nvPr/>
        </p:nvPicPr>
        <p:blipFill>
          <a:blip r:embed="rId2"/>
          <a:srcRect b="66625"/>
          <a:stretch>
            <a:fillRect/>
          </a:stretch>
        </p:blipFill>
        <p:spPr>
          <a:xfrm>
            <a:off x="0" y="1839343"/>
            <a:ext cx="9142857" cy="228857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741436" y="5523695"/>
            <a:ext cx="12976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No success!</a:t>
            </a:r>
            <a:endParaRPr lang="en-U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7" name="Shape 96"/>
          <p:cNvCxnSpPr>
            <a:stCxn id="94" idx="3"/>
            <a:endCxn id="95" idx="1"/>
          </p:cNvCxnSpPr>
          <p:nvPr/>
        </p:nvCxnSpPr>
        <p:spPr>
          <a:xfrm flipV="1">
            <a:off x="1826445" y="2041828"/>
            <a:ext cx="6183706" cy="4391196"/>
          </a:xfrm>
          <a:prstGeom prst="bentConnector4">
            <a:avLst>
              <a:gd name="adj1" fmla="val 68517"/>
              <a:gd name="adj2" fmla="val 113379"/>
            </a:avLst>
          </a:prstGeom>
          <a:ln>
            <a:solidFill>
              <a:schemeClr val="bg1">
                <a:lumMod val="50000"/>
              </a:schemeClr>
            </a:solidFill>
            <a:prstDash val="sysDot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5" name="Rectangular Callout 64"/>
          <p:cNvSpPr/>
          <p:nvPr/>
        </p:nvSpPr>
        <p:spPr>
          <a:xfrm>
            <a:off x="3225512" y="3193991"/>
            <a:ext cx="2227046" cy="3574320"/>
          </a:xfrm>
          <a:prstGeom prst="wedgeRectCallout">
            <a:avLst>
              <a:gd name="adj1" fmla="val -110089"/>
              <a:gd name="adj2" fmla="val -44054"/>
            </a:avLst>
          </a:prstGeom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454 analysis of BCLAF1 </a:t>
            </a:r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457200" y="1660976"/>
            <a:ext cx="234470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rot="5400000">
            <a:off x="498887" y="1666016"/>
            <a:ext cx="312472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rot="5400000">
            <a:off x="582322" y="1666016"/>
            <a:ext cx="312472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rot="5400000">
            <a:off x="973383" y="1658344"/>
            <a:ext cx="312472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5400000">
            <a:off x="1062503" y="1662180"/>
            <a:ext cx="312472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5400000">
            <a:off x="2295300" y="1666016"/>
            <a:ext cx="312472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5400000">
            <a:off x="2434815" y="1669852"/>
            <a:ext cx="312472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5400000">
            <a:off x="1448677" y="1654508"/>
            <a:ext cx="312472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rot="5400000">
            <a:off x="1588192" y="1658344"/>
            <a:ext cx="312472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457200" y="2438957"/>
            <a:ext cx="234470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5400000">
            <a:off x="1093116" y="2433870"/>
            <a:ext cx="312472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rot="5400000">
            <a:off x="1176551" y="2433870"/>
            <a:ext cx="312472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rot="5400000">
            <a:off x="1407929" y="2433870"/>
            <a:ext cx="312472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rot="5400000">
            <a:off x="1547444" y="2433870"/>
            <a:ext cx="312472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rot="5400000">
            <a:off x="1267620" y="2433870"/>
            <a:ext cx="312472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V="1">
            <a:off x="1702886" y="1660976"/>
            <a:ext cx="887371" cy="777981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rot="16200000" flipV="1">
            <a:off x="562454" y="1752852"/>
            <a:ext cx="777981" cy="594229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rot="10800000">
            <a:off x="2450743" y="1660976"/>
            <a:ext cx="141103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rot="10800000">
            <a:off x="628486" y="1664154"/>
            <a:ext cx="141103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rot="10800000">
            <a:off x="1602531" y="1662565"/>
            <a:ext cx="141103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rot="10800000">
            <a:off x="1108668" y="1659388"/>
            <a:ext cx="141103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rot="10800000">
            <a:off x="1248558" y="2438958"/>
            <a:ext cx="455916" cy="1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2667353" y="1294974"/>
            <a:ext cx="108049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Gene in</a:t>
            </a:r>
          </a:p>
          <a:p>
            <a:r>
              <a:rPr lang="en-US" dirty="0" smtClean="0"/>
              <a:t>reference</a:t>
            </a:r>
            <a:endParaRPr lang="en-US" dirty="0"/>
          </a:p>
        </p:txBody>
      </p:sp>
      <p:sp>
        <p:nvSpPr>
          <p:cNvPr id="44" name="TextBox 43"/>
          <p:cNvSpPr txBox="1"/>
          <p:nvPr/>
        </p:nvSpPr>
        <p:spPr>
          <a:xfrm>
            <a:off x="48595" y="2063149"/>
            <a:ext cx="108049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Pgene</a:t>
            </a:r>
            <a:r>
              <a:rPr lang="en-US" dirty="0" smtClean="0"/>
              <a:t> in</a:t>
            </a:r>
          </a:p>
          <a:p>
            <a:r>
              <a:rPr lang="en-US" dirty="0" smtClean="0"/>
              <a:t>reference</a:t>
            </a:r>
            <a:endParaRPr lang="en-US" dirty="0"/>
          </a:p>
        </p:txBody>
      </p:sp>
      <p:sp>
        <p:nvSpPr>
          <p:cNvPr id="45" name="Can 44"/>
          <p:cNvSpPr/>
          <p:nvPr/>
        </p:nvSpPr>
        <p:spPr>
          <a:xfrm>
            <a:off x="3398749" y="2063149"/>
            <a:ext cx="1714350" cy="917256"/>
          </a:xfrm>
          <a:prstGeom prst="ca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1KG 454 read alignments</a:t>
            </a:r>
            <a:endParaRPr lang="en-US" dirty="0"/>
          </a:p>
        </p:txBody>
      </p:sp>
      <p:cxnSp>
        <p:nvCxnSpPr>
          <p:cNvPr id="46" name="Straight Connector 45"/>
          <p:cNvCxnSpPr/>
          <p:nvPr/>
        </p:nvCxnSpPr>
        <p:spPr>
          <a:xfrm>
            <a:off x="457199" y="3119613"/>
            <a:ext cx="234470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 rot="5400000">
            <a:off x="1093115" y="3114526"/>
            <a:ext cx="312472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rot="5400000">
            <a:off x="1176550" y="3114526"/>
            <a:ext cx="312472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 rot="5400000">
            <a:off x="1407928" y="3114526"/>
            <a:ext cx="312472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rot="5400000">
            <a:off x="1547443" y="3114526"/>
            <a:ext cx="312472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 rot="5400000">
            <a:off x="1267619" y="3114526"/>
            <a:ext cx="312472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rot="10800000">
            <a:off x="1248557" y="3119614"/>
            <a:ext cx="455916" cy="1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2539854" y="1210366"/>
            <a:ext cx="3592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5’</a:t>
            </a:r>
            <a:endParaRPr lang="en-US" dirty="0"/>
          </a:p>
        </p:txBody>
      </p:sp>
      <p:sp>
        <p:nvSpPr>
          <p:cNvPr id="54" name="TextBox 53"/>
          <p:cNvSpPr txBox="1"/>
          <p:nvPr/>
        </p:nvSpPr>
        <p:spPr>
          <a:xfrm>
            <a:off x="296661" y="1210366"/>
            <a:ext cx="3592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</a:t>
            </a:r>
            <a:r>
              <a:rPr lang="en-US" dirty="0" smtClean="0"/>
              <a:t>’</a:t>
            </a:r>
            <a:endParaRPr lang="en-US" dirty="0"/>
          </a:p>
        </p:txBody>
      </p:sp>
      <p:cxnSp>
        <p:nvCxnSpPr>
          <p:cNvPr id="56" name="Straight Connector 55"/>
          <p:cNvCxnSpPr/>
          <p:nvPr/>
        </p:nvCxnSpPr>
        <p:spPr>
          <a:xfrm>
            <a:off x="1485124" y="3332036"/>
            <a:ext cx="2286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1400049" y="3443140"/>
            <a:ext cx="32004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 flipV="1">
            <a:off x="1704521" y="3280758"/>
            <a:ext cx="172823" cy="6048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>
            <a:off x="1713724" y="3444728"/>
            <a:ext cx="91440" cy="11656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4" name="Picture 6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04270" y="3166385"/>
            <a:ext cx="2743200" cy="3691615"/>
          </a:xfrm>
          <a:prstGeom prst="rect">
            <a:avLst/>
          </a:prstGeom>
          <a:ln w="25400">
            <a:solidFill>
              <a:schemeClr val="accent1"/>
            </a:solidFill>
          </a:ln>
        </p:spPr>
      </p:pic>
      <p:cxnSp>
        <p:nvCxnSpPr>
          <p:cNvPr id="67" name="Straight Arrow Connector 66"/>
          <p:cNvCxnSpPr>
            <a:stCxn id="45" idx="2"/>
          </p:cNvCxnSpPr>
          <p:nvPr/>
        </p:nvCxnSpPr>
        <p:spPr>
          <a:xfrm rot="10800000" flipV="1">
            <a:off x="1805165" y="2521777"/>
            <a:ext cx="1593585" cy="45862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8" name="Down Arrow 67"/>
          <p:cNvSpPr/>
          <p:nvPr/>
        </p:nvSpPr>
        <p:spPr>
          <a:xfrm>
            <a:off x="1250146" y="3726924"/>
            <a:ext cx="234978" cy="432507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TextBox 68"/>
          <p:cNvSpPr txBox="1"/>
          <p:nvPr/>
        </p:nvSpPr>
        <p:spPr>
          <a:xfrm>
            <a:off x="471518" y="3736126"/>
            <a:ext cx="5489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Blat </a:t>
            </a:r>
          </a:p>
        </p:txBody>
      </p:sp>
      <p:cxnSp>
        <p:nvCxnSpPr>
          <p:cNvPr id="70" name="Straight Connector 69"/>
          <p:cNvCxnSpPr/>
          <p:nvPr/>
        </p:nvCxnSpPr>
        <p:spPr>
          <a:xfrm>
            <a:off x="294363" y="4619550"/>
            <a:ext cx="234470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 rot="5400000">
            <a:off x="336050" y="4624590"/>
            <a:ext cx="312472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 rot="5400000">
            <a:off x="419485" y="4624590"/>
            <a:ext cx="312472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 rot="5400000">
            <a:off x="810546" y="4616918"/>
            <a:ext cx="312472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 rot="5400000">
            <a:off x="899666" y="4620754"/>
            <a:ext cx="312472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 rot="5400000">
            <a:off x="2132463" y="4624590"/>
            <a:ext cx="312472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 rot="5400000">
            <a:off x="2271978" y="4628426"/>
            <a:ext cx="312472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 rot="5400000">
            <a:off x="1285840" y="4613082"/>
            <a:ext cx="312472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 rot="5400000">
            <a:off x="1425355" y="4616918"/>
            <a:ext cx="312472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>
          <a:xfrm rot="10800000">
            <a:off x="2287906" y="4619550"/>
            <a:ext cx="141103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 rot="10800000">
            <a:off x="465649" y="4622728"/>
            <a:ext cx="141103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 rot="10800000">
            <a:off x="1439694" y="4621139"/>
            <a:ext cx="141103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 rot="10800000">
            <a:off x="945831" y="4617962"/>
            <a:ext cx="141103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3" name="TextBox 82"/>
          <p:cNvSpPr txBox="1"/>
          <p:nvPr/>
        </p:nvSpPr>
        <p:spPr>
          <a:xfrm>
            <a:off x="2377017" y="4168940"/>
            <a:ext cx="3592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5’</a:t>
            </a:r>
            <a:endParaRPr lang="en-US" dirty="0"/>
          </a:p>
        </p:txBody>
      </p:sp>
      <p:sp>
        <p:nvSpPr>
          <p:cNvPr id="84" name="TextBox 83"/>
          <p:cNvSpPr txBox="1"/>
          <p:nvPr/>
        </p:nvSpPr>
        <p:spPr>
          <a:xfrm>
            <a:off x="133824" y="4168940"/>
            <a:ext cx="3592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</a:t>
            </a:r>
            <a:r>
              <a:rPr lang="en-US" dirty="0" smtClean="0"/>
              <a:t>’</a:t>
            </a:r>
            <a:endParaRPr lang="en-US" dirty="0"/>
          </a:p>
        </p:txBody>
      </p:sp>
      <p:cxnSp>
        <p:nvCxnSpPr>
          <p:cNvPr id="85" name="Straight Connector 84"/>
          <p:cNvCxnSpPr/>
          <p:nvPr/>
        </p:nvCxnSpPr>
        <p:spPr>
          <a:xfrm>
            <a:off x="2292439" y="4836734"/>
            <a:ext cx="13716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>
            <a:off x="2272784" y="4961515"/>
            <a:ext cx="18288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 flipV="1">
            <a:off x="2419806" y="4785456"/>
            <a:ext cx="172823" cy="6048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/>
        </p:nvCxnSpPr>
        <p:spPr>
          <a:xfrm>
            <a:off x="2439211" y="4963103"/>
            <a:ext cx="91440" cy="11656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>
            <a:off x="1505703" y="4835146"/>
            <a:ext cx="9144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/>
          <p:nvPr/>
        </p:nvCxnSpPr>
        <p:spPr>
          <a:xfrm>
            <a:off x="1445225" y="4963103"/>
            <a:ext cx="13716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1" name="TextBox 90"/>
          <p:cNvSpPr txBox="1"/>
          <p:nvPr/>
        </p:nvSpPr>
        <p:spPr>
          <a:xfrm>
            <a:off x="1144321" y="5052063"/>
            <a:ext cx="17906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97.3% and 98.3%</a:t>
            </a:r>
            <a:endParaRPr lang="en-US" dirty="0"/>
          </a:p>
        </p:txBody>
      </p:sp>
      <p:sp>
        <p:nvSpPr>
          <p:cNvPr id="92" name="TextBox 91"/>
          <p:cNvSpPr txBox="1"/>
          <p:nvPr/>
        </p:nvSpPr>
        <p:spPr>
          <a:xfrm>
            <a:off x="275043" y="3193991"/>
            <a:ext cx="6986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~92%</a:t>
            </a:r>
            <a:endParaRPr lang="en-US" dirty="0"/>
          </a:p>
        </p:txBody>
      </p:sp>
      <p:sp>
        <p:nvSpPr>
          <p:cNvPr id="93" name="TextBox 92"/>
          <p:cNvSpPr txBox="1"/>
          <p:nvPr/>
        </p:nvSpPr>
        <p:spPr>
          <a:xfrm>
            <a:off x="361082" y="5779040"/>
            <a:ext cx="2184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But ends do not map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654329" y="6248358"/>
            <a:ext cx="11721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Take reads</a:t>
            </a:r>
            <a:endParaRPr lang="en-US" dirty="0"/>
          </a:p>
        </p:txBody>
      </p:sp>
      <p:sp>
        <p:nvSpPr>
          <p:cNvPr id="95" name="Can 94"/>
          <p:cNvSpPr/>
          <p:nvPr/>
        </p:nvSpPr>
        <p:spPr>
          <a:xfrm>
            <a:off x="7152976" y="2041828"/>
            <a:ext cx="1714350" cy="917256"/>
          </a:xfrm>
          <a:prstGeom prst="ca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Trace archive</a:t>
            </a:r>
            <a:endParaRPr lang="en-US" dirty="0"/>
          </a:p>
        </p:txBody>
      </p:sp>
      <p:sp>
        <p:nvSpPr>
          <p:cNvPr id="100" name="TextBox 99"/>
          <p:cNvSpPr txBox="1"/>
          <p:nvPr/>
        </p:nvSpPr>
        <p:spPr>
          <a:xfrm>
            <a:off x="6690339" y="1499066"/>
            <a:ext cx="6387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Blast</a:t>
            </a:r>
            <a:endParaRPr lang="en-US" dirty="0"/>
          </a:p>
        </p:txBody>
      </p:sp>
      <p:sp>
        <p:nvSpPr>
          <p:cNvPr id="101" name="Down Arrow 100"/>
          <p:cNvSpPr/>
          <p:nvPr/>
        </p:nvSpPr>
        <p:spPr>
          <a:xfrm>
            <a:off x="7864823" y="3128815"/>
            <a:ext cx="290655" cy="607311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TextBox 101"/>
          <p:cNvSpPr txBox="1"/>
          <p:nvPr/>
        </p:nvSpPr>
        <p:spPr>
          <a:xfrm>
            <a:off x="6682448" y="3799608"/>
            <a:ext cx="236475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Perfect match to </a:t>
            </a:r>
            <a:r>
              <a:rPr lang="en-US" dirty="0" err="1" smtClean="0">
                <a:solidFill>
                  <a:srgbClr val="FF0000"/>
                </a:solidFill>
              </a:rPr>
              <a:t>HuRef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to contig not present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in reference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05" name="TextBox 104"/>
          <p:cNvSpPr txBox="1"/>
          <p:nvPr/>
        </p:nvSpPr>
        <p:spPr>
          <a:xfrm>
            <a:off x="6553982" y="5079663"/>
            <a:ext cx="255081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Chr16, NW_001838285.2</a:t>
            </a:r>
          </a:p>
          <a:p>
            <a:r>
              <a:rPr lang="en-US" dirty="0" smtClean="0"/>
              <a:t>20468-23505, 99.1%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6721" y="2687067"/>
            <a:ext cx="8686800" cy="3441732"/>
          </a:xfrm>
          <a:prstGeom prst="rect">
            <a:avLst/>
          </a:prstGeom>
        </p:spPr>
      </p:pic>
      <p:cxnSp>
        <p:nvCxnSpPr>
          <p:cNvPr id="4" name="Straight Connector 3"/>
          <p:cNvCxnSpPr/>
          <p:nvPr/>
        </p:nvCxnSpPr>
        <p:spPr>
          <a:xfrm>
            <a:off x="2432411" y="4701426"/>
            <a:ext cx="1487186" cy="1588"/>
          </a:xfrm>
          <a:prstGeom prst="line">
            <a:avLst/>
          </a:prstGeom>
          <a:ln w="38100">
            <a:solidFill>
              <a:srgbClr val="FF0000"/>
            </a:solidFill>
            <a:prstDash val="soli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5078661" y="4701426"/>
            <a:ext cx="514018" cy="1590"/>
          </a:xfrm>
          <a:prstGeom prst="line">
            <a:avLst/>
          </a:prstGeom>
          <a:ln w="38100">
            <a:solidFill>
              <a:srgbClr val="FF0000"/>
            </a:solidFill>
            <a:prstDash val="soli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5825711" y="4704606"/>
            <a:ext cx="291067" cy="1588"/>
          </a:xfrm>
          <a:prstGeom prst="line">
            <a:avLst/>
          </a:prstGeom>
          <a:ln w="38100">
            <a:solidFill>
              <a:srgbClr val="FF0000"/>
            </a:solidFill>
            <a:prstDash val="soli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V="1">
            <a:off x="3990150" y="4703014"/>
            <a:ext cx="221733" cy="3180"/>
          </a:xfrm>
          <a:prstGeom prst="line">
            <a:avLst/>
          </a:prstGeom>
          <a:ln w="38100">
            <a:solidFill>
              <a:srgbClr val="FF0000"/>
            </a:solidFill>
            <a:prstDash val="soli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4253416" y="4709374"/>
            <a:ext cx="543037" cy="1588"/>
          </a:xfrm>
          <a:prstGeom prst="line">
            <a:avLst/>
          </a:prstGeom>
          <a:ln w="38100">
            <a:solidFill>
              <a:srgbClr val="FF0000"/>
            </a:solidFill>
            <a:prstDash val="soli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6339731" y="4710962"/>
            <a:ext cx="228600" cy="1588"/>
          </a:xfrm>
          <a:prstGeom prst="line">
            <a:avLst/>
          </a:prstGeom>
          <a:ln w="38100">
            <a:solidFill>
              <a:srgbClr val="FF0000"/>
            </a:solidFill>
            <a:prstDash val="soli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606431" y="4712550"/>
            <a:ext cx="594360" cy="1588"/>
          </a:xfrm>
          <a:prstGeom prst="line">
            <a:avLst/>
          </a:prstGeom>
          <a:ln w="38100">
            <a:solidFill>
              <a:srgbClr val="FF0000"/>
            </a:solidFill>
            <a:prstDash val="soli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7281423" y="4714138"/>
            <a:ext cx="1592098" cy="1588"/>
          </a:xfrm>
          <a:prstGeom prst="line">
            <a:avLst/>
          </a:prstGeom>
          <a:ln w="38100">
            <a:solidFill>
              <a:srgbClr val="FF0000"/>
            </a:solidFill>
            <a:prstDash val="soli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itle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BCLAF1</a:t>
            </a:r>
            <a:endParaRPr lang="en-US" dirty="0"/>
          </a:p>
        </p:txBody>
      </p:sp>
      <p:cxnSp>
        <p:nvCxnSpPr>
          <p:cNvPr id="20" name="Straight Connector 19"/>
          <p:cNvCxnSpPr/>
          <p:nvPr/>
        </p:nvCxnSpPr>
        <p:spPr>
          <a:xfrm rot="16200000" flipV="1">
            <a:off x="115086" y="3915613"/>
            <a:ext cx="4269938" cy="9202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rot="16200000" flipV="1">
            <a:off x="6731290" y="3897682"/>
            <a:ext cx="4269938" cy="9202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V="1">
            <a:off x="2245453" y="2374189"/>
            <a:ext cx="6616205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4211883" y="2024506"/>
            <a:ext cx="22367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Pseudogenized</a:t>
            </a:r>
            <a:r>
              <a:rPr lang="en-US" dirty="0" smtClean="0"/>
              <a:t> region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1596661" y="1463022"/>
            <a:ext cx="13528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136,623,728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7791196" y="1463022"/>
            <a:ext cx="13528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136,652,642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8291608" y="6101122"/>
            <a:ext cx="6010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chr6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Mapping to splice to identify </a:t>
            </a:r>
            <a:r>
              <a:rPr lang="en-US" dirty="0" err="1" smtClean="0"/>
              <a:t>pseudogenes</a:t>
            </a:r>
            <a:r>
              <a:rPr lang="en-US" dirty="0" smtClean="0"/>
              <a:t> works</a:t>
            </a:r>
          </a:p>
          <a:p>
            <a:r>
              <a:rPr lang="en-US" dirty="0" smtClean="0"/>
              <a:t>Identifying location of </a:t>
            </a:r>
            <a:r>
              <a:rPr lang="en-US" dirty="0" err="1" smtClean="0"/>
              <a:t>pseudogenes</a:t>
            </a:r>
            <a:r>
              <a:rPr lang="en-US" dirty="0" smtClean="0"/>
              <a:t> is complicated by  already existing </a:t>
            </a:r>
            <a:r>
              <a:rPr lang="en-US" dirty="0" err="1" smtClean="0"/>
              <a:t>psedogenes</a:t>
            </a:r>
            <a:r>
              <a:rPr lang="en-US" dirty="0" smtClean="0"/>
              <a:t> and incomplete reference</a:t>
            </a:r>
          </a:p>
          <a:p>
            <a:r>
              <a:rPr lang="en-US" dirty="0" smtClean="0"/>
              <a:t>Analysis or variation in  </a:t>
            </a:r>
            <a:r>
              <a:rPr lang="en-US" dirty="0" err="1" smtClean="0"/>
              <a:t>Ψgene</a:t>
            </a:r>
            <a:r>
              <a:rPr lang="en-US" dirty="0" smtClean="0"/>
              <a:t> </a:t>
            </a:r>
            <a:r>
              <a:rPr lang="en-US" dirty="0" smtClean="0"/>
              <a:t>should probably be done without identifying their locations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</TotalTime>
  <Words>287</Words>
  <Application>Microsoft Macintosh PowerPoint</Application>
  <PresentationFormat>On-screen Show (4:3)</PresentationFormat>
  <Paragraphs>141</Paragraphs>
  <Slides>8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Variation in PPD</vt:lpstr>
      <vt:lpstr>Methodology</vt:lpstr>
      <vt:lpstr>Common</vt:lpstr>
      <vt:lpstr>Slide 4</vt:lpstr>
      <vt:lpstr>Identifying location</vt:lpstr>
      <vt:lpstr>454 analysis of BCLAF1 </vt:lpstr>
      <vt:lpstr>BCLAF1</vt:lpstr>
      <vt:lpstr>Conclusions</vt:lpstr>
    </vt:vector>
  </TitlesOfParts>
  <Company>Yale univesity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Variation in PPD</dc:title>
  <dc:creator>Alexej Abyzov</dc:creator>
  <cp:lastModifiedBy>Alexej Abyzov</cp:lastModifiedBy>
  <cp:revision>17</cp:revision>
  <dcterms:created xsi:type="dcterms:W3CDTF">2011-03-19T02:55:53Z</dcterms:created>
  <dcterms:modified xsi:type="dcterms:W3CDTF">2011-03-19T04:29:02Z</dcterms:modified>
</cp:coreProperties>
</file>