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png" ContentType="image/png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63" r:id="rId5"/>
    <p:sldId id="264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9C4FC-7FA5-0346-BD68-390ADD3DF1DA}" type="datetimeFigureOut">
              <a:rPr lang="en-US" smtClean="0"/>
              <a:t>3/14/11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027A8-4F52-664E-9016-B124BDF03D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EEB91-0BE1-8846-A463-2489AED95CF6}" type="datetimeFigureOut">
              <a:rPr lang="en-US" smtClean="0"/>
              <a:t>3/14/11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BB72-077D-0C44-B7EC-40356C4964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1996 Mark paper- structure and sequence</a:t>
            </a:r>
            <a:r>
              <a:rPr lang="en-US" baseline="0" dirty="0" smtClean="0"/>
              <a:t> conservation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228F-772B-1444-A211-31E2FBCDE4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P-value=0.001243 and D statistics=0.0025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nonsyn</a:t>
            </a:r>
            <a:r>
              <a:rPr lang="en-US" baseline="0" dirty="0" smtClean="0"/>
              <a:t> curve lies above </a:t>
            </a:r>
            <a:r>
              <a:rPr lang="en-US" baseline="0" dirty="0" err="1" smtClean="0"/>
              <a:t>hgmd</a:t>
            </a:r>
            <a:r>
              <a:rPr lang="en-US" baseline="0" dirty="0" smtClean="0"/>
              <a:t> curve</a:t>
            </a:r>
          </a:p>
          <a:p>
            <a:r>
              <a:rPr lang="en-US" sz="1200" b="0" dirty="0" err="1" smtClean="0"/>
              <a:t>nonsyn</a:t>
            </a:r>
            <a:r>
              <a:rPr lang="en-US" sz="1200" b="0" dirty="0" smtClean="0"/>
              <a:t> path lengths longer than </a:t>
            </a:r>
            <a:r>
              <a:rPr lang="en-US" sz="1200" b="0" dirty="0" err="1" smtClean="0"/>
              <a:t>hgmd</a:t>
            </a:r>
            <a:r>
              <a:rPr lang="en-US" sz="1200" b="0" dirty="0" smtClean="0"/>
              <a:t>: </a:t>
            </a:r>
            <a:r>
              <a:rPr lang="en-US" sz="1200" b="0" dirty="0" err="1" smtClean="0"/>
              <a:t>pvalue</a:t>
            </a:r>
            <a:r>
              <a:rPr lang="en-US" sz="1200" b="0" dirty="0" smtClean="0"/>
              <a:t>&lt;2.2e-16, D=0.0309 (consistent with </a:t>
            </a:r>
            <a:r>
              <a:rPr lang="en-US" sz="1200" b="0" dirty="0" err="1" smtClean="0"/>
              <a:t>t</a:t>
            </a:r>
            <a:r>
              <a:rPr lang="en-US" sz="1200" b="0" dirty="0" smtClean="0"/>
              <a:t>-test)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EBB72-077D-0C44-B7EC-40356C4964E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6565-4646-FE4D-B7F2-24C233F888F4}" type="datetime1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5FC-1942-3449-9C1C-8C3408A6FE5A}" type="datetime1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950C-EDE3-7248-A9AE-84656140E456}" type="datetime1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18FB-4B8A-934D-A1CF-F62AEAEA0816}" type="datetime1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F42-6E24-A049-A386-1F9348E86E63}" type="datetime1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ABEF-B256-D44D-BA50-A64F279E9A06}" type="datetime1">
              <a:rPr lang="en-US" smtClean="0"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0BDD-C8CD-2948-BE4E-F71149E4A5D7}" type="datetime1">
              <a:rPr lang="en-US" smtClean="0"/>
              <a:t>3/14/11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10F8-D955-2B48-840D-DC478839B24A}" type="datetime1">
              <a:rPr lang="en-US" smtClean="0"/>
              <a:t>3/14/11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463D-41AA-9849-AF23-FA3F1B137493}" type="datetime1">
              <a:rPr lang="en-US" smtClean="0"/>
              <a:t>3/14/11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B56A-571B-1241-8DE8-4F95FEA5137A}" type="datetime1">
              <a:rPr lang="en-US" smtClean="0"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85C-741D-C24C-8F47-39F89F8DB90E}" type="datetime1">
              <a:rPr lang="en-US" smtClean="0"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1013-F3A5-574E-AAFC-759B9647A9B0}" type="datetime1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B0045-3E0A-8D49-B934-F8F901B6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df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9" Type="http://schemas.openxmlformats.org/officeDocument/2006/relationships/image" Target="../media/image9.png"/><Relationship Id="rId3" Type="http://schemas.openxmlformats.org/officeDocument/2006/relationships/image" Target="../media/image3.png"/><Relationship Id="rId6" Type="http://schemas.openxmlformats.org/officeDocument/2006/relationships/image" Target="../media/image6.pd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df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df"/><Relationship Id="rId9" Type="http://schemas.openxmlformats.org/officeDocument/2006/relationships/image" Target="../media/image17.png"/><Relationship Id="rId3" Type="http://schemas.openxmlformats.org/officeDocument/2006/relationships/image" Target="../media/image11.png"/><Relationship Id="rId6" Type="http://schemas.openxmlformats.org/officeDocument/2006/relationships/image" Target="../media/image14.pd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df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df"/><Relationship Id="rId9" Type="http://schemas.openxmlformats.org/officeDocument/2006/relationships/image" Target="../media/image25.png"/><Relationship Id="rId3" Type="http://schemas.openxmlformats.org/officeDocument/2006/relationships/image" Target="../media/image19.png"/><Relationship Id="rId6" Type="http://schemas.openxmlformats.org/officeDocument/2006/relationships/image" Target="../media/image22.pd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PRO-SNP-NET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EK, 15 March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</a:t>
            </a:r>
            <a:r>
              <a:rPr lang="en-US" dirty="0" err="1" smtClean="0"/>
              <a:t>vs</a:t>
            </a:r>
            <a:r>
              <a:rPr lang="en-US" dirty="0" smtClean="0"/>
              <a:t> Sequence </a:t>
            </a:r>
            <a:r>
              <a:rPr lang="en-US" dirty="0" smtClean="0"/>
              <a:t>conservation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alignment of proteins </a:t>
            </a:r>
            <a:r>
              <a:rPr lang="en-US" dirty="0" smtClean="0"/>
              <a:t>containing</a:t>
            </a:r>
            <a:r>
              <a:rPr lang="en-US" dirty="0" smtClean="0"/>
              <a:t> </a:t>
            </a:r>
            <a:r>
              <a:rPr lang="en-US" dirty="0" err="1" smtClean="0"/>
              <a:t>SNPs</a:t>
            </a:r>
            <a:r>
              <a:rPr lang="en-US" dirty="0" smtClean="0"/>
              <a:t> </a:t>
            </a:r>
            <a:r>
              <a:rPr lang="en-US" dirty="0" smtClean="0"/>
              <a:t> with proteins of the same SCOP family</a:t>
            </a:r>
            <a:endParaRPr lang="en-US" dirty="0" smtClean="0"/>
          </a:p>
          <a:p>
            <a:r>
              <a:rPr lang="en-US" dirty="0" smtClean="0"/>
              <a:t>Computation o</a:t>
            </a:r>
            <a:r>
              <a:rPr lang="en-US" dirty="0" smtClean="0"/>
              <a:t>f sequence conservation scores for residues that show </a:t>
            </a:r>
            <a:r>
              <a:rPr lang="en-US" dirty="0" err="1" smtClean="0"/>
              <a:t>SNPs</a:t>
            </a:r>
            <a:r>
              <a:rPr lang="en-US" dirty="0" smtClean="0"/>
              <a:t> and align structurally. </a:t>
            </a:r>
            <a:r>
              <a:rPr lang="en-US" dirty="0" err="1" smtClean="0"/>
              <a:t>seq_score</a:t>
            </a:r>
            <a:r>
              <a:rPr lang="en-US" dirty="0" smtClean="0"/>
              <a:t> from BLOSUM62 matrix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982808" y="5325187"/>
          <a:ext cx="2729549" cy="687442"/>
        </p:xfrm>
        <a:graphic>
          <a:graphicData uri="http://schemas.openxmlformats.org/presentationml/2006/ole">
            <p:oleObj spid="_x0000_s16386" name="Equation" r:id="rId3" imgW="17145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hist-blosum-sy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15714" b="7143"/>
              <a:stretch>
                <a:fillRect/>
              </a:stretch>
            </p:blipFill>
          </mc:Choice>
          <mc:Fallback>
            <p:blipFill>
              <a:blip r:embed="rId3"/>
              <a:srcRect r="15714" b="7143"/>
              <a:stretch>
                <a:fillRect/>
              </a:stretch>
            </p:blipFill>
          </mc:Fallback>
        </mc:AlternateContent>
        <p:spPr>
          <a:xfrm>
            <a:off x="815381" y="-2540"/>
            <a:ext cx="3112492" cy="3429000"/>
          </a:xfrm>
          <a:prstGeom prst="rect">
            <a:avLst/>
          </a:prstGeom>
        </p:spPr>
      </p:pic>
      <p:pic>
        <p:nvPicPr>
          <p:cNvPr id="7" name="Picture 6" descr="hist-blosum-nonsy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12857" b="8571"/>
              <a:stretch>
                <a:fillRect/>
              </a:stretch>
            </p:blipFill>
          </mc:Choice>
          <mc:Fallback>
            <p:blipFill>
              <a:blip r:embed="rId5"/>
              <a:srcRect r="12857" b="8571"/>
              <a:stretch>
                <a:fillRect/>
              </a:stretch>
            </p:blipFill>
          </mc:Fallback>
        </mc:AlternateContent>
        <p:spPr>
          <a:xfrm>
            <a:off x="4940858" y="70993"/>
            <a:ext cx="3224683" cy="3383280"/>
          </a:xfrm>
          <a:prstGeom prst="rect">
            <a:avLst/>
          </a:prstGeom>
        </p:spPr>
      </p:pic>
      <p:pic>
        <p:nvPicPr>
          <p:cNvPr id="8" name="Picture 7" descr="hist-blosum-hgm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r="12857" b="8571"/>
              <a:stretch>
                <a:fillRect/>
              </a:stretch>
            </p:blipFill>
          </mc:Choice>
          <mc:Fallback>
            <p:blipFill>
              <a:blip r:embed="rId7"/>
              <a:srcRect r="12857" b="8571"/>
              <a:stretch>
                <a:fillRect/>
              </a:stretch>
            </p:blipFill>
          </mc:Fallback>
        </mc:AlternateContent>
        <p:spPr>
          <a:xfrm>
            <a:off x="926625" y="3417189"/>
            <a:ext cx="3224683" cy="3383280"/>
          </a:xfrm>
          <a:prstGeom prst="rect">
            <a:avLst/>
          </a:prstGeom>
        </p:spPr>
      </p:pic>
      <p:pic>
        <p:nvPicPr>
          <p:cNvPr id="9" name="Picture 8" descr="blosum_seq_scor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005748" y="3403092"/>
            <a:ext cx="3383280" cy="3383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7415" y="5592629"/>
            <a:ext cx="1659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Similar results with </a:t>
            </a:r>
            <a:r>
              <a:rPr lang="en-US" sz="1100" dirty="0" err="1" smtClean="0"/>
              <a:t>t</a:t>
            </a:r>
            <a:r>
              <a:rPr lang="en-US" sz="1100" dirty="0" smtClean="0"/>
              <a:t>-test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4704" y="4691183"/>
            <a:ext cx="165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Kstest</a:t>
            </a:r>
            <a:r>
              <a:rPr lang="en-US" sz="1100" dirty="0" smtClean="0"/>
              <a:t>:</a:t>
            </a:r>
            <a:endParaRPr lang="en-US" sz="1100" dirty="0" smtClean="0"/>
          </a:p>
          <a:p>
            <a:r>
              <a:rPr lang="en-US" sz="1100" dirty="0" err="1" smtClean="0"/>
              <a:t>Hgmd</a:t>
            </a:r>
            <a:r>
              <a:rPr lang="en-US" sz="1100" dirty="0" smtClean="0"/>
              <a:t> scores &gt; </a:t>
            </a:r>
            <a:r>
              <a:rPr lang="en-US" sz="1100" dirty="0" err="1" smtClean="0"/>
              <a:t>syn</a:t>
            </a:r>
            <a:r>
              <a:rPr lang="en-US" sz="1100" dirty="0" smtClean="0"/>
              <a:t> scores &gt; </a:t>
            </a:r>
            <a:r>
              <a:rPr lang="en-US" sz="1100" dirty="0" err="1" smtClean="0"/>
              <a:t>nonsyn</a:t>
            </a:r>
            <a:r>
              <a:rPr lang="en-US" sz="1100" dirty="0" smtClean="0"/>
              <a:t> scores </a:t>
            </a:r>
            <a:r>
              <a:rPr lang="en-US" sz="1100" dirty="0" smtClean="0"/>
              <a:t>significant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hist-seq-score-syn.Mar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8218" y="415681"/>
            <a:ext cx="3383280" cy="338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4575" y="176143"/>
            <a:ext cx="531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residues which do not align structurally</a:t>
            </a:r>
            <a:endParaRPr lang="en-US" dirty="0"/>
          </a:p>
        </p:txBody>
      </p:sp>
      <p:pic>
        <p:nvPicPr>
          <p:cNvPr id="5" name="Picture 4" descr="hist-seq-score-nonsyn.Mar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03520" y="387868"/>
            <a:ext cx="3383280" cy="3383280"/>
          </a:xfrm>
          <a:prstGeom prst="rect">
            <a:avLst/>
          </a:prstGeom>
        </p:spPr>
      </p:pic>
      <p:pic>
        <p:nvPicPr>
          <p:cNvPr id="6" name="Picture 5" descr="hist-seq-score-hgmd.Mar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7551" y="3560690"/>
            <a:ext cx="3383280" cy="3383280"/>
          </a:xfrm>
          <a:prstGeom prst="rect">
            <a:avLst/>
          </a:prstGeom>
        </p:spPr>
      </p:pic>
      <p:pic>
        <p:nvPicPr>
          <p:cNvPr id="7" name="Picture 6" descr="ecdf-seq-score.Mar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303520" y="3539373"/>
            <a:ext cx="3383280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4704" y="5393329"/>
            <a:ext cx="165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Kstest</a:t>
            </a:r>
            <a:r>
              <a:rPr lang="en-US" sz="1100" dirty="0" smtClean="0"/>
              <a:t>:</a:t>
            </a:r>
            <a:endParaRPr lang="en-US" sz="1100" dirty="0" smtClean="0"/>
          </a:p>
          <a:p>
            <a:r>
              <a:rPr lang="en-US" sz="1100" dirty="0" err="1" smtClean="0"/>
              <a:t>Hgmd</a:t>
            </a:r>
            <a:r>
              <a:rPr lang="en-US" sz="1100" dirty="0" smtClean="0"/>
              <a:t> scores &gt; </a:t>
            </a:r>
            <a:r>
              <a:rPr lang="en-US" sz="1100" dirty="0" err="1" smtClean="0"/>
              <a:t>syn</a:t>
            </a:r>
            <a:r>
              <a:rPr lang="en-US" sz="1100" dirty="0" smtClean="0"/>
              <a:t> scores &gt; </a:t>
            </a:r>
            <a:r>
              <a:rPr lang="en-US" sz="1100" dirty="0" err="1" smtClean="0"/>
              <a:t>nonsyn</a:t>
            </a:r>
            <a:r>
              <a:rPr lang="en-US" sz="1100" dirty="0" smtClean="0"/>
              <a:t> scores </a:t>
            </a:r>
            <a:r>
              <a:rPr lang="en-US" sz="1100" dirty="0" smtClean="0"/>
              <a:t>significant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HGMD </a:t>
            </a:r>
            <a:r>
              <a:rPr lang="en-US" dirty="0" err="1" smtClean="0"/>
              <a:t>SNPs</a:t>
            </a:r>
            <a:r>
              <a:rPr lang="en-US" dirty="0" smtClean="0"/>
              <a:t> are more conserved structurally and the sequence at those sites is also more conserved</a:t>
            </a:r>
          </a:p>
          <a:p>
            <a:r>
              <a:rPr lang="en-US" dirty="0" err="1" smtClean="0"/>
              <a:t>Nonsyn</a:t>
            </a:r>
            <a:r>
              <a:rPr lang="en-US" dirty="0" smtClean="0"/>
              <a:t> SNP sites are more flexible for sequence change than </a:t>
            </a:r>
            <a:r>
              <a:rPr lang="en-US" dirty="0" err="1" smtClean="0"/>
              <a:t>syn</a:t>
            </a:r>
            <a:r>
              <a:rPr lang="en-US" dirty="0" smtClean="0"/>
              <a:t> SNP sites even though structural conservation is same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SNPs</a:t>
            </a:r>
            <a:r>
              <a:rPr lang="en-US" dirty="0" smtClean="0"/>
              <a:t> on 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proteins with </a:t>
            </a:r>
            <a:r>
              <a:rPr lang="en-US" dirty="0" err="1" smtClean="0"/>
              <a:t>SNPs</a:t>
            </a:r>
            <a:r>
              <a:rPr lang="en-US" dirty="0" smtClean="0"/>
              <a:t> cluster together on the network ?</a:t>
            </a:r>
          </a:p>
          <a:p>
            <a:r>
              <a:rPr lang="en-US" dirty="0" smtClean="0"/>
              <a:t>Compute shortest paths between all PPI nodes (Koon-</a:t>
            </a:r>
            <a:r>
              <a:rPr lang="en-US" dirty="0" err="1" smtClean="0"/>
              <a:t>Kiu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hortest-path-nonsy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8571" b="7143"/>
              <a:stretch>
                <a:fillRect/>
              </a:stretch>
            </p:blipFill>
          </mc:Choice>
          <mc:Fallback>
            <p:blipFill>
              <a:blip r:embed="rId3"/>
              <a:srcRect r="8571" b="7143"/>
              <a:stretch>
                <a:fillRect/>
              </a:stretch>
            </p:blipFill>
          </mc:Fallback>
        </mc:AlternateContent>
        <p:spPr>
          <a:xfrm>
            <a:off x="1371611" y="228600"/>
            <a:ext cx="3331240" cy="3383280"/>
          </a:xfrm>
          <a:prstGeom prst="rect">
            <a:avLst/>
          </a:prstGeom>
        </p:spPr>
      </p:pic>
      <p:pic>
        <p:nvPicPr>
          <p:cNvPr id="6" name="Picture 5" descr="shortest-path-hgm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8571" b="7143"/>
              <a:stretch>
                <a:fillRect/>
              </a:stretch>
            </p:blipFill>
          </mc:Choice>
          <mc:Fallback>
            <p:blipFill>
              <a:blip r:embed="rId5"/>
              <a:srcRect r="8571" b="7143"/>
              <a:stretch>
                <a:fillRect/>
              </a:stretch>
            </p:blipFill>
          </mc:Fallback>
        </mc:AlternateContent>
        <p:spPr>
          <a:xfrm>
            <a:off x="4887580" y="228600"/>
            <a:ext cx="3331240" cy="3383280"/>
          </a:xfrm>
          <a:prstGeom prst="rect">
            <a:avLst/>
          </a:prstGeom>
        </p:spPr>
      </p:pic>
      <p:pic>
        <p:nvPicPr>
          <p:cNvPr id="7" name="Picture 6" descr="shortest-path-lo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r="5714" b="7143"/>
              <a:stretch>
                <a:fillRect/>
              </a:stretch>
            </p:blipFill>
          </mc:Choice>
          <mc:Fallback>
            <p:blipFill>
              <a:blip r:embed="rId7"/>
              <a:srcRect r="5714" b="7143"/>
              <a:stretch>
                <a:fillRect/>
              </a:stretch>
            </p:blipFill>
          </mc:Fallback>
        </mc:AlternateContent>
        <p:spPr>
          <a:xfrm>
            <a:off x="1371611" y="3474720"/>
            <a:ext cx="3435342" cy="3383280"/>
          </a:xfrm>
          <a:prstGeom prst="rect">
            <a:avLst/>
          </a:prstGeom>
        </p:spPr>
      </p:pic>
      <p:pic>
        <p:nvPicPr>
          <p:cNvPr id="9" name="Picture 8" descr="shortest-path-gwa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r="7143" b="7143"/>
              <a:stretch>
                <a:fillRect/>
              </a:stretch>
            </p:blipFill>
          </mc:Choice>
          <mc:Fallback>
            <p:blipFill>
              <a:blip r:embed="rId9"/>
              <a:srcRect r="7143" b="7143"/>
              <a:stretch>
                <a:fillRect/>
              </a:stretch>
            </p:blipFill>
          </mc:Fallback>
        </mc:AlternateContent>
        <p:spPr>
          <a:xfrm>
            <a:off x="5024102" y="3474720"/>
            <a:ext cx="3383280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2636" y="4727575"/>
            <a:ext cx="7218451" cy="1771195"/>
          </a:xfrm>
        </p:spPr>
        <p:txBody>
          <a:bodyPr>
            <a:normAutofit fontScale="90000"/>
          </a:bodyPr>
          <a:lstStyle/>
          <a:p>
            <a:r>
              <a:rPr lang="en-US" sz="1600" b="0" dirty="0" smtClean="0"/>
              <a:t>KS-test </a:t>
            </a:r>
            <a:br>
              <a:rPr lang="en-US" sz="1600" b="0" dirty="0" smtClean="0"/>
            </a:br>
            <a:r>
              <a:rPr lang="en-US" sz="1600" b="0" dirty="0" err="1" smtClean="0"/>
              <a:t>lof</a:t>
            </a:r>
            <a:r>
              <a:rPr lang="en-US" sz="1600" b="0" dirty="0" smtClean="0"/>
              <a:t> path lengths longer than </a:t>
            </a:r>
            <a:r>
              <a:rPr lang="en-US" sz="1600" b="0" dirty="0" err="1" smtClean="0"/>
              <a:t>hgmd</a:t>
            </a:r>
            <a:r>
              <a:rPr lang="en-US" sz="1600" b="0" dirty="0" smtClean="0"/>
              <a:t>: </a:t>
            </a:r>
            <a:r>
              <a:rPr lang="en-US" sz="1600" b="0" dirty="0" err="1" smtClean="0"/>
              <a:t>pvalue</a:t>
            </a:r>
            <a:r>
              <a:rPr lang="en-US" sz="1600" b="0" dirty="0" smtClean="0"/>
              <a:t>=9.88e-06, D= 0.0343</a:t>
            </a:r>
            <a:br>
              <a:rPr lang="en-US" sz="1600" b="0" dirty="0" smtClean="0"/>
            </a:br>
            <a:r>
              <a:rPr lang="en-US" sz="1600" b="0" dirty="0" smtClean="0"/>
              <a:t>(consistent with </a:t>
            </a:r>
            <a:r>
              <a:rPr lang="en-US" sz="1600" b="0" dirty="0" err="1" smtClean="0"/>
              <a:t>t</a:t>
            </a:r>
            <a:r>
              <a:rPr lang="en-US" sz="1600" b="0" dirty="0" smtClean="0"/>
              <a:t>-test)</a:t>
            </a:r>
            <a:br>
              <a:rPr lang="en-US" sz="1600" b="0" dirty="0" smtClean="0"/>
            </a:br>
            <a:r>
              <a:rPr lang="en-US" sz="1600" b="0" dirty="0" err="1" smtClean="0"/>
              <a:t>gwas</a:t>
            </a:r>
            <a:r>
              <a:rPr lang="en-US" sz="1600" b="0" dirty="0" smtClean="0"/>
              <a:t> path lengths longer than </a:t>
            </a:r>
            <a:r>
              <a:rPr lang="en-US" sz="1600" b="0" dirty="0" err="1" smtClean="0"/>
              <a:t>lof</a:t>
            </a:r>
            <a:r>
              <a:rPr lang="en-US" sz="1600" b="0" dirty="0" smtClean="0"/>
              <a:t>: </a:t>
            </a:r>
            <a:r>
              <a:rPr lang="en-US" sz="1600" b="0" dirty="0" err="1" smtClean="0"/>
              <a:t>pvalue</a:t>
            </a:r>
            <a:r>
              <a:rPr lang="en-US" sz="1600" b="0" dirty="0" smtClean="0"/>
              <a:t>=2.68e-05, D=0.0398</a:t>
            </a:r>
            <a:br>
              <a:rPr lang="en-US" sz="1600" b="0" dirty="0" smtClean="0"/>
            </a:br>
            <a:r>
              <a:rPr lang="en-US" sz="1600" b="0" dirty="0" smtClean="0"/>
              <a:t>(consistent with </a:t>
            </a:r>
            <a:r>
              <a:rPr lang="en-US" sz="1600" b="0" dirty="0" err="1" smtClean="0"/>
              <a:t>t</a:t>
            </a:r>
            <a:r>
              <a:rPr lang="en-US" sz="1600" b="0" dirty="0" smtClean="0"/>
              <a:t>-test)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Placeholder 5" descr="ecdf-shortest-path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6667" r="-16667"/>
              <a:stretch>
                <a:fillRect/>
              </a:stretch>
            </p:blipFill>
          </mc:Choice>
          <mc:Fallback>
            <p:blipFill>
              <a:blip r:embed="rId4"/>
              <a:srcRect l="-16667" r="-16667"/>
              <a:stretch>
                <a:fillRect/>
              </a:stretch>
            </p:blipFill>
          </mc:Fallback>
        </mc:AlternateContent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 descr="ecdf-degree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667" r="-16667"/>
              <a:stretch>
                <a:fillRect/>
              </a:stretch>
            </p:blipFill>
          </mc:Choice>
          <mc:Fallback>
            <p:blipFill>
              <a:blip r:embed="rId3"/>
              <a:srcRect l="-16667" r="-16667"/>
              <a:stretch>
                <a:fillRect/>
              </a:stretch>
            </p:blipFill>
          </mc:Fallback>
        </mc:AlternateContent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KS test: Only HGMD degrees higher than NONSYN degrees (</a:t>
            </a:r>
            <a:r>
              <a:rPr lang="en-US" dirty="0" err="1" smtClean="0"/>
              <a:t>pvalue</a:t>
            </a:r>
            <a:r>
              <a:rPr lang="en-US" dirty="0" smtClean="0"/>
              <a:t>=7.79e</a:t>
            </a:r>
            <a:r>
              <a:rPr lang="en-US" dirty="0" smtClean="0"/>
              <a:t>-</a:t>
            </a:r>
            <a:r>
              <a:rPr lang="en-US" dirty="0" smtClean="0"/>
              <a:t>06)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0045-3E0A-8D49-B934-F8F901B6D5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272</Words>
  <Application>Microsoft Macintosh PowerPoint</Application>
  <PresentationFormat>On-screen Show (4:3)</PresentationFormat>
  <Paragraphs>32</Paragraphs>
  <Slides>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PRO-SNP-NET</vt:lpstr>
      <vt:lpstr>Structure vs Sequence conservation scores</vt:lpstr>
      <vt:lpstr>Slide 3</vt:lpstr>
      <vt:lpstr>Slide 4</vt:lpstr>
      <vt:lpstr>Slide 5</vt:lpstr>
      <vt:lpstr>SNPs on PPI</vt:lpstr>
      <vt:lpstr>Slide 7</vt:lpstr>
      <vt:lpstr>KS-test  lof path lengths longer than hgmd: pvalue=9.88e-06, D= 0.0343 (consistent with t-test) gwas path lengths longer than lof: pvalue=2.68e-05, D=0.0398 (consistent with t-test)  </vt:lpstr>
      <vt:lpstr>Slide 9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Ekta Khurana</dc:creator>
  <cp:lastModifiedBy>Ekta Khurana</cp:lastModifiedBy>
  <cp:revision>64</cp:revision>
  <dcterms:created xsi:type="dcterms:W3CDTF">2011-03-14T21:09:00Z</dcterms:created>
  <dcterms:modified xsi:type="dcterms:W3CDTF">2011-03-15T21:51:04Z</dcterms:modified>
</cp:coreProperties>
</file>