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3" r:id="rId13"/>
    <p:sldId id="269" r:id="rId14"/>
    <p:sldId id="270" r:id="rId15"/>
    <p:sldId id="264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9A4C-C642-4713-8A78-B3B17F8CF806}" type="datetimeFigureOut">
              <a:rPr lang="fr-CH" smtClean="0"/>
              <a:pPr/>
              <a:t>09.03.2011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28FB-1DA6-45A8-9466-E61A75BB18D3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9A4C-C642-4713-8A78-B3B17F8CF806}" type="datetimeFigureOut">
              <a:rPr lang="fr-CH" smtClean="0"/>
              <a:pPr/>
              <a:t>09.03.2011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28FB-1DA6-45A8-9466-E61A75BB18D3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9A4C-C642-4713-8A78-B3B17F8CF806}" type="datetimeFigureOut">
              <a:rPr lang="fr-CH" smtClean="0"/>
              <a:pPr/>
              <a:t>09.03.2011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28FB-1DA6-45A8-9466-E61A75BB18D3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9A4C-C642-4713-8A78-B3B17F8CF806}" type="datetimeFigureOut">
              <a:rPr lang="fr-CH" smtClean="0"/>
              <a:pPr/>
              <a:t>09.03.2011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28FB-1DA6-45A8-9466-E61A75BB18D3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9A4C-C642-4713-8A78-B3B17F8CF806}" type="datetimeFigureOut">
              <a:rPr lang="fr-CH" smtClean="0"/>
              <a:pPr/>
              <a:t>09.03.2011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28FB-1DA6-45A8-9466-E61A75BB18D3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9A4C-C642-4713-8A78-B3B17F8CF806}" type="datetimeFigureOut">
              <a:rPr lang="fr-CH" smtClean="0"/>
              <a:pPr/>
              <a:t>09.03.2011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28FB-1DA6-45A8-9466-E61A75BB18D3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9A4C-C642-4713-8A78-B3B17F8CF806}" type="datetimeFigureOut">
              <a:rPr lang="fr-CH" smtClean="0"/>
              <a:pPr/>
              <a:t>09.03.2011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28FB-1DA6-45A8-9466-E61A75BB18D3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9A4C-C642-4713-8A78-B3B17F8CF806}" type="datetimeFigureOut">
              <a:rPr lang="fr-CH" smtClean="0"/>
              <a:pPr/>
              <a:t>09.03.2011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28FB-1DA6-45A8-9466-E61A75BB18D3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9A4C-C642-4713-8A78-B3B17F8CF806}" type="datetimeFigureOut">
              <a:rPr lang="fr-CH" smtClean="0"/>
              <a:pPr/>
              <a:t>09.03.2011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28FB-1DA6-45A8-9466-E61A75BB18D3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9A4C-C642-4713-8A78-B3B17F8CF806}" type="datetimeFigureOut">
              <a:rPr lang="fr-CH" smtClean="0"/>
              <a:pPr/>
              <a:t>09.03.2011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28FB-1DA6-45A8-9466-E61A75BB18D3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9A4C-C642-4713-8A78-B3B17F8CF806}" type="datetimeFigureOut">
              <a:rPr lang="fr-CH" smtClean="0"/>
              <a:pPr/>
              <a:t>09.03.2011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E28FB-1DA6-45A8-9466-E61A75BB18D3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79A4C-C642-4713-8A78-B3B17F8CF806}" type="datetimeFigureOut">
              <a:rPr lang="fr-CH" smtClean="0"/>
              <a:pPr/>
              <a:t>09.03.2011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E28FB-1DA6-45A8-9466-E61A75BB18D3}" type="slidenum">
              <a:rPr lang="fr-CH" smtClean="0"/>
              <a:pPr/>
              <a:t>‹#›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195736" y="2381979"/>
            <a:ext cx="44644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75532" y="2814027"/>
            <a:ext cx="4104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195736" y="2814027"/>
            <a:ext cx="44644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75532" y="3246075"/>
            <a:ext cx="4104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195736" y="3246075"/>
            <a:ext cx="41842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75532" y="3678123"/>
            <a:ext cx="4104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95736" y="3678123"/>
            <a:ext cx="44644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195736" y="4110171"/>
            <a:ext cx="44644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20446" y="3102059"/>
            <a:ext cx="215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0</a:t>
            </a:r>
            <a:endParaRPr lang="fr-CH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1547664" y="3545140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-2x</a:t>
            </a:r>
            <a:endParaRPr lang="fr-CH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1547664" y="3977188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-4x</a:t>
            </a:r>
            <a:endParaRPr lang="fr-CH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1547664" y="2237963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+4x</a:t>
            </a:r>
            <a:endParaRPr lang="fr-CH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1547664" y="2670011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+2x</a:t>
            </a:r>
            <a:endParaRPr lang="fr-CH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102171" y="3102059"/>
            <a:ext cx="1046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b="1" dirty="0" smtClean="0"/>
              <a:t>Relative rates</a:t>
            </a:r>
            <a:endParaRPr lang="fr-CH" sz="1200" b="1" dirty="0"/>
          </a:p>
        </p:txBody>
      </p:sp>
      <p:sp>
        <p:nvSpPr>
          <p:cNvPr id="19" name="Right Brace 18"/>
          <p:cNvSpPr/>
          <p:nvPr/>
        </p:nvSpPr>
        <p:spPr>
          <a:xfrm rot="10800000">
            <a:off x="1187625" y="2309971"/>
            <a:ext cx="360040" cy="18722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3247640" y="3210071"/>
            <a:ext cx="2376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363764" y="3246075"/>
            <a:ext cx="144016" cy="720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TextBox 22"/>
          <p:cNvSpPr txBox="1"/>
          <p:nvPr/>
        </p:nvSpPr>
        <p:spPr>
          <a:xfrm>
            <a:off x="2267744" y="4830251"/>
            <a:ext cx="18439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Rate estimate for </a:t>
            </a:r>
            <a:r>
              <a:rPr lang="en-CA" sz="1200" b="1" dirty="0" smtClean="0"/>
              <a:t>all</a:t>
            </a:r>
            <a:r>
              <a:rPr lang="en-CA" sz="1200" dirty="0" smtClean="0"/>
              <a:t> </a:t>
            </a:r>
            <a:r>
              <a:rPr lang="en-CA" sz="1200" dirty="0" err="1" smtClean="0"/>
              <a:t>indels</a:t>
            </a:r>
            <a:endParaRPr lang="fr-CH" sz="1200" dirty="0"/>
          </a:p>
        </p:txBody>
      </p:sp>
      <p:cxnSp>
        <p:nvCxnSpPr>
          <p:cNvPr id="25" name="Straight Arrow Connector 24"/>
          <p:cNvCxnSpPr>
            <a:endCxn id="22" idx="2"/>
          </p:cNvCxnSpPr>
          <p:nvPr/>
        </p:nvCxnSpPr>
        <p:spPr>
          <a:xfrm rot="5400000" flipH="1" flipV="1">
            <a:off x="3747802" y="4070273"/>
            <a:ext cx="792088" cy="5838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211960" y="3246075"/>
            <a:ext cx="152981" cy="14401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26"/>
          <p:cNvSpPr/>
          <p:nvPr/>
        </p:nvSpPr>
        <p:spPr>
          <a:xfrm>
            <a:off x="4508957" y="3246075"/>
            <a:ext cx="144016" cy="57606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8" name="Rectangle 27"/>
          <p:cNvSpPr/>
          <p:nvPr/>
        </p:nvSpPr>
        <p:spPr>
          <a:xfrm>
            <a:off x="4644008" y="3246075"/>
            <a:ext cx="144016" cy="720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Rectangle 28"/>
          <p:cNvSpPr/>
          <p:nvPr/>
        </p:nvSpPr>
        <p:spPr>
          <a:xfrm>
            <a:off x="4076909" y="3246075"/>
            <a:ext cx="135051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1" name="Rectangle 30"/>
          <p:cNvSpPr/>
          <p:nvPr/>
        </p:nvSpPr>
        <p:spPr>
          <a:xfrm>
            <a:off x="4788024" y="3246075"/>
            <a:ext cx="144016" cy="43204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4" name="Right Brace 33"/>
          <p:cNvSpPr/>
          <p:nvPr/>
        </p:nvSpPr>
        <p:spPr>
          <a:xfrm rot="16200000">
            <a:off x="5400092" y="1121839"/>
            <a:ext cx="360040" cy="20162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5" name="TextBox 34"/>
          <p:cNvSpPr txBox="1"/>
          <p:nvPr/>
        </p:nvSpPr>
        <p:spPr>
          <a:xfrm>
            <a:off x="4572000" y="1455167"/>
            <a:ext cx="1972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200" dirty="0" smtClean="0"/>
              <a:t>Rate estimates for </a:t>
            </a:r>
            <a:r>
              <a:rPr lang="en-CA" sz="1200" b="1" dirty="0" smtClean="0"/>
              <a:t>insertions</a:t>
            </a:r>
          </a:p>
          <a:p>
            <a:pPr algn="ctr"/>
            <a:r>
              <a:rPr lang="en-CA" sz="1200" dirty="0" smtClean="0"/>
              <a:t>of length: +1 .. + 15</a:t>
            </a:r>
            <a:endParaRPr lang="fr-CH" sz="1200" dirty="0"/>
          </a:p>
        </p:txBody>
      </p:sp>
      <p:sp>
        <p:nvSpPr>
          <p:cNvPr id="36" name="Right Brace 35"/>
          <p:cNvSpPr/>
          <p:nvPr/>
        </p:nvSpPr>
        <p:spPr>
          <a:xfrm rot="16200000">
            <a:off x="3059832" y="1085835"/>
            <a:ext cx="360040" cy="20882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8" name="TextBox 37"/>
          <p:cNvSpPr txBox="1"/>
          <p:nvPr/>
        </p:nvSpPr>
        <p:spPr>
          <a:xfrm>
            <a:off x="4427984" y="3768061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800" dirty="0" smtClean="0"/>
              <a:t>+1</a:t>
            </a:r>
            <a:endParaRPr lang="fr-CH" sz="800" dirty="0"/>
          </a:p>
        </p:txBody>
      </p:sp>
      <p:sp>
        <p:nvSpPr>
          <p:cNvPr id="39" name="TextBox 38"/>
          <p:cNvSpPr txBox="1"/>
          <p:nvPr/>
        </p:nvSpPr>
        <p:spPr>
          <a:xfrm>
            <a:off x="4563809" y="391207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800" dirty="0" smtClean="0"/>
              <a:t>+2</a:t>
            </a:r>
            <a:endParaRPr lang="fr-CH" sz="800" dirty="0"/>
          </a:p>
        </p:txBody>
      </p:sp>
      <p:sp>
        <p:nvSpPr>
          <p:cNvPr id="40" name="TextBox 39"/>
          <p:cNvSpPr txBox="1"/>
          <p:nvPr/>
        </p:nvSpPr>
        <p:spPr>
          <a:xfrm>
            <a:off x="4716016" y="364284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800" dirty="0" smtClean="0"/>
              <a:t>+3</a:t>
            </a:r>
            <a:endParaRPr lang="fr-CH" sz="800" dirty="0"/>
          </a:p>
        </p:txBody>
      </p:sp>
      <p:sp>
        <p:nvSpPr>
          <p:cNvPr id="42" name="Rectangle 41"/>
          <p:cNvSpPr/>
          <p:nvPr/>
        </p:nvSpPr>
        <p:spPr>
          <a:xfrm>
            <a:off x="4932040" y="3246075"/>
            <a:ext cx="144016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3" name="Rectangle 42"/>
          <p:cNvSpPr/>
          <p:nvPr/>
        </p:nvSpPr>
        <p:spPr>
          <a:xfrm>
            <a:off x="5076056" y="3246075"/>
            <a:ext cx="144016" cy="14401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4" name="Rectangle 43"/>
          <p:cNvSpPr/>
          <p:nvPr/>
        </p:nvSpPr>
        <p:spPr>
          <a:xfrm>
            <a:off x="5220072" y="3246075"/>
            <a:ext cx="144016" cy="43204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5" name="Rectangle 44"/>
          <p:cNvSpPr/>
          <p:nvPr/>
        </p:nvSpPr>
        <p:spPr>
          <a:xfrm>
            <a:off x="5364088" y="3246075"/>
            <a:ext cx="144016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6" name="Rectangle 45"/>
          <p:cNvSpPr/>
          <p:nvPr/>
        </p:nvSpPr>
        <p:spPr>
          <a:xfrm>
            <a:off x="5508104" y="3246075"/>
            <a:ext cx="144016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7" name="Rectangle 46"/>
          <p:cNvSpPr/>
          <p:nvPr/>
        </p:nvSpPr>
        <p:spPr>
          <a:xfrm>
            <a:off x="5652120" y="3246075"/>
            <a:ext cx="144016" cy="21602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8" name="Rectangle 47"/>
          <p:cNvSpPr/>
          <p:nvPr/>
        </p:nvSpPr>
        <p:spPr>
          <a:xfrm>
            <a:off x="5796136" y="3246075"/>
            <a:ext cx="144016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9" name="Rectangle 48"/>
          <p:cNvSpPr/>
          <p:nvPr/>
        </p:nvSpPr>
        <p:spPr>
          <a:xfrm>
            <a:off x="5940152" y="3246075"/>
            <a:ext cx="14401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0" name="Rectangle 49"/>
          <p:cNvSpPr/>
          <p:nvPr/>
        </p:nvSpPr>
        <p:spPr>
          <a:xfrm>
            <a:off x="6084168" y="3246075"/>
            <a:ext cx="144016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1" name="Rectangle 50"/>
          <p:cNvSpPr/>
          <p:nvPr/>
        </p:nvSpPr>
        <p:spPr>
          <a:xfrm>
            <a:off x="6228184" y="3246075"/>
            <a:ext cx="144016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2" name="Rectangle 51"/>
          <p:cNvSpPr/>
          <p:nvPr/>
        </p:nvSpPr>
        <p:spPr>
          <a:xfrm>
            <a:off x="6372200" y="3246075"/>
            <a:ext cx="144016" cy="216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3" name="Rectangle 52"/>
          <p:cNvSpPr/>
          <p:nvPr/>
        </p:nvSpPr>
        <p:spPr>
          <a:xfrm>
            <a:off x="6516216" y="3246075"/>
            <a:ext cx="144016" cy="15121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2" name="Rectangle 61"/>
          <p:cNvSpPr/>
          <p:nvPr/>
        </p:nvSpPr>
        <p:spPr>
          <a:xfrm flipH="1" flipV="1">
            <a:off x="2348717" y="2967008"/>
            <a:ext cx="144016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3" name="Rectangle 62"/>
          <p:cNvSpPr/>
          <p:nvPr/>
        </p:nvSpPr>
        <p:spPr>
          <a:xfrm flipH="1" flipV="1">
            <a:off x="2492733" y="3111024"/>
            <a:ext cx="14401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4" name="Rectangle 63"/>
          <p:cNvSpPr/>
          <p:nvPr/>
        </p:nvSpPr>
        <p:spPr>
          <a:xfrm flipH="1" flipV="1">
            <a:off x="2636749" y="2822992"/>
            <a:ext cx="144016" cy="43204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5" name="Rectangle 64"/>
          <p:cNvSpPr/>
          <p:nvPr/>
        </p:nvSpPr>
        <p:spPr>
          <a:xfrm flipH="1" flipV="1">
            <a:off x="2780765" y="3039016"/>
            <a:ext cx="144016" cy="216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6" name="Rectangle 65"/>
          <p:cNvSpPr/>
          <p:nvPr/>
        </p:nvSpPr>
        <p:spPr>
          <a:xfrm flipH="1" flipV="1">
            <a:off x="2924781" y="2895000"/>
            <a:ext cx="14401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7" name="Rectangle 66"/>
          <p:cNvSpPr/>
          <p:nvPr/>
        </p:nvSpPr>
        <p:spPr>
          <a:xfrm flipH="1" flipV="1">
            <a:off x="3068797" y="3039016"/>
            <a:ext cx="144016" cy="2160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8" name="Rectangle 67"/>
          <p:cNvSpPr/>
          <p:nvPr/>
        </p:nvSpPr>
        <p:spPr>
          <a:xfrm flipH="1" flipV="1">
            <a:off x="3212813" y="2822992"/>
            <a:ext cx="144016" cy="43204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9" name="Rectangle 68"/>
          <p:cNvSpPr/>
          <p:nvPr/>
        </p:nvSpPr>
        <p:spPr>
          <a:xfrm flipH="1" flipV="1">
            <a:off x="3356829" y="2895000"/>
            <a:ext cx="144016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0" name="Rectangle 69"/>
          <p:cNvSpPr/>
          <p:nvPr/>
        </p:nvSpPr>
        <p:spPr>
          <a:xfrm flipH="1" flipV="1">
            <a:off x="3500845" y="3111024"/>
            <a:ext cx="144016" cy="1440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1" name="Rectangle 70"/>
          <p:cNvSpPr/>
          <p:nvPr/>
        </p:nvSpPr>
        <p:spPr>
          <a:xfrm flipH="1" flipV="1">
            <a:off x="3644861" y="2967008"/>
            <a:ext cx="144016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2" name="Rectangle 71"/>
          <p:cNvSpPr/>
          <p:nvPr/>
        </p:nvSpPr>
        <p:spPr>
          <a:xfrm flipH="1" flipV="1">
            <a:off x="3788877" y="3039016"/>
            <a:ext cx="144016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3" name="Rectangle 72"/>
          <p:cNvSpPr/>
          <p:nvPr/>
        </p:nvSpPr>
        <p:spPr>
          <a:xfrm flipH="1" flipV="1">
            <a:off x="3932893" y="2967008"/>
            <a:ext cx="144016" cy="288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2" name="Rectangle 81"/>
          <p:cNvSpPr/>
          <p:nvPr/>
        </p:nvSpPr>
        <p:spPr>
          <a:xfrm>
            <a:off x="2204701" y="2967008"/>
            <a:ext cx="144016" cy="2880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4" name="TextBox 83"/>
          <p:cNvSpPr txBox="1"/>
          <p:nvPr/>
        </p:nvSpPr>
        <p:spPr>
          <a:xfrm>
            <a:off x="6399095" y="4740893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800" dirty="0" smtClean="0"/>
              <a:t>+15</a:t>
            </a:r>
            <a:endParaRPr lang="fr-CH" sz="800" dirty="0"/>
          </a:p>
        </p:txBody>
      </p:sp>
      <p:sp>
        <p:nvSpPr>
          <p:cNvPr id="85" name="TextBox 84"/>
          <p:cNvSpPr txBox="1"/>
          <p:nvPr/>
        </p:nvSpPr>
        <p:spPr>
          <a:xfrm>
            <a:off x="4140726" y="3363776"/>
            <a:ext cx="2680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800" dirty="0" smtClean="0"/>
              <a:t>-1</a:t>
            </a:r>
            <a:endParaRPr lang="fr-CH" sz="800" dirty="0"/>
          </a:p>
        </p:txBody>
      </p:sp>
      <p:sp>
        <p:nvSpPr>
          <p:cNvPr id="86" name="TextBox 85"/>
          <p:cNvSpPr txBox="1"/>
          <p:nvPr/>
        </p:nvSpPr>
        <p:spPr>
          <a:xfrm>
            <a:off x="4015946" y="3462679"/>
            <a:ext cx="2680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800" dirty="0" smtClean="0"/>
              <a:t>-2</a:t>
            </a:r>
            <a:endParaRPr lang="fr-CH" sz="800" dirty="0"/>
          </a:p>
        </p:txBody>
      </p:sp>
      <p:sp>
        <p:nvSpPr>
          <p:cNvPr id="87" name="TextBox 86"/>
          <p:cNvSpPr txBox="1"/>
          <p:nvPr/>
        </p:nvSpPr>
        <p:spPr>
          <a:xfrm>
            <a:off x="3871930" y="2750984"/>
            <a:ext cx="2680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800" dirty="0" smtClean="0"/>
              <a:t>-3</a:t>
            </a:r>
            <a:endParaRPr lang="fr-CH" sz="800" dirty="0"/>
          </a:p>
        </p:txBody>
      </p:sp>
      <p:sp>
        <p:nvSpPr>
          <p:cNvPr id="88" name="TextBox 87"/>
          <p:cNvSpPr txBox="1"/>
          <p:nvPr/>
        </p:nvSpPr>
        <p:spPr>
          <a:xfrm>
            <a:off x="2116843" y="2796677"/>
            <a:ext cx="3193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800" dirty="0" smtClean="0"/>
              <a:t>-15</a:t>
            </a:r>
            <a:endParaRPr lang="fr-CH" sz="800" dirty="0"/>
          </a:p>
        </p:txBody>
      </p:sp>
      <p:sp>
        <p:nvSpPr>
          <p:cNvPr id="89" name="Oval 88"/>
          <p:cNvSpPr/>
          <p:nvPr/>
        </p:nvSpPr>
        <p:spPr>
          <a:xfrm>
            <a:off x="5249213" y="3764420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0" name="Oval 89"/>
          <p:cNvSpPr/>
          <p:nvPr/>
        </p:nvSpPr>
        <p:spPr>
          <a:xfrm>
            <a:off x="5397429" y="3534107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1" name="Oval 90"/>
          <p:cNvSpPr/>
          <p:nvPr/>
        </p:nvSpPr>
        <p:spPr>
          <a:xfrm>
            <a:off x="5542008" y="3686507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2" name="Oval 91"/>
          <p:cNvSpPr/>
          <p:nvPr/>
        </p:nvSpPr>
        <p:spPr>
          <a:xfrm>
            <a:off x="4961181" y="3606115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3" name="Oval 92"/>
          <p:cNvSpPr/>
          <p:nvPr/>
        </p:nvSpPr>
        <p:spPr>
          <a:xfrm>
            <a:off x="5113581" y="3462099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4" name="Oval 93"/>
          <p:cNvSpPr/>
          <p:nvPr/>
        </p:nvSpPr>
        <p:spPr>
          <a:xfrm>
            <a:off x="4826691" y="3822139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5" name="Oval 94"/>
          <p:cNvSpPr/>
          <p:nvPr/>
        </p:nvSpPr>
        <p:spPr>
          <a:xfrm>
            <a:off x="4682675" y="4110171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6" name="Oval 95"/>
          <p:cNvSpPr/>
          <p:nvPr/>
        </p:nvSpPr>
        <p:spPr>
          <a:xfrm>
            <a:off x="4542859" y="3966155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7" name="Oval 96"/>
          <p:cNvSpPr/>
          <p:nvPr/>
        </p:nvSpPr>
        <p:spPr>
          <a:xfrm>
            <a:off x="4398843" y="4137607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8" name="Oval 97"/>
          <p:cNvSpPr/>
          <p:nvPr/>
        </p:nvSpPr>
        <p:spPr>
          <a:xfrm>
            <a:off x="4260153" y="3568011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9" name="Oval 98"/>
          <p:cNvSpPr/>
          <p:nvPr/>
        </p:nvSpPr>
        <p:spPr>
          <a:xfrm>
            <a:off x="4110811" y="3659071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0" name="Oval 99"/>
          <p:cNvSpPr/>
          <p:nvPr/>
        </p:nvSpPr>
        <p:spPr>
          <a:xfrm>
            <a:off x="3976321" y="2670011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1" name="Oval 100"/>
          <p:cNvSpPr/>
          <p:nvPr/>
        </p:nvSpPr>
        <p:spPr>
          <a:xfrm>
            <a:off x="3842394" y="2747345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2" name="Oval 101"/>
          <p:cNvSpPr/>
          <p:nvPr/>
        </p:nvSpPr>
        <p:spPr>
          <a:xfrm>
            <a:off x="3679326" y="2674774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3" name="Oval 102"/>
          <p:cNvSpPr/>
          <p:nvPr/>
        </p:nvSpPr>
        <p:spPr>
          <a:xfrm>
            <a:off x="3535310" y="2886035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4" name="Oval 103"/>
          <p:cNvSpPr/>
          <p:nvPr/>
        </p:nvSpPr>
        <p:spPr>
          <a:xfrm>
            <a:off x="3405020" y="2598003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5" name="Oval 104"/>
          <p:cNvSpPr/>
          <p:nvPr/>
        </p:nvSpPr>
        <p:spPr>
          <a:xfrm>
            <a:off x="3237752" y="2525995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6" name="Oval 105"/>
          <p:cNvSpPr/>
          <p:nvPr/>
        </p:nvSpPr>
        <p:spPr>
          <a:xfrm>
            <a:off x="3108025" y="2814027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7" name="Oval 106"/>
          <p:cNvSpPr/>
          <p:nvPr/>
        </p:nvSpPr>
        <p:spPr>
          <a:xfrm>
            <a:off x="6544794" y="4940926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>
              <a:solidFill>
                <a:srgbClr val="FF0000"/>
              </a:solidFill>
            </a:endParaRPr>
          </a:p>
        </p:txBody>
      </p:sp>
      <p:cxnSp>
        <p:nvCxnSpPr>
          <p:cNvPr id="109" name="Straight Arrow Connector 108"/>
          <p:cNvCxnSpPr/>
          <p:nvPr/>
        </p:nvCxnSpPr>
        <p:spPr>
          <a:xfrm rot="16200000" flipV="1">
            <a:off x="4283968" y="4686235"/>
            <a:ext cx="936104" cy="7200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3768762" y="5190291"/>
            <a:ext cx="21408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200" dirty="0" smtClean="0"/>
              <a:t>Red circle means rate</a:t>
            </a:r>
          </a:p>
          <a:p>
            <a:pPr algn="ctr"/>
            <a:r>
              <a:rPr lang="en-CA" sz="1200" dirty="0" smtClean="0"/>
              <a:t>estimate is significant</a:t>
            </a:r>
          </a:p>
          <a:p>
            <a:pPr algn="ctr"/>
            <a:r>
              <a:rPr lang="en-CA" sz="1200" dirty="0" smtClean="0"/>
              <a:t>(p &lt; 0.05); Significant estimates</a:t>
            </a:r>
          </a:p>
          <a:p>
            <a:pPr algn="ctr"/>
            <a:r>
              <a:rPr lang="en-CA" sz="1200" dirty="0"/>
              <a:t>a</a:t>
            </a:r>
            <a:r>
              <a:rPr lang="en-CA" sz="1200" dirty="0" smtClean="0"/>
              <a:t>re also </a:t>
            </a:r>
            <a:r>
              <a:rPr lang="en-CA" sz="1200" dirty="0" err="1" smtClean="0"/>
              <a:t>opague</a:t>
            </a:r>
            <a:r>
              <a:rPr lang="en-CA" sz="1200" dirty="0" smtClean="0"/>
              <a:t>.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 rot="10800000" flipV="1">
            <a:off x="6660232" y="4830251"/>
            <a:ext cx="576064" cy="1440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7308304" y="4623752"/>
            <a:ext cx="1612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200" dirty="0" smtClean="0"/>
              <a:t>Black circle means rate</a:t>
            </a:r>
          </a:p>
          <a:p>
            <a:pPr algn="ctr"/>
            <a:r>
              <a:rPr lang="en-CA" sz="1200" dirty="0" smtClean="0"/>
              <a:t>estimate extends</a:t>
            </a:r>
          </a:p>
          <a:p>
            <a:pPr algn="ctr"/>
            <a:r>
              <a:rPr lang="en-CA" sz="1200" dirty="0"/>
              <a:t>b</a:t>
            </a:r>
            <a:r>
              <a:rPr lang="en-CA" sz="1200" dirty="0" smtClean="0"/>
              <a:t>eyond graphing limits</a:t>
            </a:r>
            <a:endParaRPr lang="fr-CH" sz="1200" dirty="0"/>
          </a:p>
        </p:txBody>
      </p:sp>
      <p:sp>
        <p:nvSpPr>
          <p:cNvPr id="115" name="Rectangle 114"/>
          <p:cNvSpPr/>
          <p:nvPr/>
        </p:nvSpPr>
        <p:spPr>
          <a:xfrm>
            <a:off x="6804248" y="3256409"/>
            <a:ext cx="144016" cy="3600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6" name="Oval 115"/>
          <p:cNvSpPr/>
          <p:nvPr/>
        </p:nvSpPr>
        <p:spPr>
          <a:xfrm>
            <a:off x="6838156" y="3717032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cxnSp>
        <p:nvCxnSpPr>
          <p:cNvPr id="117" name="Straight Arrow Connector 116"/>
          <p:cNvCxnSpPr/>
          <p:nvPr/>
        </p:nvCxnSpPr>
        <p:spPr>
          <a:xfrm rot="5400000">
            <a:off x="6660232" y="2708920"/>
            <a:ext cx="648072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6894174" y="2204864"/>
            <a:ext cx="1854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200" dirty="0" smtClean="0"/>
              <a:t>Rate estimate for </a:t>
            </a:r>
            <a:r>
              <a:rPr lang="en-CA" sz="1200" b="1" dirty="0" smtClean="0"/>
              <a:t>all</a:t>
            </a:r>
            <a:r>
              <a:rPr lang="en-CA" sz="1200" dirty="0" smtClean="0"/>
              <a:t> SNPs  </a:t>
            </a:r>
          </a:p>
          <a:p>
            <a:pPr algn="ctr"/>
            <a:r>
              <a:rPr lang="en-CA" sz="1200" dirty="0" smtClean="0"/>
              <a:t>(using same model)</a:t>
            </a:r>
            <a:endParaRPr lang="fr-CH" sz="1200" dirty="0"/>
          </a:p>
        </p:txBody>
      </p:sp>
      <p:sp>
        <p:nvSpPr>
          <p:cNvPr id="120" name="TextBox 119"/>
          <p:cNvSpPr txBox="1"/>
          <p:nvPr/>
        </p:nvSpPr>
        <p:spPr>
          <a:xfrm>
            <a:off x="2267744" y="1455167"/>
            <a:ext cx="1950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200" dirty="0" smtClean="0"/>
              <a:t>Rate estimates for </a:t>
            </a:r>
            <a:r>
              <a:rPr lang="en-CA" sz="1200" b="1" dirty="0" smtClean="0"/>
              <a:t>deletions</a:t>
            </a:r>
          </a:p>
          <a:p>
            <a:pPr algn="ctr"/>
            <a:r>
              <a:rPr lang="en-CA" sz="1200" dirty="0" smtClean="0"/>
              <a:t>of length: - 15 .. - 1</a:t>
            </a:r>
            <a:endParaRPr lang="fr-CH" sz="1200" dirty="0"/>
          </a:p>
        </p:txBody>
      </p:sp>
      <p:cxnSp>
        <p:nvCxnSpPr>
          <p:cNvPr id="121" name="Straight Arrow Connector 120"/>
          <p:cNvCxnSpPr/>
          <p:nvPr/>
        </p:nvCxnSpPr>
        <p:spPr>
          <a:xfrm rot="5400000" flipH="1" flipV="1">
            <a:off x="2411760" y="3573016"/>
            <a:ext cx="1008112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1907704" y="4293096"/>
            <a:ext cx="1498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200" dirty="0" smtClean="0"/>
              <a:t>Length multiples of 3</a:t>
            </a:r>
          </a:p>
          <a:p>
            <a:pPr algn="ctr"/>
            <a:r>
              <a:rPr lang="en-CA" sz="1200" dirty="0"/>
              <a:t>i</a:t>
            </a:r>
            <a:r>
              <a:rPr lang="en-CA" sz="1200" dirty="0" smtClean="0"/>
              <a:t>n black</a:t>
            </a:r>
            <a:endParaRPr lang="fr-CH" sz="1200" dirty="0"/>
          </a:p>
        </p:txBody>
      </p:sp>
      <p:cxnSp>
        <p:nvCxnSpPr>
          <p:cNvPr id="125" name="Straight Arrow Connector 124"/>
          <p:cNvCxnSpPr/>
          <p:nvPr/>
        </p:nvCxnSpPr>
        <p:spPr>
          <a:xfrm rot="5400000" flipH="1" flipV="1">
            <a:off x="2735796" y="3320988"/>
            <a:ext cx="864096" cy="7920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4058419" y="5301208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8" name="Oval 127"/>
          <p:cNvSpPr/>
          <p:nvPr/>
        </p:nvSpPr>
        <p:spPr>
          <a:xfrm>
            <a:off x="7289254" y="4725144"/>
            <a:ext cx="72008" cy="7200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>
              <a:solidFill>
                <a:srgbClr val="FF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23528" y="404664"/>
            <a:ext cx="3815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/>
              <a:t>Interpreting  </a:t>
            </a:r>
            <a:r>
              <a:rPr lang="en-CA" b="1" dirty="0" err="1" smtClean="0"/>
              <a:t>indel</a:t>
            </a:r>
            <a:r>
              <a:rPr lang="en-CA" b="1" dirty="0" smtClean="0"/>
              <a:t> relative rate figures</a:t>
            </a:r>
            <a:endParaRPr lang="fr-CH" b="1" dirty="0"/>
          </a:p>
        </p:txBody>
      </p:sp>
      <p:sp>
        <p:nvSpPr>
          <p:cNvPr id="130" name="TextBox 129"/>
          <p:cNvSpPr txBox="1"/>
          <p:nvPr/>
        </p:nvSpPr>
        <p:spPr>
          <a:xfrm>
            <a:off x="160462" y="2214389"/>
            <a:ext cx="9046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Enrichment</a:t>
            </a:r>
            <a:endParaRPr lang="fr-CH" sz="1200" dirty="0"/>
          </a:p>
        </p:txBody>
      </p:sp>
      <p:sp>
        <p:nvSpPr>
          <p:cNvPr id="131" name="TextBox 130"/>
          <p:cNvSpPr txBox="1"/>
          <p:nvPr/>
        </p:nvSpPr>
        <p:spPr>
          <a:xfrm>
            <a:off x="221804" y="3944089"/>
            <a:ext cx="796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Depletion</a:t>
            </a:r>
            <a:endParaRPr lang="fr-CH" sz="1200" dirty="0"/>
          </a:p>
        </p:txBody>
      </p:sp>
      <p:cxnSp>
        <p:nvCxnSpPr>
          <p:cNvPr id="132" name="Straight Arrow Connector 131"/>
          <p:cNvCxnSpPr/>
          <p:nvPr/>
        </p:nvCxnSpPr>
        <p:spPr>
          <a:xfrm rot="5400000" flipH="1" flipV="1">
            <a:off x="318195" y="2780928"/>
            <a:ext cx="57606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rot="16200000" flipH="1">
            <a:off x="318989" y="3672805"/>
            <a:ext cx="57606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RIPILOT1_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190500"/>
            <a:ext cx="7620000" cy="6667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9512" y="188640"/>
            <a:ext cx="27987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Indel</a:t>
            </a:r>
            <a:r>
              <a:rPr lang="en-CA" dirty="0" smtClean="0"/>
              <a:t> rate estimates for GC</a:t>
            </a:r>
          </a:p>
          <a:p>
            <a:r>
              <a:rPr lang="en-CA" dirty="0" smtClean="0"/>
              <a:t>(YRI Pilot 1 </a:t>
            </a:r>
            <a:r>
              <a:rPr lang="en-CA" dirty="0" err="1" smtClean="0"/>
              <a:t>Indels</a:t>
            </a:r>
            <a:r>
              <a:rPr lang="en-CA" dirty="0" smtClean="0"/>
              <a:t> and SNPs)</a:t>
            </a:r>
            <a:endParaRPr lang="fr-C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RIPILOT1_VARIA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047750"/>
            <a:ext cx="7620000" cy="476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9512" y="188640"/>
            <a:ext cx="5131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Indel</a:t>
            </a:r>
            <a:r>
              <a:rPr lang="en-CA" dirty="0" smtClean="0"/>
              <a:t> rate estimates for recombination rate and SNPs</a:t>
            </a:r>
          </a:p>
          <a:p>
            <a:r>
              <a:rPr lang="en-CA" dirty="0" smtClean="0"/>
              <a:t>(YRI Pilot 1 </a:t>
            </a:r>
            <a:r>
              <a:rPr lang="en-CA" dirty="0" err="1" smtClean="0"/>
              <a:t>Indels</a:t>
            </a:r>
            <a:r>
              <a:rPr lang="en-CA" dirty="0" smtClean="0"/>
              <a:t> and SNPs)</a:t>
            </a:r>
            <a:endParaRPr lang="fr-C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908720"/>
            <a:ext cx="6119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/>
              <a:t>Supplemental 2: </a:t>
            </a:r>
            <a:r>
              <a:rPr lang="en-CA" b="1" dirty="0" err="1" smtClean="0"/>
              <a:t>Indel</a:t>
            </a:r>
            <a:r>
              <a:rPr lang="en-CA" b="1" dirty="0" smtClean="0"/>
              <a:t> rate estimates for background GC model</a:t>
            </a:r>
            <a:endParaRPr lang="fr-CH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EU_PROTOTYPING_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32656"/>
            <a:ext cx="7620000" cy="6667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9512" y="188640"/>
            <a:ext cx="6371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Extra GC windows tested to determine window size for full model.</a:t>
            </a:r>
            <a:endParaRPr lang="fr-C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EU_PROTOTYPING_REPEA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124744"/>
            <a:ext cx="7620000" cy="4762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9512" y="188640"/>
            <a:ext cx="5796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Repetitive elements added to model during GC prototyping.</a:t>
            </a:r>
            <a:endParaRPr lang="fr-C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908720"/>
            <a:ext cx="5280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 smtClean="0"/>
              <a:t>Supplemental 3: </a:t>
            </a:r>
            <a:r>
              <a:rPr lang="en-CA" b="1" dirty="0" err="1" smtClean="0"/>
              <a:t>Indel</a:t>
            </a:r>
            <a:r>
              <a:rPr lang="en-CA" b="1" dirty="0" smtClean="0"/>
              <a:t> rate estimates for CEU and YRI </a:t>
            </a:r>
          </a:p>
          <a:p>
            <a:pPr algn="ctr"/>
            <a:r>
              <a:rPr lang="en-CA" b="1" dirty="0" smtClean="0"/>
              <a:t>(using chimp-only polarization)</a:t>
            </a:r>
            <a:endParaRPr lang="fr-CH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EUPILOT1_PT_ONLY_GE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917340"/>
            <a:ext cx="6048672" cy="3780420"/>
          </a:xfrm>
          <a:prstGeom prst="rect">
            <a:avLst/>
          </a:prstGeom>
        </p:spPr>
      </p:pic>
      <p:pic>
        <p:nvPicPr>
          <p:cNvPr id="5" name="Picture 4" descr="YRIPILOT1_PT_ONLY_GE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3077580"/>
            <a:ext cx="6048672" cy="37804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9512" y="188640"/>
            <a:ext cx="703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CEU and YRI </a:t>
            </a:r>
            <a:r>
              <a:rPr lang="en-CA" dirty="0" err="1" smtClean="0"/>
              <a:t>genic</a:t>
            </a:r>
            <a:r>
              <a:rPr lang="en-CA" dirty="0" smtClean="0"/>
              <a:t> </a:t>
            </a:r>
            <a:r>
              <a:rPr lang="en-CA" dirty="0" err="1" smtClean="0"/>
              <a:t>indel</a:t>
            </a:r>
            <a:r>
              <a:rPr lang="en-CA" dirty="0" smtClean="0"/>
              <a:t> rates (using polarization from </a:t>
            </a:r>
            <a:r>
              <a:rPr lang="en-CA" i="1" dirty="0" smtClean="0"/>
              <a:t>P. troglodytes </a:t>
            </a:r>
            <a:r>
              <a:rPr lang="en-CA" dirty="0" smtClean="0"/>
              <a:t>only).</a:t>
            </a:r>
            <a:endParaRPr lang="fr-CH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191683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CEU</a:t>
            </a:r>
            <a:endParaRPr lang="fr-CH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400506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YRI</a:t>
            </a:r>
            <a:endParaRPr lang="fr-CH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RIPILOT1_PT_ONLY_REPEAT_SUBSE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3645024"/>
            <a:ext cx="5940152" cy="37125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9512" y="188640"/>
            <a:ext cx="24720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CEU and YRI repetitive </a:t>
            </a:r>
          </a:p>
          <a:p>
            <a:r>
              <a:rPr lang="en-CA" dirty="0" smtClean="0"/>
              <a:t>element </a:t>
            </a:r>
            <a:r>
              <a:rPr lang="en-CA" dirty="0" err="1" smtClean="0"/>
              <a:t>indel</a:t>
            </a:r>
            <a:r>
              <a:rPr lang="en-CA" dirty="0" smtClean="0"/>
              <a:t> rates </a:t>
            </a:r>
          </a:p>
          <a:p>
            <a:r>
              <a:rPr lang="en-CA" dirty="0" smtClean="0"/>
              <a:t>(using polarization from </a:t>
            </a:r>
          </a:p>
          <a:p>
            <a:r>
              <a:rPr lang="en-CA" i="1" dirty="0" smtClean="0"/>
              <a:t>P. troglodytes </a:t>
            </a:r>
            <a:r>
              <a:rPr lang="en-CA" dirty="0" smtClean="0"/>
              <a:t>only).</a:t>
            </a:r>
            <a:endParaRPr lang="fr-CH" dirty="0"/>
          </a:p>
        </p:txBody>
      </p:sp>
      <p:pic>
        <p:nvPicPr>
          <p:cNvPr id="5" name="Picture 4" descr="CEUPILOT1_PT_ONLY_REPEA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96748" y="1"/>
            <a:ext cx="5947251" cy="3717032"/>
          </a:xfrm>
          <a:prstGeom prst="rect">
            <a:avLst/>
          </a:prstGeom>
        </p:spPr>
      </p:pic>
      <p:sp>
        <p:nvSpPr>
          <p:cNvPr id="8" name="Left Brace 7"/>
          <p:cNvSpPr/>
          <p:nvPr/>
        </p:nvSpPr>
        <p:spPr>
          <a:xfrm>
            <a:off x="2627784" y="404664"/>
            <a:ext cx="333751" cy="31683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Left Brace 8"/>
          <p:cNvSpPr/>
          <p:nvPr/>
        </p:nvSpPr>
        <p:spPr>
          <a:xfrm>
            <a:off x="2627784" y="3933056"/>
            <a:ext cx="360040" cy="27363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TextBox 9"/>
          <p:cNvSpPr txBox="1"/>
          <p:nvPr/>
        </p:nvSpPr>
        <p:spPr>
          <a:xfrm>
            <a:off x="1907704" y="1772816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CEU</a:t>
            </a:r>
            <a:endParaRPr lang="fr-CH" dirty="0"/>
          </a:p>
        </p:txBody>
      </p:sp>
      <p:sp>
        <p:nvSpPr>
          <p:cNvPr id="11" name="TextBox 10"/>
          <p:cNvSpPr txBox="1"/>
          <p:nvPr/>
        </p:nvSpPr>
        <p:spPr>
          <a:xfrm>
            <a:off x="1907704" y="508518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YRI</a:t>
            </a:r>
            <a:endParaRPr lang="fr-CH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EUPILOT1_PT_ONLY_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764704"/>
            <a:ext cx="6746053" cy="5902796"/>
          </a:xfrm>
          <a:prstGeom prst="rect">
            <a:avLst/>
          </a:prstGeom>
        </p:spPr>
      </p:pic>
      <p:pic>
        <p:nvPicPr>
          <p:cNvPr id="6" name="Picture 5" descr="YRIPILOT1_PT_ONLY_G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00736" y="669506"/>
            <a:ext cx="6971928" cy="61004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9512" y="188640"/>
            <a:ext cx="6863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CEU and YRI GC </a:t>
            </a:r>
            <a:r>
              <a:rPr lang="en-CA" dirty="0" err="1" smtClean="0"/>
              <a:t>indel</a:t>
            </a:r>
            <a:r>
              <a:rPr lang="en-CA" dirty="0" smtClean="0"/>
              <a:t> rates (using polarization from </a:t>
            </a:r>
            <a:r>
              <a:rPr lang="en-CA" i="1" dirty="0" smtClean="0"/>
              <a:t>P. troglodytes </a:t>
            </a:r>
            <a:r>
              <a:rPr lang="en-CA" dirty="0" smtClean="0"/>
              <a:t>only).</a:t>
            </a:r>
            <a:endParaRPr lang="fr-CH" dirty="0"/>
          </a:p>
        </p:txBody>
      </p:sp>
      <p:sp>
        <p:nvSpPr>
          <p:cNvPr id="9" name="TextBox 8"/>
          <p:cNvSpPr txBox="1"/>
          <p:nvPr/>
        </p:nvSpPr>
        <p:spPr>
          <a:xfrm>
            <a:off x="1115616" y="83671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CEU</a:t>
            </a:r>
            <a:endParaRPr lang="fr-CH" dirty="0"/>
          </a:p>
        </p:txBody>
      </p:sp>
      <p:sp>
        <p:nvSpPr>
          <p:cNvPr id="10" name="TextBox 9"/>
          <p:cNvSpPr txBox="1"/>
          <p:nvPr/>
        </p:nvSpPr>
        <p:spPr>
          <a:xfrm>
            <a:off x="5364088" y="83671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YRI</a:t>
            </a:r>
            <a:endParaRPr lang="fr-CH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EUPILOT1_PT_ONLY_VARIA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764704"/>
            <a:ext cx="6768752" cy="4230470"/>
          </a:xfrm>
          <a:prstGeom prst="rect">
            <a:avLst/>
          </a:prstGeom>
        </p:spPr>
      </p:pic>
      <p:pic>
        <p:nvPicPr>
          <p:cNvPr id="5" name="Picture 4" descr="YRIPILOT1_PT_ONLY_VARIATI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3789040"/>
            <a:ext cx="6768752" cy="423047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9512" y="188640"/>
            <a:ext cx="535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CEU and YRI recombination and SNP </a:t>
            </a:r>
          </a:p>
          <a:p>
            <a:r>
              <a:rPr lang="en-CA" dirty="0" err="1" smtClean="0"/>
              <a:t>indel</a:t>
            </a:r>
            <a:r>
              <a:rPr lang="en-CA" dirty="0" smtClean="0"/>
              <a:t> rates (using polarization from </a:t>
            </a:r>
            <a:r>
              <a:rPr lang="en-CA" i="1" dirty="0" smtClean="0"/>
              <a:t>P. troglodytes </a:t>
            </a:r>
            <a:r>
              <a:rPr lang="en-CA" dirty="0" smtClean="0"/>
              <a:t>only).</a:t>
            </a:r>
            <a:endParaRPr lang="fr-C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528" y="404664"/>
            <a:ext cx="83529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err="1" smtClean="0"/>
              <a:t>Indel</a:t>
            </a:r>
            <a:r>
              <a:rPr lang="en-CA" b="1" dirty="0" smtClean="0"/>
              <a:t> rate model (Full genome logistic regression)</a:t>
            </a:r>
          </a:p>
          <a:p>
            <a:endParaRPr lang="fr-CH" dirty="0"/>
          </a:p>
          <a:p>
            <a:endParaRPr lang="en-CA" dirty="0" smtClean="0"/>
          </a:p>
          <a:p>
            <a:pPr algn="just"/>
            <a:r>
              <a:rPr lang="en-CA" dirty="0" smtClean="0"/>
              <a:t>To </a:t>
            </a:r>
            <a:r>
              <a:rPr lang="en-CA" dirty="0"/>
              <a:t>calculate </a:t>
            </a:r>
            <a:r>
              <a:rPr lang="en-CA" dirty="0" err="1"/>
              <a:t>indel</a:t>
            </a:r>
            <a:r>
              <a:rPr lang="en-CA" dirty="0"/>
              <a:t> </a:t>
            </a:r>
            <a:r>
              <a:rPr lang="en-CA" dirty="0" smtClean="0"/>
              <a:t>relative rates, we </a:t>
            </a:r>
            <a:r>
              <a:rPr lang="en-CA" dirty="0"/>
              <a:t>performed a logistic regression of </a:t>
            </a:r>
            <a:r>
              <a:rPr lang="en-CA" dirty="0" smtClean="0"/>
              <a:t>CEU pilot </a:t>
            </a:r>
            <a:r>
              <a:rPr lang="en-CA" dirty="0"/>
              <a:t>1 </a:t>
            </a:r>
            <a:r>
              <a:rPr lang="en-CA" dirty="0" err="1"/>
              <a:t>indels</a:t>
            </a:r>
            <a:r>
              <a:rPr lang="en-CA" dirty="0"/>
              <a:t> given GENCODE annotation, conserved elements from </a:t>
            </a:r>
            <a:r>
              <a:rPr lang="en-CA" dirty="0" err="1"/>
              <a:t>Phastcons</a:t>
            </a:r>
            <a:r>
              <a:rPr lang="en-CA" dirty="0"/>
              <a:t> 17-way alignments, tandem repeats (UCSC TRF annotation), </a:t>
            </a:r>
            <a:r>
              <a:rPr lang="en-CA" dirty="0" smtClean="0"/>
              <a:t>repetitive elements, sequence uniqueness, </a:t>
            </a:r>
            <a:r>
              <a:rPr lang="en-CA" dirty="0" err="1" smtClean="0"/>
              <a:t>CpG</a:t>
            </a:r>
            <a:r>
              <a:rPr lang="en-CA" dirty="0" smtClean="0"/>
              <a:t> islands, recombination rates encoded as 5 states,  Pilot 1 SNPs, </a:t>
            </a:r>
            <a:r>
              <a:rPr lang="en-CA" dirty="0" err="1" smtClean="0"/>
              <a:t>homopolymer</a:t>
            </a:r>
            <a:r>
              <a:rPr lang="en-CA" dirty="0" smtClean="0"/>
              <a:t> </a:t>
            </a:r>
            <a:r>
              <a:rPr lang="en-CA" dirty="0"/>
              <a:t>and microsatellite tracks each encoded as 3 states and GC in </a:t>
            </a:r>
            <a:r>
              <a:rPr lang="en-CA" dirty="0" smtClean="0"/>
              <a:t>2 </a:t>
            </a:r>
            <a:r>
              <a:rPr lang="en-CA" dirty="0"/>
              <a:t>windows (</a:t>
            </a:r>
            <a:r>
              <a:rPr lang="en-CA" dirty="0" smtClean="0"/>
              <a:t>50bp and 250bp) </a:t>
            </a:r>
            <a:r>
              <a:rPr lang="en-CA" dirty="0"/>
              <a:t>encoded as 9 states for every base in the reference genome. </a:t>
            </a:r>
            <a:r>
              <a:rPr lang="en-CA" dirty="0" smtClean="0"/>
              <a:t>We </a:t>
            </a:r>
            <a:r>
              <a:rPr lang="en-CA" dirty="0"/>
              <a:t>further independently stratified each rate estimate for </a:t>
            </a:r>
            <a:r>
              <a:rPr lang="en-CA" dirty="0" err="1"/>
              <a:t>indels</a:t>
            </a:r>
            <a:r>
              <a:rPr lang="en-CA" dirty="0"/>
              <a:t> given their length with respect </a:t>
            </a:r>
            <a:r>
              <a:rPr lang="en-CA" dirty="0" smtClean="0"/>
              <a:t>to the ancestral state (-</a:t>
            </a:r>
            <a:r>
              <a:rPr lang="en-CA" dirty="0"/>
              <a:t>15bp to 15bp).   </a:t>
            </a:r>
            <a:endParaRPr lang="fr-CH" dirty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endParaRPr lang="en-CA" dirty="0"/>
          </a:p>
          <a:p>
            <a:r>
              <a:rPr lang="en-CA" dirty="0" smtClean="0">
                <a:latin typeface="Cordia New" pitchFamily="34" charset="-34"/>
                <a:cs typeface="Cordia New" pitchFamily="34" charset="-34"/>
              </a:rPr>
              <a:t>Response ~ 	SNPs + Recombination Rate + </a:t>
            </a:r>
            <a:r>
              <a:rPr lang="en-CA" dirty="0" err="1" smtClean="0">
                <a:latin typeface="Cordia New" pitchFamily="34" charset="-34"/>
                <a:cs typeface="Cordia New" pitchFamily="34" charset="-34"/>
              </a:rPr>
              <a:t>Transposon</a:t>
            </a:r>
            <a:r>
              <a:rPr lang="en-CA" dirty="0" smtClean="0">
                <a:latin typeface="Cordia New" pitchFamily="34" charset="-34"/>
                <a:cs typeface="Cordia New" pitchFamily="34" charset="-34"/>
              </a:rPr>
              <a:t> + LTR + LINE + SINE + TRF + 5’UTR + </a:t>
            </a:r>
            <a:r>
              <a:rPr lang="en-CA" dirty="0" err="1" smtClean="0">
                <a:latin typeface="Cordia New" pitchFamily="34" charset="-34"/>
                <a:cs typeface="Cordia New" pitchFamily="34" charset="-34"/>
              </a:rPr>
              <a:t>Intron</a:t>
            </a:r>
            <a:r>
              <a:rPr lang="en-CA" dirty="0" smtClean="0">
                <a:latin typeface="Cordia New" pitchFamily="34" charset="-34"/>
                <a:cs typeface="Cordia New" pitchFamily="34" charset="-34"/>
              </a:rPr>
              <a:t> + CDS + 	Conserved </a:t>
            </a:r>
            <a:r>
              <a:rPr lang="en-CA" dirty="0" err="1" smtClean="0">
                <a:latin typeface="Cordia New" pitchFamily="34" charset="-34"/>
                <a:cs typeface="Cordia New" pitchFamily="34" charset="-34"/>
              </a:rPr>
              <a:t>noncoding</a:t>
            </a:r>
            <a:r>
              <a:rPr lang="en-CA" dirty="0" smtClean="0">
                <a:latin typeface="Cordia New" pitchFamily="34" charset="-34"/>
                <a:cs typeface="Cordia New" pitchFamily="34" charset="-34"/>
              </a:rPr>
              <a:t> + 3’ UTR + </a:t>
            </a:r>
            <a:r>
              <a:rPr lang="en-CA" dirty="0" err="1" smtClean="0">
                <a:latin typeface="Cordia New" pitchFamily="34" charset="-34"/>
                <a:cs typeface="Cordia New" pitchFamily="34" charset="-34"/>
              </a:rPr>
              <a:t>CpG</a:t>
            </a:r>
            <a:r>
              <a:rPr lang="en-CA" dirty="0" smtClean="0">
                <a:latin typeface="Cordia New" pitchFamily="34" charset="-34"/>
                <a:cs typeface="Cordia New" pitchFamily="34" charset="-34"/>
              </a:rPr>
              <a:t> + </a:t>
            </a:r>
            <a:r>
              <a:rPr lang="en-CA" dirty="0" err="1" smtClean="0">
                <a:latin typeface="Cordia New" pitchFamily="34" charset="-34"/>
                <a:cs typeface="Cordia New" pitchFamily="34" charset="-34"/>
              </a:rPr>
              <a:t>Homopolymer</a:t>
            </a:r>
            <a:r>
              <a:rPr lang="en-CA" dirty="0" smtClean="0">
                <a:latin typeface="Cordia New" pitchFamily="34" charset="-34"/>
                <a:cs typeface="Cordia New" pitchFamily="34" charset="-34"/>
              </a:rPr>
              <a:t> + Microsatellite + Uniqueness + GC (50 </a:t>
            </a:r>
            <a:r>
              <a:rPr lang="en-CA" dirty="0" err="1" smtClean="0">
                <a:latin typeface="Cordia New" pitchFamily="34" charset="-34"/>
                <a:cs typeface="Cordia New" pitchFamily="34" charset="-34"/>
              </a:rPr>
              <a:t>bp</a:t>
            </a:r>
            <a:r>
              <a:rPr lang="en-CA" dirty="0" smtClean="0">
                <a:latin typeface="Cordia New" pitchFamily="34" charset="-34"/>
                <a:cs typeface="Cordia New" pitchFamily="34" charset="-34"/>
              </a:rPr>
              <a:t> window) 	+ GC (250 </a:t>
            </a:r>
            <a:r>
              <a:rPr lang="en-CA" dirty="0" err="1" smtClean="0">
                <a:latin typeface="Cordia New" pitchFamily="34" charset="-34"/>
                <a:cs typeface="Cordia New" pitchFamily="34" charset="-34"/>
              </a:rPr>
              <a:t>bp</a:t>
            </a:r>
            <a:r>
              <a:rPr lang="en-CA" dirty="0" smtClean="0">
                <a:latin typeface="Cordia New" pitchFamily="34" charset="-34"/>
                <a:cs typeface="Cordia New" pitchFamily="34" charset="-34"/>
              </a:rPr>
              <a:t> window)</a:t>
            </a:r>
            <a:endParaRPr lang="fr-CH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EUPILOT1_GE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392" y="2842964"/>
            <a:ext cx="7620000" cy="47625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6632"/>
            <a:ext cx="7920880" cy="322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51520" y="72008"/>
            <a:ext cx="8208912" cy="32849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6"/>
          <p:cNvSpPr/>
          <p:nvPr/>
        </p:nvSpPr>
        <p:spPr>
          <a:xfrm>
            <a:off x="251520" y="3356992"/>
            <a:ext cx="8208912" cy="32849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TextBox 7"/>
          <p:cNvSpPr txBox="1"/>
          <p:nvPr/>
        </p:nvSpPr>
        <p:spPr>
          <a:xfrm>
            <a:off x="293844" y="11663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</a:t>
            </a:r>
            <a:endParaRPr lang="fr-CH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335699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B</a:t>
            </a:r>
            <a:endParaRPr lang="fr-C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UPILOT1_GE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8424" y="1196752"/>
            <a:ext cx="7620000" cy="476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1520" y="188640"/>
            <a:ext cx="4045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Indel</a:t>
            </a:r>
            <a:r>
              <a:rPr lang="en-CA" dirty="0" smtClean="0"/>
              <a:t> rate estimates for </a:t>
            </a:r>
            <a:r>
              <a:rPr lang="en-CA" dirty="0" err="1" smtClean="0"/>
              <a:t>genic</a:t>
            </a:r>
            <a:r>
              <a:rPr lang="en-CA" dirty="0" smtClean="0"/>
              <a:t> annotation </a:t>
            </a:r>
          </a:p>
          <a:p>
            <a:r>
              <a:rPr lang="en-CA" dirty="0" smtClean="0"/>
              <a:t>(CEU Pilot 1 </a:t>
            </a:r>
            <a:r>
              <a:rPr lang="en-CA" dirty="0" err="1" smtClean="0"/>
              <a:t>Indels</a:t>
            </a:r>
            <a:r>
              <a:rPr lang="en-CA" dirty="0" smtClean="0"/>
              <a:t> and SNPs)</a:t>
            </a:r>
            <a:endParaRPr lang="fr-C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EUPILOT1_REPEA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610716"/>
            <a:ext cx="7620000" cy="4762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9512" y="188640"/>
            <a:ext cx="4455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Indel</a:t>
            </a:r>
            <a:r>
              <a:rPr lang="en-CA" dirty="0" smtClean="0"/>
              <a:t> rate estimates for repetitive annotation </a:t>
            </a:r>
          </a:p>
          <a:p>
            <a:r>
              <a:rPr lang="en-CA" dirty="0" smtClean="0"/>
              <a:t>(CEU Pilot 1 </a:t>
            </a:r>
            <a:r>
              <a:rPr lang="en-CA" dirty="0" err="1" smtClean="0"/>
              <a:t>Indels</a:t>
            </a:r>
            <a:r>
              <a:rPr lang="en-CA" dirty="0" smtClean="0"/>
              <a:t> and SNPs)</a:t>
            </a:r>
            <a:endParaRPr lang="fr-C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UPILOT1_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25813" y="114300"/>
            <a:ext cx="7620000" cy="6667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9512" y="188640"/>
            <a:ext cx="2886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Indel</a:t>
            </a:r>
            <a:r>
              <a:rPr lang="en-CA" dirty="0" smtClean="0"/>
              <a:t> rate estimates for GC</a:t>
            </a:r>
          </a:p>
          <a:p>
            <a:r>
              <a:rPr lang="en-CA" dirty="0" smtClean="0"/>
              <a:t>(CEU Pilot 1 </a:t>
            </a:r>
            <a:r>
              <a:rPr lang="en-CA" dirty="0" err="1" smtClean="0"/>
              <a:t>Indels</a:t>
            </a:r>
            <a:r>
              <a:rPr lang="en-CA" dirty="0" smtClean="0"/>
              <a:t> and SNPs)</a:t>
            </a:r>
            <a:endParaRPr lang="fr-C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EUPILOT1_VARIA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620688"/>
            <a:ext cx="7620000" cy="4762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9512" y="188640"/>
            <a:ext cx="5131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Indel</a:t>
            </a:r>
            <a:r>
              <a:rPr lang="en-CA" dirty="0" smtClean="0"/>
              <a:t> rate estimates for recombination rate and SNPs</a:t>
            </a:r>
          </a:p>
          <a:p>
            <a:r>
              <a:rPr lang="en-CA" dirty="0" smtClean="0"/>
              <a:t>(CEU Pilot 1 </a:t>
            </a:r>
            <a:r>
              <a:rPr lang="en-CA" dirty="0" err="1" smtClean="0"/>
              <a:t>Indels</a:t>
            </a:r>
            <a:r>
              <a:rPr lang="en-CA" dirty="0" smtClean="0"/>
              <a:t> and SNPs)</a:t>
            </a:r>
            <a:endParaRPr lang="fr-C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1196752"/>
            <a:ext cx="4429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/>
              <a:t>Supplemental 1: </a:t>
            </a:r>
            <a:r>
              <a:rPr lang="en-CA" b="1" dirty="0" err="1" smtClean="0"/>
              <a:t>Indel</a:t>
            </a:r>
            <a:r>
              <a:rPr lang="en-CA" b="1" dirty="0" smtClean="0"/>
              <a:t> rate estimates for YRI </a:t>
            </a:r>
            <a:endParaRPr lang="fr-CH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RIPILOT1_GE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047750"/>
            <a:ext cx="7620000" cy="476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1520" y="188640"/>
            <a:ext cx="4045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Indel</a:t>
            </a:r>
            <a:r>
              <a:rPr lang="en-CA" dirty="0" smtClean="0"/>
              <a:t> rate estimates for </a:t>
            </a:r>
            <a:r>
              <a:rPr lang="en-CA" dirty="0" err="1" smtClean="0"/>
              <a:t>genic</a:t>
            </a:r>
            <a:r>
              <a:rPr lang="en-CA" dirty="0" smtClean="0"/>
              <a:t> annotation </a:t>
            </a:r>
          </a:p>
          <a:p>
            <a:r>
              <a:rPr lang="en-CA" dirty="0" smtClean="0"/>
              <a:t>(YRI Pilot 1 </a:t>
            </a:r>
            <a:r>
              <a:rPr lang="en-CA" dirty="0" err="1" smtClean="0"/>
              <a:t>Indels</a:t>
            </a:r>
            <a:r>
              <a:rPr lang="en-CA" dirty="0" smtClean="0"/>
              <a:t> and SNPs)</a:t>
            </a:r>
            <a:endParaRPr lang="fr-C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RIPILOT1_REPEA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047750"/>
            <a:ext cx="7620000" cy="476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9512" y="188640"/>
            <a:ext cx="4455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Indel</a:t>
            </a:r>
            <a:r>
              <a:rPr lang="en-CA" dirty="0" smtClean="0"/>
              <a:t> rate estimates for repetitive annotation </a:t>
            </a:r>
          </a:p>
          <a:p>
            <a:r>
              <a:rPr lang="en-CA" dirty="0" smtClean="0"/>
              <a:t>(YRI Pilot 1 </a:t>
            </a:r>
            <a:r>
              <a:rPr lang="en-CA" dirty="0" err="1" smtClean="0"/>
              <a:t>Indels</a:t>
            </a:r>
            <a:r>
              <a:rPr lang="en-CA" dirty="0" smtClean="0"/>
              <a:t> and SNPs)</a:t>
            </a:r>
            <a:endParaRPr lang="fr-C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464</Words>
  <Application>Microsoft Office PowerPoint</Application>
  <PresentationFormat>On-screen Show (4:3)</PresentationFormat>
  <Paragraphs>80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Geneva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montgome</dc:creator>
  <cp:lastModifiedBy>montgome</cp:lastModifiedBy>
  <cp:revision>22</cp:revision>
  <dcterms:created xsi:type="dcterms:W3CDTF">2011-02-28T09:44:25Z</dcterms:created>
  <dcterms:modified xsi:type="dcterms:W3CDTF">2011-03-09T08:48:29Z</dcterms:modified>
</cp:coreProperties>
</file>