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docProps/core.xml" ContentType="application/vnd.openxmlformats-package.core-properties+xml"/>
  <Default Extension="bin" ContentType="application/vnd.openxmlformats-officedocument.presentationml.printerSettings"/>
  <Default Extension="rels" ContentType="application/vnd.openxmlformats-package.relationships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Default Extension="pdf" ContentType="application/pdf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33" d="100"/>
          <a:sy n="133" d="100"/>
        </p:scale>
        <p:origin x="-16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viewProps" Target="view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ableStyles" Target="tableStyles.xml"/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2" Type="http://schemas.openxmlformats.org/officeDocument/2006/relationships/printerSettings" Target="printerSettings/printerSettings1.bin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5C0263-697C-9047-AC3F-C70D3BC9D0AE}" type="datetimeFigureOut">
              <a:rPr lang="en-US" smtClean="0"/>
              <a:t>3/15/11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DEBDC-568F-FA44-8180-C12D4582186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14F45B-2A3E-9641-80C9-DF9F53AC14D8}" type="datetimeFigureOut">
              <a:rPr lang="en-US" smtClean="0"/>
              <a:t>3/15/11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372734-B3AA-5F43-8D6D-A6B92CE6FF7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38C8C-7700-6E46-AF96-4912A0876D4C}" type="datetime1">
              <a:rPr lang="en-US" smtClean="0"/>
              <a:t>3/15/11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BC6221C-4335-4D43-8213-41CC35FC33A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82654-8F93-254C-BB06-52ABEAACDCBF}" type="datetime1">
              <a:rPr lang="en-US" smtClean="0"/>
              <a:t>3/15/11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6221C-4335-4D43-8213-41CC35FC33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567F1-98FE-2649-B44D-7565FBC75BAE}" type="datetime1">
              <a:rPr lang="en-US" smtClean="0"/>
              <a:t>3/15/11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6221C-4335-4D43-8213-41CC35FC33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25DF-74D5-B943-9799-AF7676A77249}" type="datetime1">
              <a:rPr lang="en-US" smtClean="0"/>
              <a:t>3/15/11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6221C-4335-4D43-8213-41CC35FC33A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FE896-20C5-614A-9672-93DC4DA464B9}" type="datetime1">
              <a:rPr lang="en-US" smtClean="0"/>
              <a:t>3/15/11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BC6221C-4335-4D43-8213-41CC35FC33A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5452B-D455-FE4C-AC2C-62F39C2BD27C}" type="datetime1">
              <a:rPr lang="en-US" smtClean="0"/>
              <a:t>3/15/11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6221C-4335-4D43-8213-41CC35FC33A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A6A43-3EAB-1244-A6B8-C5B200937060}" type="datetime1">
              <a:rPr lang="en-US" smtClean="0"/>
              <a:t>3/15/11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6221C-4335-4D43-8213-41CC35FC33A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75720-AD4F-E747-945D-EDE1773B38AF}" type="datetime1">
              <a:rPr lang="en-US" smtClean="0"/>
              <a:t>3/15/11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6221C-4335-4D43-8213-41CC35FC33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C88CE-1338-064F-8F5C-AEBAAB647BA7}" type="datetime1">
              <a:rPr lang="en-US" smtClean="0"/>
              <a:t>3/15/11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6221C-4335-4D43-8213-41CC35FC33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5B6F3-BAAE-8C43-B305-561090D8CEF7}" type="datetime1">
              <a:rPr lang="en-US" smtClean="0"/>
              <a:t>3/15/11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6221C-4335-4D43-8213-41CC35FC33A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DD343-2E18-8E43-8941-CF607E883B90}" type="datetime1">
              <a:rPr lang="en-US" smtClean="0"/>
              <a:t>3/15/11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BC6221C-4335-4D43-8213-41CC35FC33A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97D451E-FEAF-1846-B068-DE732BA9DCC4}" type="datetime1">
              <a:rPr lang="en-US" smtClean="0"/>
              <a:t>3/15/11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BC6221C-4335-4D43-8213-41CC35FC33A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df"/><Relationship Id="rId3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df"/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CC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6221C-4335-4D43-8213-41CC35FC33A3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Fig_dist_LCPandHCP_TFandChrom.pdf"/>
          <p:cNvPicPr>
            <a:picLocks noGrp="1" noChangeAspect="1"/>
          </p:cNvPicPr>
          <p:nvPr>
            <p:ph sz="quarter" idx="1"/>
          </p:nvPr>
        </p:nvPicPr>
        <mc:AlternateContent>
          <mc:Choice xmlns:ma="http://schemas.microsoft.com/office/mac/drawingml/2008/main" Requires="ma">
            <p:blipFill>
              <a:blip r:embed="rId2"/>
              <a:srcRect t="-8824" b="-8824"/>
              <a:stretch>
                <a:fillRect/>
              </a:stretch>
            </p:blipFill>
          </mc:Choice>
          <mc:Fallback>
            <p:blipFill>
              <a:blip r:embed="rId3"/>
              <a:srcRect t="-8824" b="-8824"/>
              <a:stretch>
                <a:fillRect/>
              </a:stretch>
            </p:blipFill>
          </mc:Fallback>
        </mc:AlternateContent>
        <p:spPr/>
      </p:pic>
      <p:sp>
        <p:nvSpPr>
          <p:cNvPr id="5" name="TextBox 4"/>
          <p:cNvSpPr txBox="1"/>
          <p:nvPr/>
        </p:nvSpPr>
        <p:spPr>
          <a:xfrm>
            <a:off x="1388533" y="5892800"/>
            <a:ext cx="567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normCG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= observed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CpG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/expected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CpG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1667" y="1600200"/>
            <a:ext cx="172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Mouse data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6221C-4335-4D43-8213-41CC35FC33A3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CpG</a:t>
            </a:r>
            <a:r>
              <a:rPr lang="en-US" dirty="0" smtClean="0"/>
              <a:t> is correlated with gene expression</a:t>
            </a:r>
            <a:endParaRPr lang="en-US" dirty="0"/>
          </a:p>
        </p:txBody>
      </p:sp>
      <p:pic>
        <p:nvPicPr>
          <p:cNvPr id="10" name="Content Placeholder 9" descr="tmp.pdf"/>
          <p:cNvPicPr>
            <a:picLocks noGrp="1" noChangeAspect="1"/>
          </p:cNvPicPr>
          <p:nvPr>
            <p:ph sz="quarter"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6667" r="-6667"/>
              <a:stretch>
                <a:fillRect/>
              </a:stretch>
            </p:blipFill>
          </mc:Choice>
          <mc:Fallback>
            <p:blipFill>
              <a:blip r:embed="rId3"/>
              <a:srcRect l="-6667" r="-6667"/>
              <a:stretch>
                <a:fillRect/>
              </a:stretch>
            </p:blipFill>
          </mc:Fallback>
        </mc:AlternateContent>
        <p:spPr/>
      </p:pic>
      <p:sp>
        <p:nvSpPr>
          <p:cNvPr id="11" name="TextBox 10"/>
          <p:cNvSpPr txBox="1"/>
          <p:nvPr/>
        </p:nvSpPr>
        <p:spPr>
          <a:xfrm>
            <a:off x="1964267" y="1896533"/>
            <a:ext cx="1354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SCC=0.59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1667" y="1600200"/>
            <a:ext cx="172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Mouse data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6221C-4335-4D43-8213-41CC35FC33A3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HM and TF models for predicting gene expression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HM</a:t>
            </a:r>
          </a:p>
          <a:p>
            <a:r>
              <a:rPr lang="en-US" sz="1800" dirty="0" smtClean="0"/>
              <a:t>Before considering </a:t>
            </a:r>
            <a:r>
              <a:rPr lang="en-US" sz="1800" dirty="0" err="1" smtClean="0"/>
              <a:t>CpG</a:t>
            </a:r>
            <a:r>
              <a:rPr lang="en-US" sz="1800" dirty="0" smtClean="0"/>
              <a:t>:	R=0.84 (70%)</a:t>
            </a:r>
          </a:p>
          <a:p>
            <a:r>
              <a:rPr lang="en-US" sz="1800" dirty="0" smtClean="0"/>
              <a:t>After considering </a:t>
            </a:r>
            <a:r>
              <a:rPr lang="en-US" sz="1800" dirty="0" err="1" smtClean="0"/>
              <a:t>CpG</a:t>
            </a:r>
            <a:r>
              <a:rPr lang="en-US" sz="1800" dirty="0" smtClean="0"/>
              <a:t>:	R=0.53 (28%)</a:t>
            </a:r>
          </a:p>
          <a:p>
            <a:r>
              <a:rPr lang="en-US" sz="1800" dirty="0" err="1" smtClean="0"/>
              <a:t>CpG</a:t>
            </a:r>
            <a:r>
              <a:rPr lang="en-US" sz="1800" dirty="0" smtClean="0"/>
              <a:t> alone explains </a:t>
            </a:r>
            <a:r>
              <a:rPr lang="en-US" sz="1800" dirty="0" smtClean="0">
                <a:solidFill>
                  <a:srgbClr val="FF0000"/>
                </a:solidFill>
              </a:rPr>
              <a:t>60% </a:t>
            </a:r>
            <a:r>
              <a:rPr lang="en-US" sz="1800" dirty="0" smtClean="0"/>
              <a:t>of the expression variation in HM model  </a:t>
            </a:r>
          </a:p>
          <a:p>
            <a:endParaRPr lang="en-US" dirty="0" smtClean="0"/>
          </a:p>
          <a:p>
            <a:r>
              <a:rPr lang="en-US" dirty="0" smtClean="0"/>
              <a:t>TF</a:t>
            </a:r>
          </a:p>
          <a:p>
            <a:r>
              <a:rPr lang="en-US" sz="1800" dirty="0"/>
              <a:t>Before considering </a:t>
            </a:r>
            <a:r>
              <a:rPr lang="en-US" sz="1800" dirty="0" err="1"/>
              <a:t>CpG</a:t>
            </a:r>
            <a:r>
              <a:rPr lang="en-US" sz="1800" dirty="0"/>
              <a:t>:	R=</a:t>
            </a:r>
            <a:r>
              <a:rPr lang="en-US" sz="1800" dirty="0" smtClean="0"/>
              <a:t>0.77 (59%</a:t>
            </a:r>
            <a:r>
              <a:rPr lang="en-US" sz="1800" dirty="0"/>
              <a:t>)</a:t>
            </a:r>
          </a:p>
          <a:p>
            <a:r>
              <a:rPr lang="en-US" sz="1800" dirty="0"/>
              <a:t>After considering </a:t>
            </a:r>
            <a:r>
              <a:rPr lang="en-US" sz="1800" dirty="0" err="1"/>
              <a:t>CpG</a:t>
            </a:r>
            <a:r>
              <a:rPr lang="en-US" sz="1800" dirty="0"/>
              <a:t>:	R=</a:t>
            </a:r>
            <a:r>
              <a:rPr lang="en-US" sz="1800" dirty="0" smtClean="0"/>
              <a:t>0.40 (16%</a:t>
            </a:r>
            <a:r>
              <a:rPr lang="en-US" sz="1800" dirty="0"/>
              <a:t>)</a:t>
            </a:r>
          </a:p>
          <a:p>
            <a:r>
              <a:rPr lang="en-US" sz="1800" dirty="0" err="1"/>
              <a:t>CpG</a:t>
            </a:r>
            <a:r>
              <a:rPr lang="en-US" sz="1800" dirty="0"/>
              <a:t> alone explains</a:t>
            </a:r>
            <a:r>
              <a:rPr lang="en-US" sz="1800" dirty="0" smtClean="0"/>
              <a:t> </a:t>
            </a:r>
            <a:r>
              <a:rPr lang="en-US" sz="1800" dirty="0">
                <a:solidFill>
                  <a:srgbClr val="FF0000"/>
                </a:solidFill>
              </a:rPr>
              <a:t>70%</a:t>
            </a:r>
            <a:r>
              <a:rPr lang="en-US" sz="1800" dirty="0"/>
              <a:t> of the expression </a:t>
            </a:r>
            <a:r>
              <a:rPr lang="en-US" sz="1800" dirty="0" smtClean="0"/>
              <a:t>variation in TF model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6221C-4335-4D43-8213-41CC35FC33A3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Mouse RNA-</a:t>
            </a:r>
            <a:r>
              <a:rPr lang="en-US" dirty="0" err="1" smtClean="0"/>
              <a:t>Seq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ESC_RPM                       		      0.5707538</a:t>
            </a:r>
          </a:p>
          <a:p>
            <a:r>
              <a:rPr lang="en-US" sz="2800" dirty="0" smtClean="0"/>
              <a:t>ICM_RPM                        		      0.5484359</a:t>
            </a:r>
          </a:p>
          <a:p>
            <a:r>
              <a:rPr lang="en-US" sz="2800" dirty="0" smtClean="0"/>
              <a:t>Day3_outgrowth_Oct4_Pos_RPM    0.5481460</a:t>
            </a:r>
          </a:p>
          <a:p>
            <a:r>
              <a:rPr lang="en-US" sz="2800" dirty="0" smtClean="0"/>
              <a:t>Day5_outgrowth_Oct4_Pos_RPM    0.5429417</a:t>
            </a:r>
          </a:p>
          <a:p>
            <a:r>
              <a:rPr lang="en-US" sz="2800" dirty="0" smtClean="0"/>
              <a:t>Day5_outgrowth_Oct4_Neg_RPM   0.5543342</a:t>
            </a:r>
          </a:p>
          <a:p>
            <a:r>
              <a:rPr lang="en-US" sz="2800" dirty="0" smtClean="0"/>
              <a:t>E4.5_Epiblast_RPM              	      0.5317378</a:t>
            </a:r>
          </a:p>
          <a:p>
            <a:r>
              <a:rPr lang="en-US" dirty="0" smtClean="0"/>
              <a:t>ESC		0.6050575 </a:t>
            </a:r>
          </a:p>
          <a:p>
            <a:r>
              <a:rPr lang="en-US" dirty="0" smtClean="0"/>
              <a:t>EB		0.6224478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6221C-4335-4D43-8213-41CC35FC33A3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Mouse array data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261533"/>
            <a:ext cx="3369733" cy="5339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 [1,] hypothalamus             	 0.346</a:t>
            </a:r>
          </a:p>
          <a:p>
            <a:r>
              <a:rPr lang="en-US" sz="1100" dirty="0" smtClean="0"/>
              <a:t> [2,] cerebellum                  	0.346</a:t>
            </a:r>
          </a:p>
          <a:p>
            <a:r>
              <a:rPr lang="en-US" sz="1100" dirty="0" smtClean="0"/>
              <a:t> [3,] </a:t>
            </a:r>
            <a:r>
              <a:rPr lang="en-US" sz="1100" dirty="0" err="1" smtClean="0"/>
              <a:t>preoptic</a:t>
            </a:r>
            <a:r>
              <a:rPr lang="en-US" sz="1100" dirty="0" smtClean="0"/>
              <a:t>                    		0.345</a:t>
            </a:r>
          </a:p>
          <a:p>
            <a:r>
              <a:rPr lang="en-US" sz="1100" dirty="0" smtClean="0"/>
              <a:t> [4,] embryo.day.9.5              	0.344</a:t>
            </a:r>
          </a:p>
          <a:p>
            <a:r>
              <a:rPr lang="en-US" sz="1100" dirty="0" smtClean="0"/>
              <a:t> [5,] </a:t>
            </a:r>
            <a:r>
              <a:rPr lang="en-US" sz="1100" dirty="0" err="1" smtClean="0"/>
              <a:t>olfactory.bulb</a:t>
            </a:r>
            <a:r>
              <a:rPr lang="en-US" sz="1100" dirty="0" smtClean="0"/>
              <a:t>              	0.342</a:t>
            </a:r>
          </a:p>
          <a:p>
            <a:r>
              <a:rPr lang="en-US" sz="1100" dirty="0" smtClean="0"/>
              <a:t> [6,] ovary                       		0.342</a:t>
            </a:r>
          </a:p>
          <a:p>
            <a:r>
              <a:rPr lang="en-US" sz="1100" dirty="0" smtClean="0"/>
              <a:t> [7,] thymus                      		0.337</a:t>
            </a:r>
          </a:p>
          <a:p>
            <a:r>
              <a:rPr lang="en-US" sz="1100" dirty="0" smtClean="0"/>
              <a:t> [8,] </a:t>
            </a:r>
            <a:r>
              <a:rPr lang="en-US" sz="1100" dirty="0" err="1" smtClean="0"/>
              <a:t>frontal.cortex</a:t>
            </a:r>
            <a:r>
              <a:rPr lang="en-US" sz="1100" dirty="0" smtClean="0"/>
              <a:t>             	 0.332</a:t>
            </a:r>
          </a:p>
          <a:p>
            <a:r>
              <a:rPr lang="en-US" sz="1100" dirty="0" smtClean="0"/>
              <a:t> [9,] </a:t>
            </a:r>
            <a:r>
              <a:rPr lang="en-US" sz="1100" dirty="0" err="1" smtClean="0"/>
              <a:t>substantia.nigra</a:t>
            </a:r>
            <a:r>
              <a:rPr lang="en-US" sz="1100" dirty="0" smtClean="0"/>
              <a:t>            	0.329</a:t>
            </a:r>
          </a:p>
          <a:p>
            <a:r>
              <a:rPr lang="en-US" sz="1100" dirty="0" smtClean="0"/>
              <a:t>[10,] embryo.day.6.5             	 0.329</a:t>
            </a:r>
          </a:p>
          <a:p>
            <a:r>
              <a:rPr lang="en-US" sz="1100" dirty="0" smtClean="0"/>
              <a:t>[11,] </a:t>
            </a:r>
            <a:r>
              <a:rPr lang="en-US" sz="1100" dirty="0" err="1" smtClean="0"/>
              <a:t>adrenal.gland</a:t>
            </a:r>
            <a:r>
              <a:rPr lang="en-US" sz="1100" dirty="0" smtClean="0"/>
              <a:t>              	 0.328</a:t>
            </a:r>
          </a:p>
          <a:p>
            <a:r>
              <a:rPr lang="en-US" sz="1100" dirty="0" smtClean="0"/>
              <a:t>[12,] </a:t>
            </a:r>
            <a:r>
              <a:rPr lang="en-US" sz="1100" dirty="0" err="1" smtClean="0"/>
              <a:t>spinal.cord.lower</a:t>
            </a:r>
            <a:r>
              <a:rPr lang="en-US" sz="1100" dirty="0" smtClean="0"/>
              <a:t>          	 0.325</a:t>
            </a:r>
          </a:p>
          <a:p>
            <a:r>
              <a:rPr lang="en-US" sz="1100" dirty="0" smtClean="0"/>
              <a:t>[13,] </a:t>
            </a:r>
            <a:r>
              <a:rPr lang="en-US" sz="1100" dirty="0" err="1" smtClean="0"/>
              <a:t>amygdala</a:t>
            </a:r>
            <a:r>
              <a:rPr lang="en-US" sz="1100" dirty="0" smtClean="0"/>
              <a:t>                   	 0.325</a:t>
            </a:r>
          </a:p>
          <a:p>
            <a:r>
              <a:rPr lang="en-US" sz="1100" dirty="0" smtClean="0"/>
              <a:t>[14,] </a:t>
            </a:r>
            <a:r>
              <a:rPr lang="en-US" sz="1100" dirty="0" err="1" smtClean="0"/>
              <a:t>dorsal.root.ganglia</a:t>
            </a:r>
            <a:r>
              <a:rPr lang="en-US" sz="1100" dirty="0" smtClean="0"/>
              <a:t>         	0.325</a:t>
            </a:r>
          </a:p>
          <a:p>
            <a:r>
              <a:rPr lang="en-US" sz="1100" dirty="0" smtClean="0"/>
              <a:t>[15,] </a:t>
            </a:r>
            <a:r>
              <a:rPr lang="en-US" sz="1100" dirty="0" err="1" smtClean="0"/>
              <a:t>cerebral.cortex</a:t>
            </a:r>
            <a:r>
              <a:rPr lang="en-US" sz="1100" dirty="0" smtClean="0"/>
              <a:t>            	 0.324</a:t>
            </a:r>
          </a:p>
          <a:p>
            <a:r>
              <a:rPr lang="en-US" sz="1100" dirty="0" smtClean="0"/>
              <a:t>[16,] embryo.day0.5           	  0.324</a:t>
            </a:r>
          </a:p>
          <a:p>
            <a:r>
              <a:rPr lang="en-US" sz="1100" dirty="0" smtClean="0"/>
              <a:t>[17,] pituitary                  		 0.32 </a:t>
            </a:r>
          </a:p>
          <a:p>
            <a:r>
              <a:rPr lang="en-US" sz="1100" dirty="0" smtClean="0"/>
              <a:t>[18,] hippocampus                	 0.318</a:t>
            </a:r>
          </a:p>
          <a:p>
            <a:r>
              <a:rPr lang="en-US" sz="1100" dirty="0" smtClean="0"/>
              <a:t>[19,] uterus                    	  	0.318</a:t>
            </a:r>
          </a:p>
          <a:p>
            <a:r>
              <a:rPr lang="en-US" sz="1100" dirty="0" smtClean="0"/>
              <a:t>[20,] embryo.day.8.5             	 0.316</a:t>
            </a:r>
          </a:p>
          <a:p>
            <a:r>
              <a:rPr lang="en-US" sz="1100" dirty="0" smtClean="0"/>
              <a:t>[21,] B220..B.cells               	0.313</a:t>
            </a:r>
          </a:p>
          <a:p>
            <a:r>
              <a:rPr lang="en-US" sz="1100" dirty="0" smtClean="0"/>
              <a:t>[22,] </a:t>
            </a:r>
            <a:r>
              <a:rPr lang="en-US" sz="1100" dirty="0" err="1" smtClean="0"/>
              <a:t>blastocysts</a:t>
            </a:r>
            <a:r>
              <a:rPr lang="en-US" sz="1100" dirty="0" smtClean="0"/>
              <a:t>                	 0.313</a:t>
            </a:r>
          </a:p>
          <a:p>
            <a:r>
              <a:rPr lang="en-US" sz="1100" dirty="0" smtClean="0"/>
              <a:t>[23,] </a:t>
            </a:r>
            <a:r>
              <a:rPr lang="en-US" sz="1100" dirty="0" err="1" smtClean="0"/>
              <a:t>medial.olfactory.epithelium</a:t>
            </a:r>
            <a:r>
              <a:rPr lang="en-US" sz="1100" dirty="0" smtClean="0"/>
              <a:t> 0.309</a:t>
            </a:r>
          </a:p>
          <a:p>
            <a:r>
              <a:rPr lang="en-US" sz="1100" dirty="0" smtClean="0"/>
              <a:t>[24,] lung                        		0.305</a:t>
            </a:r>
          </a:p>
          <a:p>
            <a:r>
              <a:rPr lang="en-US" sz="1100" dirty="0" smtClean="0"/>
              <a:t>[25,] eye                        		 0.303</a:t>
            </a:r>
          </a:p>
          <a:p>
            <a:r>
              <a:rPr lang="en-US" sz="1100" dirty="0" smtClean="0"/>
              <a:t>[26,] bladder                     	0.301</a:t>
            </a:r>
          </a:p>
          <a:p>
            <a:r>
              <a:rPr lang="en-US" sz="1100" dirty="0" smtClean="0"/>
              <a:t>[27,] </a:t>
            </a:r>
            <a:r>
              <a:rPr lang="en-US" sz="1100" dirty="0" err="1" smtClean="0"/>
              <a:t>oocyte</a:t>
            </a:r>
            <a:r>
              <a:rPr lang="en-US" sz="1100" dirty="0" smtClean="0"/>
              <a:t>                      	0.3  </a:t>
            </a:r>
          </a:p>
          <a:p>
            <a:r>
              <a:rPr lang="en-US" sz="1100" dirty="0" smtClean="0"/>
              <a:t>[28,] trigeminal                 	 0.299</a:t>
            </a:r>
          </a:p>
          <a:p>
            <a:r>
              <a:rPr lang="en-US" sz="1100" dirty="0" smtClean="0"/>
              <a:t>[29,] </a:t>
            </a:r>
            <a:r>
              <a:rPr lang="en-US" sz="1100" dirty="0" err="1" smtClean="0"/>
              <a:t>umbilical.cord</a:t>
            </a:r>
            <a:r>
              <a:rPr lang="en-US" sz="1100" dirty="0" smtClean="0"/>
              <a:t>             	 0.298</a:t>
            </a:r>
          </a:p>
          <a:p>
            <a:r>
              <a:rPr lang="en-US" sz="1100" dirty="0" smtClean="0"/>
              <a:t>[30,] prostate                    	0.294</a:t>
            </a:r>
          </a:p>
          <a:p>
            <a:r>
              <a:rPr lang="en-US" sz="1100" dirty="0" smtClean="0"/>
              <a:t>[31,] CD4.T.cells                	 0.294</a:t>
            </a:r>
            <a:endParaRPr lang="en-US" sz="1100" dirty="0"/>
          </a:p>
        </p:txBody>
      </p:sp>
      <p:sp>
        <p:nvSpPr>
          <p:cNvPr id="6" name="TextBox 5"/>
          <p:cNvSpPr txBox="1"/>
          <p:nvPr/>
        </p:nvSpPr>
        <p:spPr>
          <a:xfrm>
            <a:off x="4978400" y="1417638"/>
            <a:ext cx="3708400" cy="5170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[32,] </a:t>
            </a:r>
            <a:r>
              <a:rPr lang="en-US" sz="1100" dirty="0" err="1" smtClean="0"/>
              <a:t>adipose.tissue</a:t>
            </a:r>
            <a:r>
              <a:rPr lang="en-US" sz="1100" dirty="0" smtClean="0"/>
              <a:t>              0.293</a:t>
            </a:r>
          </a:p>
          <a:p>
            <a:r>
              <a:rPr lang="en-US" sz="1100" dirty="0" smtClean="0"/>
              <a:t>[33,] embryo.day.7.5              0.29 </a:t>
            </a:r>
          </a:p>
          <a:p>
            <a:r>
              <a:rPr lang="en-US" sz="1100" dirty="0" smtClean="0"/>
              <a:t>[34,] digits                      	0.29 </a:t>
            </a:r>
          </a:p>
          <a:p>
            <a:r>
              <a:rPr lang="en-US" sz="1100" dirty="0" smtClean="0"/>
              <a:t>[35,] </a:t>
            </a:r>
            <a:r>
              <a:rPr lang="en-US" sz="1100" dirty="0" err="1" smtClean="0"/>
              <a:t>vomeralnasal.organ</a:t>
            </a:r>
            <a:r>
              <a:rPr lang="en-US" sz="1100" dirty="0" smtClean="0"/>
              <a:t>          0.288</a:t>
            </a:r>
          </a:p>
          <a:p>
            <a:r>
              <a:rPr lang="en-US" sz="1100" dirty="0" smtClean="0"/>
              <a:t>[36,] </a:t>
            </a:r>
            <a:r>
              <a:rPr lang="en-US" sz="1100" dirty="0" err="1" smtClean="0"/>
              <a:t>dorsal.striatum</a:t>
            </a:r>
            <a:r>
              <a:rPr lang="en-US" sz="1100" dirty="0" smtClean="0"/>
              <a:t>             0.287</a:t>
            </a:r>
          </a:p>
          <a:p>
            <a:r>
              <a:rPr lang="en-US" sz="1100" dirty="0" smtClean="0"/>
              <a:t>[37,] </a:t>
            </a:r>
            <a:r>
              <a:rPr lang="en-US" sz="1100" dirty="0" err="1" smtClean="0"/>
              <a:t>spinal.cord.upper</a:t>
            </a:r>
            <a:r>
              <a:rPr lang="en-US" sz="1100" dirty="0" smtClean="0"/>
              <a:t>           0.286</a:t>
            </a:r>
          </a:p>
          <a:p>
            <a:r>
              <a:rPr lang="en-US" sz="1100" dirty="0" smtClean="0"/>
              <a:t>[38,] </a:t>
            </a:r>
            <a:r>
              <a:rPr lang="en-US" sz="1100" dirty="0" err="1" smtClean="0"/>
              <a:t>snout.epidermis</a:t>
            </a:r>
            <a:r>
              <a:rPr lang="en-US" sz="1100" dirty="0" smtClean="0"/>
              <a:t>             0.284</a:t>
            </a:r>
          </a:p>
          <a:p>
            <a:r>
              <a:rPr lang="en-US" sz="1100" dirty="0" smtClean="0"/>
              <a:t>[39,] CD8.T.cells                 0.282</a:t>
            </a:r>
          </a:p>
          <a:p>
            <a:r>
              <a:rPr lang="en-US" sz="1100" dirty="0" smtClean="0"/>
              <a:t>[40,] trachea                     0.269</a:t>
            </a:r>
          </a:p>
          <a:p>
            <a:r>
              <a:rPr lang="en-US" sz="1100" dirty="0" smtClean="0"/>
              <a:t>[41,] </a:t>
            </a:r>
            <a:r>
              <a:rPr lang="en-US" sz="1100" dirty="0" err="1" smtClean="0"/>
              <a:t>large.intestine</a:t>
            </a:r>
            <a:r>
              <a:rPr lang="en-US" sz="1100" dirty="0" smtClean="0"/>
              <a:t>             0.264</a:t>
            </a:r>
          </a:p>
          <a:p>
            <a:r>
              <a:rPr lang="en-US" sz="1100" dirty="0" smtClean="0"/>
              <a:t>[42,] bone                        0.253</a:t>
            </a:r>
          </a:p>
          <a:p>
            <a:r>
              <a:rPr lang="en-US" sz="1100" dirty="0" smtClean="0"/>
              <a:t>[43,] placenta                    0.252</a:t>
            </a:r>
          </a:p>
          <a:p>
            <a:r>
              <a:rPr lang="en-US" sz="1100" dirty="0" smtClean="0"/>
              <a:t>[44,] heart                       0.248</a:t>
            </a:r>
          </a:p>
          <a:p>
            <a:r>
              <a:rPr lang="en-US" sz="1100" dirty="0" smtClean="0"/>
              <a:t>[45,] </a:t>
            </a:r>
            <a:r>
              <a:rPr lang="en-US" sz="1100" dirty="0" err="1" smtClean="0"/>
              <a:t>fertilized.egg</a:t>
            </a:r>
            <a:r>
              <a:rPr lang="en-US" sz="1100" dirty="0" smtClean="0"/>
              <a:t>              0.247</a:t>
            </a:r>
          </a:p>
          <a:p>
            <a:r>
              <a:rPr lang="en-US" sz="1100" dirty="0" smtClean="0"/>
              <a:t>[46,] </a:t>
            </a:r>
            <a:r>
              <a:rPr lang="en-US" sz="1100" dirty="0" err="1" smtClean="0"/>
              <a:t>lymph.node</a:t>
            </a:r>
            <a:r>
              <a:rPr lang="en-US" sz="1100" dirty="0" smtClean="0"/>
              <a:t>                  0.246</a:t>
            </a:r>
          </a:p>
          <a:p>
            <a:r>
              <a:rPr lang="en-US" sz="1100" dirty="0" smtClean="0"/>
              <a:t>[47,] tongue                      0.246</a:t>
            </a:r>
          </a:p>
          <a:p>
            <a:r>
              <a:rPr lang="en-US" sz="1100" dirty="0" smtClean="0"/>
              <a:t>[48,] kidney                      0.243</a:t>
            </a:r>
          </a:p>
          <a:p>
            <a:r>
              <a:rPr lang="en-US" sz="1100" dirty="0" smtClean="0"/>
              <a:t>[49,] testis                      0.242</a:t>
            </a:r>
          </a:p>
          <a:p>
            <a:r>
              <a:rPr lang="en-US" sz="1100" dirty="0" smtClean="0"/>
              <a:t>[50,] </a:t>
            </a:r>
            <a:r>
              <a:rPr lang="en-US" sz="1100" dirty="0" err="1" smtClean="0"/>
              <a:t>skeletal.muscle</a:t>
            </a:r>
            <a:r>
              <a:rPr lang="en-US" sz="1100" dirty="0" smtClean="0"/>
              <a:t>             0.24 </a:t>
            </a:r>
          </a:p>
          <a:p>
            <a:r>
              <a:rPr lang="en-US" sz="1100" dirty="0" smtClean="0"/>
              <a:t>[51,] stomach                     0.23 </a:t>
            </a:r>
          </a:p>
          <a:p>
            <a:r>
              <a:rPr lang="en-US" sz="1100" dirty="0" smtClean="0"/>
              <a:t>[52,] </a:t>
            </a:r>
            <a:r>
              <a:rPr lang="en-US" sz="1100" dirty="0" err="1" smtClean="0"/>
              <a:t>mammary.gland..lact</a:t>
            </a:r>
            <a:r>
              <a:rPr lang="en-US" sz="1100" dirty="0" smtClean="0"/>
              <a:t>.        0.225</a:t>
            </a:r>
          </a:p>
          <a:p>
            <a:r>
              <a:rPr lang="en-US" sz="1100" dirty="0" smtClean="0"/>
              <a:t>[53,] epidermis                   0.223</a:t>
            </a:r>
          </a:p>
          <a:p>
            <a:r>
              <a:rPr lang="en-US" sz="1100" dirty="0" smtClean="0"/>
              <a:t>[54,] </a:t>
            </a:r>
            <a:r>
              <a:rPr lang="en-US" sz="1100" dirty="0" err="1" smtClean="0"/>
              <a:t>bone.marrow</a:t>
            </a:r>
            <a:r>
              <a:rPr lang="en-US" sz="1100" dirty="0" smtClean="0"/>
              <a:t>                 0.215</a:t>
            </a:r>
          </a:p>
          <a:p>
            <a:r>
              <a:rPr lang="en-US" sz="1100" dirty="0" smtClean="0"/>
              <a:t>[55,] </a:t>
            </a:r>
            <a:r>
              <a:rPr lang="en-US" sz="1100" dirty="0" err="1" smtClean="0"/>
              <a:t>small.intestine</a:t>
            </a:r>
            <a:r>
              <a:rPr lang="en-US" sz="1100" dirty="0" smtClean="0"/>
              <a:t>             0.207</a:t>
            </a:r>
          </a:p>
          <a:p>
            <a:r>
              <a:rPr lang="en-US" sz="1100" dirty="0" smtClean="0"/>
              <a:t>[56,] </a:t>
            </a:r>
            <a:r>
              <a:rPr lang="en-US" sz="1100" dirty="0" err="1" smtClean="0"/>
              <a:t>salivary.gland</a:t>
            </a:r>
            <a:r>
              <a:rPr lang="en-US" sz="1100" dirty="0" smtClean="0"/>
              <a:t>              0.202</a:t>
            </a:r>
          </a:p>
          <a:p>
            <a:r>
              <a:rPr lang="en-US" sz="1100" dirty="0" smtClean="0"/>
              <a:t>[57,] spleen                      0.177</a:t>
            </a:r>
          </a:p>
          <a:p>
            <a:r>
              <a:rPr lang="en-US" sz="1100" dirty="0" smtClean="0"/>
              <a:t>[58,] </a:t>
            </a:r>
            <a:r>
              <a:rPr lang="en-US" sz="1100" dirty="0" err="1" smtClean="0"/>
              <a:t>brown.fat</a:t>
            </a:r>
            <a:r>
              <a:rPr lang="en-US" sz="1100" dirty="0" smtClean="0"/>
              <a:t>                   0.176</a:t>
            </a:r>
          </a:p>
          <a:p>
            <a:r>
              <a:rPr lang="en-US" sz="1100" dirty="0" smtClean="0"/>
              <a:t>[59,] liver                       0.169</a:t>
            </a:r>
          </a:p>
          <a:p>
            <a:r>
              <a:rPr lang="en-US" sz="1100" dirty="0" smtClean="0"/>
              <a:t>[60,] thyroid                     0.168</a:t>
            </a:r>
          </a:p>
          <a:p>
            <a:r>
              <a:rPr lang="en-US" sz="1100" dirty="0" smtClean="0"/>
              <a:t>[61,] pancreas                    0.084</a:t>
            </a:r>
            <a:endParaRPr lang="en-US" sz="11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6221C-4335-4D43-8213-41CC35FC33A3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Similar in ENCODE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63600" y="956733"/>
            <a:ext cx="7501467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 </a:t>
            </a:r>
            <a:r>
              <a:rPr lang="en-US" sz="1000" dirty="0" smtClean="0">
                <a:solidFill>
                  <a:srgbClr val="0000FF"/>
                </a:solidFill>
              </a:rPr>
              <a:t>[1,] GSM572173_Rep1H1hescCellPapErng32aR1x75d      0.562304575146699</a:t>
            </a:r>
          </a:p>
          <a:p>
            <a:r>
              <a:rPr lang="en-US" sz="1000" dirty="0" smtClean="0">
                <a:solidFill>
                  <a:srgbClr val="0000FF"/>
                </a:solidFill>
              </a:rPr>
              <a:t> [2,] GSM591658_Rep1H1hescCellPapErng32aR2x75       0.552364213319986</a:t>
            </a:r>
          </a:p>
          <a:p>
            <a:r>
              <a:rPr lang="en-US" sz="1000" dirty="0" smtClean="0">
                <a:solidFill>
                  <a:srgbClr val="0000FF"/>
                </a:solidFill>
              </a:rPr>
              <a:t> [3,] GSM591685_Rep4H1hescCellPapErng32aR2x75       0.548597882357928</a:t>
            </a:r>
          </a:p>
          <a:p>
            <a:r>
              <a:rPr lang="en-US" sz="1000" dirty="0" smtClean="0">
                <a:solidFill>
                  <a:srgbClr val="0000FF"/>
                </a:solidFill>
              </a:rPr>
              <a:t> [4,] GSM591676_Rep3H1hescCellPapErng32aR2x75       0.5383259093638  </a:t>
            </a:r>
          </a:p>
          <a:p>
            <a:r>
              <a:rPr lang="en-US" sz="1000" dirty="0" smtClean="0">
                <a:solidFill>
                  <a:srgbClr val="0000FF"/>
                </a:solidFill>
              </a:rPr>
              <a:t> [5,] GSM572172_Rep1H1hescCellPapErng32aR2x75Il400  0.535857845374097</a:t>
            </a:r>
          </a:p>
          <a:p>
            <a:r>
              <a:rPr lang="en-US" sz="1000" dirty="0" smtClean="0">
                <a:solidFill>
                  <a:srgbClr val="0000FF"/>
                </a:solidFill>
              </a:rPr>
              <a:t> [6,] GSM591680_Rep2H1hescCellPapErng32aR1x75d      0.535050791997364</a:t>
            </a:r>
          </a:p>
          <a:p>
            <a:r>
              <a:rPr lang="en-US" sz="1000" dirty="0" smtClean="0">
                <a:solidFill>
                  <a:srgbClr val="0000FF"/>
                </a:solidFill>
              </a:rPr>
              <a:t> [7,] GSM591652_Rep2H1hescCellPapErng32aR2x75       0.532857962752952</a:t>
            </a:r>
          </a:p>
          <a:p>
            <a:r>
              <a:rPr lang="en-US" sz="1000" dirty="0" smtClean="0"/>
              <a:t> [8,] GSM591655_Rep1HuvecCellPapErng32aR1x75d       0.505445015290467</a:t>
            </a:r>
          </a:p>
          <a:p>
            <a:r>
              <a:rPr lang="en-US" sz="1000" dirty="0" smtClean="0"/>
              <a:t> [9,] GSM591683_Rep2HuvecCellPapErng32aR1x75d       0.495584951197677</a:t>
            </a:r>
          </a:p>
          <a:p>
            <a:r>
              <a:rPr lang="en-US" sz="1000" dirty="0" smtClean="0"/>
              <a:t>[10,] GSM591678_Rep2HuvecCellPapErng32aR2x75        0.495569057551847</a:t>
            </a:r>
          </a:p>
          <a:p>
            <a:r>
              <a:rPr lang="en-US" sz="1000" dirty="0" smtClean="0"/>
              <a:t>[11,] GSM591663_Rep1HuvecCellPapErng32aR2x75        0.495421140751595</a:t>
            </a:r>
          </a:p>
          <a:p>
            <a:r>
              <a:rPr lang="en-US" sz="1000" dirty="0" smtClean="0"/>
              <a:t>[12,] GSM591670_Rep1Helas3CellPapErng32aR1x75d      0.464539944901804</a:t>
            </a:r>
          </a:p>
          <a:p>
            <a:r>
              <a:rPr lang="en-US" sz="1000" dirty="0" smtClean="0"/>
              <a:t>[13,] GSM591671_Rep2Helas3CellPapErng32aR1x75d      0.464388083336255</a:t>
            </a:r>
          </a:p>
          <a:p>
            <a:r>
              <a:rPr lang="en-US" sz="1000" dirty="0" smtClean="0"/>
              <a:t>[14,] GSM591677_Rep2Hepg2CellPapErng32aR1x75d       0.441942041275624</a:t>
            </a:r>
          </a:p>
          <a:p>
            <a:r>
              <a:rPr lang="en-US" sz="1000" dirty="0" smtClean="0"/>
              <a:t>[15,] GSM591682_Rep1Helas3CellPapErng32aR2x75       0.440913915630577</a:t>
            </a:r>
          </a:p>
          <a:p>
            <a:r>
              <a:rPr lang="en-US" sz="1000" dirty="0" smtClean="0"/>
              <a:t>[16,] GSM591681_Rep1NhekCellPapErng32aR1x75d        0.437389060948912</a:t>
            </a:r>
          </a:p>
          <a:p>
            <a:r>
              <a:rPr lang="en-US" sz="1000" dirty="0" smtClean="0"/>
              <a:t>[17,] GSM591659_Rep2Helas3CellPapErng32aR2x75       0.432489749081777</a:t>
            </a:r>
          </a:p>
          <a:p>
            <a:r>
              <a:rPr lang="en-US" sz="1000" dirty="0" smtClean="0"/>
              <a:t>[18,] GSM591665_Rep1Hepg2CellPapErng32aR1x75d       0.431652162653214</a:t>
            </a:r>
          </a:p>
          <a:p>
            <a:r>
              <a:rPr lang="en-US" sz="1000" dirty="0" smtClean="0"/>
              <a:t>[19,] GSM591662_Rep2Hepg2CellPapErng32aR1x32        0.429489655238651</a:t>
            </a:r>
          </a:p>
          <a:p>
            <a:r>
              <a:rPr lang="en-US" sz="1000" dirty="0" smtClean="0"/>
              <a:t>[20,] GSM591664_Rep1Gm12878CellPapErng32aR1x75d     0.429405738916089</a:t>
            </a:r>
          </a:p>
          <a:p>
            <a:r>
              <a:rPr lang="en-US" sz="1000" dirty="0" smtClean="0"/>
              <a:t>[21,] GSM591669_Rep2Gm12878CellPapErng32aR1x75d     0.429230171557651</a:t>
            </a:r>
          </a:p>
          <a:p>
            <a:r>
              <a:rPr lang="en-US" sz="1000" dirty="0" smtClean="0"/>
              <a:t>[22,] GSM591679_Rep1K562CellPapErng32aR1x75d        0.428852874814569</a:t>
            </a:r>
          </a:p>
          <a:p>
            <a:r>
              <a:rPr lang="en-US" sz="1000" dirty="0" smtClean="0"/>
              <a:t>[23,] GSM591674_Rep1Gm12878CellLongpolyaErng3b1x32  0.427795457044092</a:t>
            </a:r>
          </a:p>
          <a:p>
            <a:r>
              <a:rPr lang="en-US" sz="1000" dirty="0" smtClean="0"/>
              <a:t>[24,] GSM591656_Rep1NhekCellPapErng32aR2x75         0.425158855917399</a:t>
            </a:r>
          </a:p>
          <a:p>
            <a:r>
              <a:rPr lang="en-US" sz="1000" dirty="0" smtClean="0"/>
              <a:t>[25,] GSM591675_Rep1K562CellLongpolyaErng3b1x32     0.424312217891757</a:t>
            </a:r>
          </a:p>
          <a:p>
            <a:r>
              <a:rPr lang="en-US" sz="1000" dirty="0" smtClean="0"/>
              <a:t>[26,] GSM591654_Rep1Hepg2CellPapErng32aR1x32        0.418601208820205</a:t>
            </a:r>
          </a:p>
          <a:p>
            <a:r>
              <a:rPr lang="en-US" sz="1000" dirty="0" smtClean="0"/>
              <a:t>[27,] GSM591672_Rep1Hepg2CellPapErng32aR2x75        0.417986986809714</a:t>
            </a:r>
          </a:p>
          <a:p>
            <a:r>
              <a:rPr lang="en-US" sz="1000" dirty="0" smtClean="0"/>
              <a:t>[28,] GSM591657_Rep2Gm12878CellLongpolyaErng3b1x32  0.417421737446096</a:t>
            </a:r>
          </a:p>
          <a:p>
            <a:r>
              <a:rPr lang="en-US" sz="1000" dirty="0" smtClean="0"/>
              <a:t>[29,] GSM591653_Rep2Hepg2CellPapErng32aR2x75        0.416164997449928</a:t>
            </a:r>
          </a:p>
          <a:p>
            <a:r>
              <a:rPr lang="en-US" sz="1000" dirty="0" smtClean="0"/>
              <a:t>[30,] GSM591667_Rep2K562CellLongpolyaErng3b1x32     0.415112062220537</a:t>
            </a:r>
          </a:p>
          <a:p>
            <a:r>
              <a:rPr lang="en-US" sz="1000" dirty="0" smtClean="0"/>
              <a:t>[31,] GSM591660_Rep2K562CellPapErng32aR1x75d        0.413819963857036</a:t>
            </a:r>
          </a:p>
          <a:p>
            <a:r>
              <a:rPr lang="en-US" sz="1000" dirty="0" smtClean="0"/>
              <a:t>[32,] GSM591684_Rep2Gm12878CellPapErng32aR2x75Il400 0.407145614093766</a:t>
            </a:r>
          </a:p>
          <a:p>
            <a:r>
              <a:rPr lang="en-US" sz="1000" dirty="0" smtClean="0"/>
              <a:t>[33,] GSM591666_Rep1K562CellLongpolyaErng32x75      0.401597403637462</a:t>
            </a:r>
          </a:p>
          <a:p>
            <a:r>
              <a:rPr lang="en-US" sz="1000" dirty="0" smtClean="0"/>
              <a:t>[34,] GSM591661_Rep1Gm12878CellLongpolyaErng32x75   0.39659383164099 </a:t>
            </a:r>
          </a:p>
          <a:p>
            <a:r>
              <a:rPr lang="en-US" sz="1000" dirty="0" smtClean="0"/>
              <a:t>[35,] GSM591673_Rep2Gm12878CellLongpolyaErng32x75   0.395224191805704</a:t>
            </a:r>
          </a:p>
          <a:p>
            <a:r>
              <a:rPr lang="en-US" sz="1000" dirty="0" smtClean="0"/>
              <a:t>[36,] GSM591668_Rep2K562CellLongpolyaErng32x75      0.389241560896642</a:t>
            </a:r>
          </a:p>
          <a:p>
            <a:endParaRPr lang="en-US" sz="1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6221C-4335-4D43-8213-41CC35FC33A3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or Confusion?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CpG</a:t>
            </a:r>
            <a:r>
              <a:rPr lang="en-US" dirty="0" smtClean="0"/>
              <a:t> content has been shaped by evolution</a:t>
            </a:r>
          </a:p>
          <a:p>
            <a:r>
              <a:rPr lang="en-US" dirty="0" err="1" smtClean="0"/>
              <a:t>CpG</a:t>
            </a:r>
            <a:r>
              <a:rPr lang="en-US" dirty="0" smtClean="0"/>
              <a:t> determines the baseline expression levels for each gene</a:t>
            </a:r>
          </a:p>
          <a:p>
            <a:r>
              <a:rPr lang="en-US" dirty="0" smtClean="0"/>
              <a:t>Difference from baseline is affected by HM and TF: variance and level</a:t>
            </a:r>
          </a:p>
          <a:p>
            <a:r>
              <a:rPr lang="en-US" dirty="0" smtClean="0"/>
              <a:t>Which expression profile is the baseline? </a:t>
            </a:r>
            <a:r>
              <a:rPr lang="en-US" dirty="0" err="1" smtClean="0"/>
              <a:t>Germline</a:t>
            </a:r>
            <a:r>
              <a:rPr lang="en-US" dirty="0" smtClean="0"/>
              <a:t>?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6221C-4335-4D43-8213-41CC35FC33A3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Equity.thmx</Template>
  <TotalTime>78</TotalTime>
  <Words>938</Words>
  <Application>Microsoft Macintosh PowerPoint</Application>
  <PresentationFormat>On-screen Show (4:3)</PresentationFormat>
  <Paragraphs>138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Equity</vt:lpstr>
      <vt:lpstr>CpG</vt:lpstr>
      <vt:lpstr>Slide 2</vt:lpstr>
      <vt:lpstr>CpG is correlated with gene expression</vt:lpstr>
      <vt:lpstr>HM and TF models for predicting gene expression</vt:lpstr>
      <vt:lpstr>Other Mouse RNA-Seq data</vt:lpstr>
      <vt:lpstr>Mouse array data</vt:lpstr>
      <vt:lpstr>Similar in ENCODE</vt:lpstr>
      <vt:lpstr>Conclusion or Confusion?</vt:lpstr>
    </vt:vector>
  </TitlesOfParts>
  <Company>Yale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Chao Cheng</dc:creator>
  <cp:lastModifiedBy>Chao Cheng</cp:lastModifiedBy>
  <cp:revision>8</cp:revision>
  <dcterms:created xsi:type="dcterms:W3CDTF">2011-03-15T16:13:03Z</dcterms:created>
  <dcterms:modified xsi:type="dcterms:W3CDTF">2011-03-15T17:31:15Z</dcterms:modified>
</cp:coreProperties>
</file>