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embeddings/Microsoft_Equation1.bin" ContentType="application/vnd.openxmlformats-officedocument.oleObject"/>
  <Default Extension="bin" ContentType="application/vnd.openxmlformats-officedocument.presentationml.printerSettings"/>
  <Default Extension="tiff" ContentType="image/tiff"/>
  <Override PartName="/docProps/core.xml" ContentType="application/vnd.openxmlformats-package.core-properties+xml"/>
  <Override PartName="/ppt/slides/slide9.xml" ContentType="application/vnd.openxmlformats-officedocument.presentationml.slide+xml"/>
  <Default Extension="rels" ContentType="application/vnd.openxmlformats-package.relationships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Default Extension="pdf" ContentType="application/pdf"/>
  <Default Extension="pict" ContentType="image/pict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68" r:id="rId4"/>
    <p:sldId id="259" r:id="rId5"/>
    <p:sldId id="266" r:id="rId6"/>
    <p:sldId id="257" r:id="rId7"/>
    <p:sldId id="260" r:id="rId8"/>
    <p:sldId id="267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esProps" Target="pres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98EDC-0DEE-344F-894E-F1DC18EB3832}" type="datetimeFigureOut">
              <a:rPr lang="en-US" smtClean="0"/>
              <a:t>3/9/11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3F939-E49E-AB45-B9B7-1EE10EFCC0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D4D68-E2F2-264D-A888-2BA70E7C08C7}" type="datetimeFigureOut">
              <a:rPr lang="en-US" smtClean="0"/>
              <a:pPr/>
              <a:t>3/9/11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5228F-772B-1444-A211-31E2FBCDE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5228F-772B-1444-A211-31E2FBCDE43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300E-E549-BA43-B785-9980150DE6E1}" type="datetime1">
              <a:rPr lang="en-US" smtClean="0"/>
              <a:t>3/9/11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9236-9F80-7545-A61B-DA7FBB8F0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52FD-F9B0-3445-AF69-041A853873FA}" type="datetime1">
              <a:rPr lang="en-US" smtClean="0"/>
              <a:t>3/9/11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9236-9F80-7545-A61B-DA7FBB8F0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C9E9-6E90-3149-80D3-C811C45CA4B5}" type="datetime1">
              <a:rPr lang="en-US" smtClean="0"/>
              <a:t>3/9/11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9236-9F80-7545-A61B-DA7FBB8F0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90D3-F78B-014E-AAE6-CA6E86BCC3BD}" type="datetime1">
              <a:rPr lang="en-US" smtClean="0"/>
              <a:t>3/9/11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9236-9F80-7545-A61B-DA7FBB8F0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F77A-092E-204E-9A31-DEC018737F3C}" type="datetime1">
              <a:rPr lang="en-US" smtClean="0"/>
              <a:t>3/9/11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9236-9F80-7545-A61B-DA7FBB8F0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A237-F2B5-804B-9623-2A7063DCF043}" type="datetime1">
              <a:rPr lang="en-US" smtClean="0"/>
              <a:t>3/9/11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9236-9F80-7545-A61B-DA7FBB8F0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241B9-9A88-EB4C-B4E1-BEFA9DD730DA}" type="datetime1">
              <a:rPr lang="en-US" smtClean="0"/>
              <a:t>3/9/11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9236-9F80-7545-A61B-DA7FBB8F0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3562A-BF42-AF4A-8EED-0AA57AA7A4C8}" type="datetime1">
              <a:rPr lang="en-US" smtClean="0"/>
              <a:t>3/9/11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9236-9F80-7545-A61B-DA7FBB8F0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C3A9-5DA7-1D4E-9A28-03B4F454A72B}" type="datetime1">
              <a:rPr lang="en-US" smtClean="0"/>
              <a:t>3/9/11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9236-9F80-7545-A61B-DA7FBB8F0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CA6C-6E74-2D44-930E-206C364ADCD2}" type="datetime1">
              <a:rPr lang="en-US" smtClean="0"/>
              <a:t>3/9/11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9236-9F80-7545-A61B-DA7FBB8F0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C04D-4FEE-DA41-AEC9-4DDE63AA0671}" type="datetime1">
              <a:rPr lang="en-US" smtClean="0"/>
              <a:t>3/9/11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9236-9F80-7545-A61B-DA7FBB8F0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C1C62-725F-C245-87D2-AD149F02E1D6}" type="datetime1">
              <a:rPr lang="en-US" smtClean="0"/>
              <a:t>3/9/11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E9236-9F80-7545-A61B-DA7FBB8F0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5" Type="http://schemas.openxmlformats.org/officeDocument/2006/relationships/oleObject" Target="../embeddings/Microsoft_Equation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3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d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df"/><Relationship Id="rId3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4" Type="http://schemas.openxmlformats.org/officeDocument/2006/relationships/image" Target="../media/image11.png"/><Relationship Id="rId10" Type="http://schemas.openxmlformats.org/officeDocument/2006/relationships/image" Target="../media/image17.png"/><Relationship Id="rId5" Type="http://schemas.openxmlformats.org/officeDocument/2006/relationships/image" Target="../media/image12.pdf"/><Relationship Id="rId7" Type="http://schemas.openxmlformats.org/officeDocument/2006/relationships/image" Target="../media/image14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9" Type="http://schemas.openxmlformats.org/officeDocument/2006/relationships/image" Target="../media/image16.pdf"/><Relationship Id="rId3" Type="http://schemas.openxmlformats.org/officeDocument/2006/relationships/image" Target="../media/image10.pdf"/><Relationship Id="rId6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df"/><Relationship Id="rId4" Type="http://schemas.openxmlformats.org/officeDocument/2006/relationships/image" Target="../media/image20.pdf"/><Relationship Id="rId5" Type="http://schemas.openxmlformats.org/officeDocument/2006/relationships/image" Target="../media/image21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df"/><Relationship Id="rId9" Type="http://schemas.openxmlformats.org/officeDocument/2006/relationships/image" Target="../media/image25.png"/><Relationship Id="rId3" Type="http://schemas.openxmlformats.org/officeDocument/2006/relationships/image" Target="../media/image19.png"/><Relationship Id="rId6" Type="http://schemas.openxmlformats.org/officeDocument/2006/relationships/image" Target="../media/image22.pd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df"/><Relationship Id="rId4" Type="http://schemas.openxmlformats.org/officeDocument/2006/relationships/image" Target="../media/image28.pdf"/><Relationship Id="rId5" Type="http://schemas.openxmlformats.org/officeDocument/2006/relationships/image" Target="../media/image29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df"/><Relationship Id="rId9" Type="http://schemas.openxmlformats.org/officeDocument/2006/relationships/image" Target="../media/image33.png"/><Relationship Id="rId3" Type="http://schemas.openxmlformats.org/officeDocument/2006/relationships/image" Target="../media/image27.png"/><Relationship Id="rId6" Type="http://schemas.openxmlformats.org/officeDocument/2006/relationships/image" Target="../media/image30.pd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Structure </a:t>
            </a:r>
            <a:r>
              <a:rPr lang="en-US" dirty="0" err="1" smtClean="0"/>
              <a:t>vs</a:t>
            </a:r>
            <a:r>
              <a:rPr lang="en-US" dirty="0" smtClean="0"/>
              <a:t> sequence conservation of SNP sites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EK, Mar 9,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9236-9F80-7545-A61B-DA7FBB8F06C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Structural conservation and sequence conservation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Structurally constrained sites</a:t>
            </a:r>
          </a:p>
          <a:p>
            <a:pPr lvl="1"/>
            <a:r>
              <a:rPr lang="en-US" dirty="0" smtClean="0"/>
              <a:t>Sequence variable (relates to convergent evolution)</a:t>
            </a:r>
          </a:p>
          <a:p>
            <a:pPr lvl="1"/>
            <a:r>
              <a:rPr lang="en-US" dirty="0" smtClean="0"/>
              <a:t>Sequence </a:t>
            </a:r>
            <a:r>
              <a:rPr lang="en-US" dirty="0" smtClean="0"/>
              <a:t>also constrained</a:t>
            </a:r>
            <a:endParaRPr lang="en-US" dirty="0" smtClean="0"/>
          </a:p>
          <a:p>
            <a:r>
              <a:rPr lang="en-US" dirty="0" smtClean="0"/>
              <a:t>Structurally variable</a:t>
            </a:r>
          </a:p>
          <a:p>
            <a:pPr lvl="1"/>
            <a:r>
              <a:rPr lang="en-US" dirty="0" smtClean="0"/>
              <a:t>Sequence variable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9236-9F80-7545-A61B-DA7FBB8F06C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Structural alignment of proteins belonging to same SCOP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Structural conservation scores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Sequence conservation of sites that align structurally – for pair wise alignments </a:t>
            </a:r>
          </a:p>
          <a:p>
            <a:pPr lvl="1"/>
            <a:r>
              <a:rPr lang="en-US" dirty="0" err="1" smtClean="0"/>
              <a:t>s</a:t>
            </a:r>
            <a:r>
              <a:rPr lang="en-US" dirty="0" err="1" smtClean="0"/>
              <a:t>eq_score</a:t>
            </a:r>
            <a:r>
              <a:rPr lang="en-US" dirty="0" smtClean="0"/>
              <a:t>=0 if residues are different</a:t>
            </a:r>
          </a:p>
          <a:p>
            <a:pPr lvl="1"/>
            <a:r>
              <a:rPr lang="en-US" dirty="0" err="1" smtClean="0"/>
              <a:t>s</a:t>
            </a:r>
            <a:r>
              <a:rPr lang="en-US" dirty="0" err="1" smtClean="0"/>
              <a:t>eq_score</a:t>
            </a:r>
            <a:r>
              <a:rPr lang="en-US" dirty="0" smtClean="0"/>
              <a:t>=1 if residues are same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9236-9F80-7545-A61B-DA7FBB8F06C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450" y="2169332"/>
            <a:ext cx="4733750" cy="1255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445" y="2883188"/>
            <a:ext cx="1125732" cy="3674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9450" y="3559949"/>
            <a:ext cx="4150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Luthey-Schulten</a:t>
            </a:r>
            <a:r>
              <a:rPr lang="en-US" sz="1400" dirty="0" smtClean="0"/>
              <a:t> and others, 2006</a:t>
            </a:r>
            <a:endParaRPr lang="en-US" sz="1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335338" y="5949950"/>
          <a:ext cx="1714500" cy="431800"/>
        </p:xfrm>
        <a:graphic>
          <a:graphicData uri="http://schemas.openxmlformats.org/presentationml/2006/ole">
            <p:oleObj spid="_x0000_s26626" name="Equation" r:id="rId5" imgW="1714500" imgH="431800" progId="Equation.3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 of STAMP structural alignment</a:t>
            </a:r>
            <a:endParaRPr lang="en-US" dirty="0"/>
          </a:p>
        </p:txBody>
      </p:sp>
      <p:pic>
        <p:nvPicPr>
          <p:cNvPr id="6" name="Content Placeholder 5" descr="str-score-snapshot.tif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9974" b="-9974"/>
          <a:stretch>
            <a:fillRect/>
          </a:stretch>
        </p:blipFill>
        <p:spPr/>
      </p:pic>
      <p:pic>
        <p:nvPicPr>
          <p:cNvPr id="7" name="Content Placeholder 6" descr="seq-score-snapshot.tif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9974" b="-9974"/>
          <a:stretch>
            <a:fillRect/>
          </a:stretch>
        </p:blipFill>
        <p:spPr/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9236-9F80-7545-A61B-DA7FBB8F06C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5793161"/>
            <a:ext cx="3986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Colored by structure conservation scores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0" y="5793161"/>
            <a:ext cx="3986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Colored by sequence conservation scores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 of STAMP structural alignment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9236-9F80-7545-A61B-DA7FBB8F06C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str-score-colo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b="65455"/>
              <a:stretch>
                <a:fillRect/>
              </a:stretch>
            </p:blipFill>
          </mc:Choice>
          <mc:Fallback>
            <p:blipFill>
              <a:blip r:embed="rId3"/>
              <a:srcRect b="65455"/>
              <a:stretch>
                <a:fillRect/>
              </a:stretch>
            </p:blipFill>
          </mc:Fallback>
        </mc:AlternateContent>
        <p:spPr>
          <a:xfrm>
            <a:off x="0" y="2346392"/>
            <a:ext cx="9166531" cy="749808"/>
          </a:xfrm>
          <a:prstGeom prst="rect">
            <a:avLst/>
          </a:prstGeom>
        </p:spPr>
      </p:pic>
      <p:pic>
        <p:nvPicPr>
          <p:cNvPr id="8" name="Picture 7" descr="seq-score-colo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b="62479"/>
              <a:stretch>
                <a:fillRect/>
              </a:stretch>
            </p:blipFill>
          </mc:Choice>
          <mc:Fallback>
            <p:blipFill>
              <a:blip r:embed="rId5"/>
              <a:srcRect b="62479"/>
              <a:stretch>
                <a:fillRect/>
              </a:stretch>
            </p:blipFill>
          </mc:Fallback>
        </mc:AlternateContent>
        <p:spPr>
          <a:xfrm>
            <a:off x="0" y="4636008"/>
            <a:ext cx="9144000" cy="8123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784" y="1854140"/>
            <a:ext cx="554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Colored by structure conservation scores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9784" y="4097649"/>
            <a:ext cx="554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Colored by sequence conservation scores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st-str-score-syn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l="-2286" r="3429"/>
              <a:stretch>
                <a:fillRect/>
              </a:stretch>
            </p:blipFill>
          </mc:Choice>
          <mc:Fallback>
            <p:blipFill>
              <a:blip r:embed="rId4"/>
              <a:srcRect l="-2286" r="3429"/>
              <a:stretch>
                <a:fillRect/>
              </a:stretch>
            </p:blipFill>
          </mc:Fallback>
        </mc:AlternateContent>
        <p:spPr>
          <a:xfrm>
            <a:off x="329847" y="0"/>
            <a:ext cx="3389831" cy="3429000"/>
          </a:xfrm>
        </p:spPr>
      </p:pic>
      <p:pic>
        <p:nvPicPr>
          <p:cNvPr id="5" name="Picture 4" descr="hist-str-score-nonsy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>
          <a:xfrm>
            <a:off x="4885015" y="0"/>
            <a:ext cx="3474739" cy="3474720"/>
          </a:xfrm>
          <a:prstGeom prst="rect">
            <a:avLst/>
          </a:prstGeom>
        </p:spPr>
      </p:pic>
      <p:pic>
        <p:nvPicPr>
          <p:cNvPr id="6" name="Picture 5" descr="hist-str-score-hgm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244958" y="3428365"/>
            <a:ext cx="3474720" cy="3474720"/>
          </a:xfrm>
          <a:prstGeom prst="rect">
            <a:avLst/>
          </a:prstGeom>
        </p:spPr>
      </p:pic>
      <p:pic>
        <p:nvPicPr>
          <p:cNvPr id="7" name="Picture 6" descr="ecdf-str-scor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4699640" y="3474720"/>
            <a:ext cx="3474720" cy="34747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54704" y="5393329"/>
            <a:ext cx="16593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KStest</a:t>
            </a:r>
            <a:r>
              <a:rPr lang="en-US" sz="1100" dirty="0" smtClean="0"/>
              <a:t>: HGMD significantly lower</a:t>
            </a:r>
            <a:endParaRPr lang="en-US" sz="11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9236-9F80-7545-A61B-DA7FBB8F06C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st-seq-score-syn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3714" r="4857"/>
              <a:stretch>
                <a:fillRect/>
              </a:stretch>
            </p:blipFill>
          </mc:Choice>
          <mc:Fallback>
            <p:blipFill>
              <a:blip r:embed="rId3"/>
              <a:srcRect l="-3714" r="4857"/>
              <a:stretch>
                <a:fillRect/>
              </a:stretch>
            </p:blipFill>
          </mc:Fallback>
        </mc:AlternateContent>
        <p:spPr>
          <a:xfrm>
            <a:off x="445969" y="27813"/>
            <a:ext cx="3389840" cy="3429000"/>
          </a:xfrm>
        </p:spPr>
      </p:pic>
      <p:pic>
        <p:nvPicPr>
          <p:cNvPr id="5" name="Picture 4" descr="hist-seq-score-nonsy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846320" y="9271"/>
            <a:ext cx="3474720" cy="3474720"/>
          </a:xfrm>
          <a:prstGeom prst="rect">
            <a:avLst/>
          </a:prstGeom>
        </p:spPr>
      </p:pic>
      <p:pic>
        <p:nvPicPr>
          <p:cNvPr id="6" name="Picture 5" descr="hist-seq-score-hgm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48516" y="3419729"/>
            <a:ext cx="3474720" cy="3474720"/>
          </a:xfrm>
          <a:prstGeom prst="rect">
            <a:avLst/>
          </a:prstGeom>
        </p:spPr>
      </p:pic>
      <p:pic>
        <p:nvPicPr>
          <p:cNvPr id="7" name="Picture 6" descr="ecdf-seq-scor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033372" y="3483991"/>
            <a:ext cx="3474720" cy="34747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54704" y="5393329"/>
            <a:ext cx="16593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Kstest</a:t>
            </a:r>
            <a:r>
              <a:rPr lang="en-US" sz="1100" dirty="0" smtClean="0"/>
              <a:t>: </a:t>
            </a:r>
            <a:r>
              <a:rPr lang="en-US" sz="1100" dirty="0" err="1" smtClean="0"/>
              <a:t>hgmd</a:t>
            </a:r>
            <a:r>
              <a:rPr lang="en-US" sz="1100" dirty="0" smtClean="0"/>
              <a:t>&lt;</a:t>
            </a:r>
            <a:r>
              <a:rPr lang="en-US" sz="1100" dirty="0" err="1" smtClean="0"/>
              <a:t>syn</a:t>
            </a:r>
            <a:r>
              <a:rPr lang="en-US" sz="1100" dirty="0" smtClean="0"/>
              <a:t>&lt;</a:t>
            </a:r>
            <a:r>
              <a:rPr lang="en-US" sz="1100" dirty="0" err="1" smtClean="0"/>
              <a:t>nonsyn</a:t>
            </a:r>
            <a:r>
              <a:rPr lang="en-US" sz="1100" dirty="0" smtClean="0"/>
              <a:t> significant</a:t>
            </a:r>
            <a:endParaRPr lang="en-US" sz="11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9236-9F80-7545-A61B-DA7FBB8F06C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9236-9F80-7545-A61B-DA7FBB8F06C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 descr="hist-seq-score-syn.Mar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98218" y="415681"/>
            <a:ext cx="3383280" cy="3383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4575" y="176143"/>
            <a:ext cx="5311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Remove residues which do not align structurally</a:t>
            </a:r>
            <a:endParaRPr lang="en-US" dirty="0"/>
          </a:p>
        </p:txBody>
      </p:sp>
      <p:pic>
        <p:nvPicPr>
          <p:cNvPr id="5" name="Picture 4" descr="hist-seq-score-nonsyn.Mar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303520" y="387868"/>
            <a:ext cx="3383280" cy="3383280"/>
          </a:xfrm>
          <a:prstGeom prst="rect">
            <a:avLst/>
          </a:prstGeom>
        </p:spPr>
      </p:pic>
      <p:pic>
        <p:nvPicPr>
          <p:cNvPr id="6" name="Picture 5" descr="hist-seq-score-hgmd.Mar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17551" y="3560690"/>
            <a:ext cx="3383280" cy="3383280"/>
          </a:xfrm>
          <a:prstGeom prst="rect">
            <a:avLst/>
          </a:prstGeom>
        </p:spPr>
      </p:pic>
      <p:pic>
        <p:nvPicPr>
          <p:cNvPr id="7" name="Picture 6" descr="ecdf-seq-score.Mar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303520" y="3539373"/>
            <a:ext cx="3383280" cy="3383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54704" y="5393329"/>
            <a:ext cx="16593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Kstest</a:t>
            </a:r>
            <a:r>
              <a:rPr lang="en-US" sz="1100" dirty="0" smtClean="0"/>
              <a:t>: </a:t>
            </a:r>
            <a:r>
              <a:rPr lang="en-US" sz="1100" dirty="0" err="1" smtClean="0"/>
              <a:t>hgmd</a:t>
            </a:r>
            <a:r>
              <a:rPr lang="en-US" sz="1100" dirty="0" smtClean="0"/>
              <a:t>&lt;</a:t>
            </a:r>
            <a:r>
              <a:rPr lang="en-US" sz="1100" dirty="0" err="1" smtClean="0"/>
              <a:t>syn</a:t>
            </a:r>
            <a:r>
              <a:rPr lang="en-US" sz="1100" dirty="0" smtClean="0"/>
              <a:t>&lt;</a:t>
            </a:r>
            <a:r>
              <a:rPr lang="en-US" sz="1100" dirty="0" err="1" smtClean="0"/>
              <a:t>nonsyn</a:t>
            </a:r>
            <a:r>
              <a:rPr lang="en-US" sz="1100" dirty="0" smtClean="0"/>
              <a:t> significant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HGMD </a:t>
            </a:r>
            <a:r>
              <a:rPr lang="en-US" dirty="0" err="1" smtClean="0"/>
              <a:t>SNPs</a:t>
            </a:r>
            <a:r>
              <a:rPr lang="en-US" dirty="0" smtClean="0"/>
              <a:t> are more conserved </a:t>
            </a:r>
            <a:r>
              <a:rPr lang="en-US" dirty="0" smtClean="0"/>
              <a:t>structurally and the sequence at those sites is also more conserved</a:t>
            </a:r>
          </a:p>
          <a:p>
            <a:r>
              <a:rPr lang="en-US" dirty="0" err="1" smtClean="0"/>
              <a:t>Nonsyn</a:t>
            </a:r>
            <a:r>
              <a:rPr lang="en-US" dirty="0" smtClean="0"/>
              <a:t> SNP sites are more flexible for sequence change than </a:t>
            </a:r>
            <a:r>
              <a:rPr lang="en-US" dirty="0" err="1" smtClean="0"/>
              <a:t>syn</a:t>
            </a:r>
            <a:r>
              <a:rPr lang="en-US" dirty="0" smtClean="0"/>
              <a:t> SNP sites even though structural conservation is same</a:t>
            </a:r>
          </a:p>
          <a:p>
            <a:r>
              <a:rPr lang="en-US" dirty="0" smtClean="0"/>
              <a:t>To do </a:t>
            </a:r>
          </a:p>
          <a:p>
            <a:pPr lvl="1"/>
            <a:r>
              <a:rPr lang="en-US" dirty="0" smtClean="0"/>
              <a:t>variance </a:t>
            </a:r>
            <a:r>
              <a:rPr lang="en-US" dirty="0" smtClean="0"/>
              <a:t>in average scores </a:t>
            </a:r>
          </a:p>
          <a:p>
            <a:pPr lvl="1"/>
            <a:r>
              <a:rPr lang="en-US" dirty="0" smtClean="0"/>
              <a:t>another way to assess sequence conservation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9236-9F80-7545-A61B-DA7FBB8F06C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197</Words>
  <Application>Microsoft Macintosh PowerPoint</Application>
  <PresentationFormat>On-screen Show (4:3)</PresentationFormat>
  <Paragraphs>44</Paragraphs>
  <Slides>9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Microsoft Equation</vt:lpstr>
      <vt:lpstr>Structure vs sequence conservation of SNP sites</vt:lpstr>
      <vt:lpstr>Structural conservation and sequence conservation</vt:lpstr>
      <vt:lpstr>Structural alignment of proteins belonging to same SCOP family</vt:lpstr>
      <vt:lpstr>Result of STAMP structural alignment</vt:lpstr>
      <vt:lpstr>Result of STAMP structural alignment</vt:lpstr>
      <vt:lpstr>Slide 6</vt:lpstr>
      <vt:lpstr>Slide 7</vt:lpstr>
      <vt:lpstr>Slide 8</vt:lpstr>
      <vt:lpstr>Summary</vt:lpstr>
    </vt:vector>
  </TitlesOfParts>
  <Company>Yale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Ekta Khurana</dc:creator>
  <cp:lastModifiedBy>Ekta Khurana</cp:lastModifiedBy>
  <cp:revision>50</cp:revision>
  <dcterms:created xsi:type="dcterms:W3CDTF">2011-03-09T17:21:41Z</dcterms:created>
  <dcterms:modified xsi:type="dcterms:W3CDTF">2011-03-09T20:54:47Z</dcterms:modified>
</cp:coreProperties>
</file>