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vml" ContentType="application/vnd.openxmlformats-officedocument.vmlDrawing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embeddings/Microsoft_Equation1.bin" ContentType="application/vnd.openxmlformats-officedocument.oleObject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Override PartName="/docProps/core.xml" ContentType="application/vnd.openxmlformats-package.core-properties+xml"/>
  <Override PartName="/ppt/embeddings/Microsoft_Equation2.bin" ContentType="application/vnd.openxmlformats-officedocument.oleObject"/>
  <Override PartName="/ppt/slides/slide9.xml" ContentType="application/vnd.openxmlformats-officedocument.presentationml.slide+xml"/>
  <Default Extension="rels" ContentType="application/vnd.openxmlformats-package.relationships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Default Extension="pict" ContentType="image/pict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68" r:id="rId3"/>
    <p:sldId id="270" r:id="rId4"/>
    <p:sldId id="269" r:id="rId5"/>
    <p:sldId id="271" r:id="rId6"/>
    <p:sldId id="257" r:id="rId7"/>
    <p:sldId id="258" r:id="rId8"/>
    <p:sldId id="259" r:id="rId9"/>
    <p:sldId id="264" r:id="rId10"/>
    <p:sldId id="260" r:id="rId11"/>
    <p:sldId id="266" r:id="rId12"/>
    <p:sldId id="261" r:id="rId13"/>
    <p:sldId id="262" r:id="rId14"/>
    <p:sldId id="265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4511" autoAdjust="0"/>
    <p:restoredTop sz="94660"/>
  </p:normalViewPr>
  <p:slideViewPr>
    <p:cSldViewPr snapToObjects="1" showGuides="1">
      <p:cViewPr varScale="1">
        <p:scale>
          <a:sx n="134" d="100"/>
          <a:sy n="134" d="100"/>
        </p:scale>
        <p:origin x="-1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theme" Target="theme/theme1.xml"/><Relationship Id="rId4" Type="http://schemas.openxmlformats.org/officeDocument/2006/relationships/slide" Target="slides/slide3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printerSettings" Target="printerSettings/printerSettings1.bin"/><Relationship Id="rId19" Type="http://schemas.openxmlformats.org/officeDocument/2006/relationships/viewProps" Target="view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ict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D011-CD6A-B04D-97C3-7063B4D03DD0}" type="datetimeFigureOut">
              <a:rPr lang="en-US" smtClean="0"/>
              <a:pPr/>
              <a:t>3/8/11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3140-EB9C-7B4D-A48E-0FD3E98C08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D011-CD6A-B04D-97C3-7063B4D03DD0}" type="datetimeFigureOut">
              <a:rPr lang="en-US" smtClean="0"/>
              <a:pPr/>
              <a:t>3/8/11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3140-EB9C-7B4D-A48E-0FD3E98C08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D011-CD6A-B04D-97C3-7063B4D03DD0}" type="datetimeFigureOut">
              <a:rPr lang="en-US" smtClean="0"/>
              <a:pPr/>
              <a:t>3/8/11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3140-EB9C-7B4D-A48E-0FD3E98C08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D011-CD6A-B04D-97C3-7063B4D03DD0}" type="datetimeFigureOut">
              <a:rPr lang="en-US" smtClean="0"/>
              <a:pPr/>
              <a:t>3/8/11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3140-EB9C-7B4D-A48E-0FD3E98C08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D011-CD6A-B04D-97C3-7063B4D03DD0}" type="datetimeFigureOut">
              <a:rPr lang="en-US" smtClean="0"/>
              <a:pPr/>
              <a:t>3/8/11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3140-EB9C-7B4D-A48E-0FD3E98C08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D011-CD6A-B04D-97C3-7063B4D03DD0}" type="datetimeFigureOut">
              <a:rPr lang="en-US" smtClean="0"/>
              <a:pPr/>
              <a:t>3/8/11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3140-EB9C-7B4D-A48E-0FD3E98C08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D011-CD6A-B04D-97C3-7063B4D03DD0}" type="datetimeFigureOut">
              <a:rPr lang="en-US" smtClean="0"/>
              <a:pPr/>
              <a:t>3/8/11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3140-EB9C-7B4D-A48E-0FD3E98C08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D011-CD6A-B04D-97C3-7063B4D03DD0}" type="datetimeFigureOut">
              <a:rPr lang="en-US" smtClean="0"/>
              <a:pPr/>
              <a:t>3/8/11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3140-EB9C-7B4D-A48E-0FD3E98C08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D011-CD6A-B04D-97C3-7063B4D03DD0}" type="datetimeFigureOut">
              <a:rPr lang="en-US" smtClean="0"/>
              <a:pPr/>
              <a:t>3/8/11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3140-EB9C-7B4D-A48E-0FD3E98C08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D011-CD6A-B04D-97C3-7063B4D03DD0}" type="datetimeFigureOut">
              <a:rPr lang="en-US" smtClean="0"/>
              <a:pPr/>
              <a:t>3/8/11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3140-EB9C-7B4D-A48E-0FD3E98C08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D011-CD6A-B04D-97C3-7063B4D03DD0}" type="datetimeFigureOut">
              <a:rPr lang="en-US" smtClean="0"/>
              <a:pPr/>
              <a:t>3/8/11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3140-EB9C-7B4D-A48E-0FD3E98C08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1D011-CD6A-B04D-97C3-7063B4D03DD0}" type="datetimeFigureOut">
              <a:rPr lang="en-US" smtClean="0"/>
              <a:pPr/>
              <a:t>3/8/11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83140-EB9C-7B4D-A48E-0FD3E98C08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2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Initial CNV calling on</a:t>
            </a:r>
            <a:br>
              <a:rPr lang="en-US" dirty="0" smtClean="0"/>
            </a:br>
            <a:r>
              <a:rPr lang="en-US" dirty="0" smtClean="0"/>
              <a:t>phase 1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7467600" cy="1752600"/>
          </a:xfrm>
        </p:spPr>
        <p:txBody>
          <a:bodyPr/>
          <a:lstStyle/>
          <a:p>
            <a:r>
              <a:rPr lang="en-US" dirty="0" smtClean="0"/>
              <a:t>Alexej Abyzov, Mark Gerstein, Yale groups</a:t>
            </a:r>
          </a:p>
          <a:p>
            <a:r>
              <a:rPr lang="en-US" dirty="0" smtClean="0"/>
              <a:t>March 14,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 characterization (PUR)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5335"/>
            <a:ext cx="4572000" cy="26512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435335"/>
            <a:ext cx="4572000" cy="2679465"/>
          </a:xfrm>
          <a:prstGeom prst="rect">
            <a:avLst/>
          </a:prstGeom>
        </p:spPr>
      </p:pic>
      <p:pic>
        <p:nvPicPr>
          <p:cNvPr id="7" name="Picture 6" descr="single_fracti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14413"/>
            <a:ext cx="4572000" cy="26435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53200" y="1905000"/>
            <a:ext cx="1844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700 &lt;= </a:t>
            </a:r>
            <a:r>
              <a:rPr lang="en-US" b="1" dirty="0" err="1" smtClean="0">
                <a:solidFill>
                  <a:srgbClr val="FF0000"/>
                </a:solidFill>
              </a:rPr>
              <a:t>len</a:t>
            </a:r>
            <a:r>
              <a:rPr lang="en-US" b="1" dirty="0" smtClean="0">
                <a:solidFill>
                  <a:srgbClr val="FF0000"/>
                </a:solidFill>
              </a:rPr>
              <a:t> &lt;= 900</a:t>
            </a:r>
          </a:p>
          <a:p>
            <a:r>
              <a:rPr lang="en-US" b="1" dirty="0" err="1"/>
              <a:t>l</a:t>
            </a:r>
            <a:r>
              <a:rPr lang="en-US" b="1" dirty="0" err="1" smtClean="0"/>
              <a:t>en</a:t>
            </a:r>
            <a:r>
              <a:rPr lang="en-US" b="1" dirty="0" smtClean="0"/>
              <a:t> &gt; 1000</a:t>
            </a:r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4223015"/>
            <a:ext cx="4572000" cy="2482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Filtering by GC is not a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49231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48400" y="1658034"/>
            <a:ext cx="1855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All calls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Call with GC &gt; 0.5</a:t>
            </a:r>
            <a:endParaRPr lang="en-US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Genotyping in population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144000" cy="52334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 equilibrium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531718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rot="5400000" flipH="1" flipV="1">
            <a:off x="685800" y="5562600"/>
            <a:ext cx="1676400" cy="1588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difference?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52623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48400" y="1658034"/>
            <a:ext cx="1919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All calls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Calls with Chi2 &lt; 5</a:t>
            </a:r>
            <a:endParaRPr lang="en-US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DGV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1600200"/>
                <a:gridCol w="2514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Call set</a:t>
                      </a:r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</a:t>
                      </a:r>
                      <a:r>
                        <a:rPr lang="en-US" baseline="0" dirty="0" smtClean="0"/>
                        <a:t> intersecting with DGV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 </a:t>
                      </a:r>
                      <a:r>
                        <a:rPr lang="en-US" dirty="0" err="1" smtClean="0"/>
                        <a:t>bp</a:t>
                      </a:r>
                      <a:r>
                        <a:rPr lang="en-US" dirty="0" smtClean="0"/>
                        <a:t> overlap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&gt; 50% overlap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&gt;50% reciprocal overlap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HW &lt; 3, 2930 calls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2058 (70%)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2044 (70%)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763 (26%)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HW &lt; 5, 3773 calls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2569 (68%)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2550 (68%)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863 (23%)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HW &gt; 5, 52422 calls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20242 (39%)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19936 (38%)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887 (2%)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Title 8"/>
          <p:cNvSpPr>
            <a:spLocks noGrp="1"/>
          </p:cNvSpPr>
          <p:nvPr>
            <p:ph type="title"/>
          </p:nvPr>
        </p:nvSpPr>
        <p:spPr>
          <a:xfrm>
            <a:off x="201576" y="400050"/>
            <a:ext cx="4372012" cy="1143000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CNVnator</a:t>
            </a:r>
            <a:r>
              <a:rPr lang="en-US" sz="2400" b="1" dirty="0" smtClean="0"/>
              <a:t>,</a:t>
            </a:r>
            <a:br>
              <a:rPr lang="en-US" sz="2400" b="1" dirty="0" smtClean="0"/>
            </a:br>
            <a:r>
              <a:rPr lang="en-US" sz="2400" b="1" dirty="0" smtClean="0"/>
              <a:t>mean-shift approach</a:t>
            </a:r>
            <a:endParaRPr lang="en-US" sz="2400" b="1" dirty="0"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258051" name="Text Placeholder 10"/>
          <p:cNvSpPr>
            <a:spLocks noGrp="1"/>
          </p:cNvSpPr>
          <p:nvPr>
            <p:ph sz="half" idx="1"/>
          </p:nvPr>
        </p:nvSpPr>
        <p:spPr>
          <a:xfrm>
            <a:off x="390524" y="1703388"/>
            <a:ext cx="4029075" cy="4638675"/>
          </a:xfrm>
        </p:spPr>
        <p:txBody>
          <a:bodyPr/>
          <a:lstStyle/>
          <a:p>
            <a:pPr eaLnBrk="1" hangingPunct="1"/>
            <a:r>
              <a:rPr lang="en-US" sz="1800" dirty="0">
                <a:ea typeface="ＭＳ Ｐゴシック" pitchFamily="-108" charset="-128"/>
                <a:cs typeface="ＭＳ Ｐゴシック" pitchFamily="-108" charset="-128"/>
              </a:rPr>
              <a:t>For each bin attraction (mean-shift) vector points in the direction of bins with most similar RD signal</a:t>
            </a:r>
          </a:p>
          <a:p>
            <a:pPr eaLnBrk="1" hangingPunct="1"/>
            <a:r>
              <a:rPr lang="en-US" sz="1800" dirty="0">
                <a:ea typeface="ＭＳ Ｐゴシック" pitchFamily="-108" charset="-128"/>
                <a:cs typeface="ＭＳ Ｐゴシック" pitchFamily="-108" charset="-128"/>
              </a:rPr>
              <a:t>No prior assumptions about number, sizes, haplotype, frequency and density of CNV regions  </a:t>
            </a:r>
          </a:p>
          <a:p>
            <a:pPr eaLnBrk="1" hangingPunct="1"/>
            <a:r>
              <a:rPr lang="en-US" sz="1800" dirty="0">
                <a:ea typeface="ＭＳ Ｐゴシック" pitchFamily="-108" charset="-128"/>
                <a:cs typeface="ＭＳ Ｐゴシック" pitchFamily="-108" charset="-128"/>
              </a:rPr>
              <a:t>Not</a:t>
            </a:r>
            <a:r>
              <a:rPr lang="en-US" sz="1800" dirty="0" smtClean="0">
                <a:ea typeface="ＭＳ Ｐゴシック" pitchFamily="-108" charset="-128"/>
                <a:cs typeface="ＭＳ Ｐゴシック" pitchFamily="-108" charset="-128"/>
              </a:rPr>
              <a:t> model</a:t>
            </a:r>
            <a:r>
              <a:rPr lang="en-US" sz="1800" dirty="0">
                <a:ea typeface="ＭＳ Ｐゴシック" pitchFamily="-108" charset="-128"/>
                <a:cs typeface="ＭＳ Ｐゴシック" pitchFamily="-108" charset="-128"/>
              </a:rPr>
              <a:t>-based (e.g. like HMM) </a:t>
            </a:r>
            <a:br>
              <a:rPr lang="en-US" sz="1800" dirty="0">
                <a:ea typeface="ＭＳ Ｐゴシック" pitchFamily="-108" charset="-128"/>
                <a:cs typeface="ＭＳ Ｐゴシック" pitchFamily="-108" charset="-128"/>
              </a:rPr>
            </a:br>
            <a:r>
              <a:rPr lang="en-US" sz="1800" dirty="0">
                <a:ea typeface="ＭＳ Ｐゴシック" pitchFamily="-108" charset="-128"/>
                <a:cs typeface="ＭＳ Ｐゴシック" pitchFamily="-108" charset="-128"/>
              </a:rPr>
              <a:t>with global optimization, </a:t>
            </a:r>
            <a:r>
              <a:rPr lang="en-US" sz="1800" dirty="0" smtClean="0">
                <a:ea typeface="ＭＳ Ｐゴシック" pitchFamily="-108" charset="-128"/>
                <a:cs typeface="ＭＳ Ｐゴシック" pitchFamily="-108" charset="-128"/>
              </a:rPr>
              <a:t>distribution </a:t>
            </a:r>
            <a:r>
              <a:rPr lang="en-US" sz="1800" dirty="0">
                <a:ea typeface="ＭＳ Ｐゴシック" pitchFamily="-108" charset="-128"/>
                <a:cs typeface="ＭＳ Ｐゴシック" pitchFamily="-108" charset="-128"/>
              </a:rPr>
              <a:t>assumption &amp; </a:t>
            </a:r>
            <a:r>
              <a:rPr lang="en-US" sz="1800" dirty="0" smtClean="0">
                <a:ea typeface="ＭＳ Ｐゴシック" pitchFamily="-108" charset="-128"/>
                <a:cs typeface="ＭＳ Ｐゴシック" pitchFamily="-108" charset="-128"/>
              </a:rPr>
              <a:t>parameters </a:t>
            </a:r>
            <a:r>
              <a:rPr lang="en-US" sz="1800" dirty="0">
                <a:ea typeface="ＭＳ Ｐゴシック" pitchFamily="-108" charset="-128"/>
                <a:cs typeface="ＭＳ Ｐゴシック" pitchFamily="-108" charset="-128"/>
              </a:rPr>
              <a:t>(e.g.</a:t>
            </a:r>
            <a:r>
              <a:rPr lang="en-US" sz="1800" dirty="0" smtClean="0">
                <a:ea typeface="ＭＳ Ｐゴシック" pitchFamily="-108" charset="-128"/>
                <a:cs typeface="ＭＳ Ｐゴシック" pitchFamily="-108" charset="-128"/>
              </a:rPr>
              <a:t> number </a:t>
            </a:r>
            <a:r>
              <a:rPr lang="en-US" sz="1800" dirty="0">
                <a:ea typeface="ＭＳ Ｐゴシック" pitchFamily="-108" charset="-128"/>
                <a:cs typeface="ＭＳ Ｐゴシック" pitchFamily="-108" charset="-128"/>
              </a:rPr>
              <a:t>of segments</a:t>
            </a:r>
            <a:r>
              <a:rPr lang="en-US" sz="1800" dirty="0" smtClean="0">
                <a:ea typeface="ＭＳ Ｐゴシック" pitchFamily="-108" charset="-128"/>
                <a:cs typeface="ＭＳ Ｐゴシック" pitchFamily="-108" charset="-128"/>
              </a:rPr>
              <a:t>)</a:t>
            </a:r>
          </a:p>
          <a:p>
            <a:pPr eaLnBrk="1" hangingPunct="1"/>
            <a:r>
              <a:rPr lang="en-US" sz="1800" dirty="0">
                <a:ea typeface="ＭＳ Ｐゴシック" pitchFamily="-108" charset="-128"/>
                <a:cs typeface="ＭＳ Ｐゴシック" pitchFamily="-108" charset="-128"/>
              </a:rPr>
              <a:t>Achieves discontinuity-preserving smoothing</a:t>
            </a:r>
          </a:p>
          <a:p>
            <a:pPr eaLnBrk="1" hangingPunct="1"/>
            <a:r>
              <a:rPr lang="en-US" sz="1800" dirty="0">
                <a:ea typeface="ＭＳ Ｐゴシック" pitchFamily="-108" charset="-128"/>
                <a:cs typeface="ＭＳ Ｐゴシック" pitchFamily="-108" charset="-128"/>
              </a:rPr>
              <a:t>Derived from image-processing applications</a:t>
            </a:r>
          </a:p>
          <a:p>
            <a:pPr eaLnBrk="1" hangingPunct="1"/>
            <a:endParaRPr lang="en-US" sz="1800" dirty="0">
              <a:ea typeface="ＭＳ Ｐゴシック" pitchFamily="-108" charset="-128"/>
              <a:cs typeface="ＭＳ Ｐゴシック" pitchFamily="-108" charset="-128"/>
            </a:endParaRPr>
          </a:p>
        </p:txBody>
      </p:sp>
      <p:pic>
        <p:nvPicPr>
          <p:cNvPr id="258052" name="Picture 7" descr="MS_schematics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78300" y="347663"/>
            <a:ext cx="4514850" cy="601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8053" name="Text Box 22"/>
          <p:cNvSpPr txBox="1">
            <a:spLocks noChangeArrowheads="1"/>
          </p:cNvSpPr>
          <p:nvPr/>
        </p:nvSpPr>
        <p:spPr bwMode="auto">
          <a:xfrm>
            <a:off x="5620203" y="6440488"/>
            <a:ext cx="2331137" cy="276999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[Abyzov et </a:t>
            </a:r>
            <a:r>
              <a:rPr lang="en-US" dirty="0"/>
              <a:t>al. Gen. </a:t>
            </a:r>
            <a:r>
              <a:rPr lang="en-US" dirty="0" smtClean="0"/>
              <a:t>Res. (’11)]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GC correction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l="1962" t="7121" r="1471" b="3165"/>
          <a:stretch>
            <a:fillRect/>
          </a:stretch>
        </p:blipFill>
        <p:spPr bwMode="auto">
          <a:xfrm>
            <a:off x="0" y="1143000"/>
            <a:ext cx="9144000" cy="5270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990600" y="1600200"/>
          <a:ext cx="2891118" cy="762000"/>
        </p:xfrm>
        <a:graphic>
          <a:graphicData uri="http://schemas.openxmlformats.org/presentationml/2006/ole">
            <p:oleObj spid="_x0000_s27650" name="Equation" r:id="rId4" imgW="1638300" imgH="431800" progId="Equation.3">
              <p:embed/>
            </p:oleObj>
          </a:graphicData>
        </a:graphic>
      </p:graphicFrame>
      <p:sp>
        <p:nvSpPr>
          <p:cNvPr id="7" name="Right Arrow 6"/>
          <p:cNvSpPr/>
          <p:nvPr/>
        </p:nvSpPr>
        <p:spPr>
          <a:xfrm>
            <a:off x="4114800" y="3810000"/>
            <a:ext cx="1295400" cy="457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5620203" y="6440488"/>
            <a:ext cx="2331137" cy="276999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[Abyzov et </a:t>
            </a:r>
            <a:r>
              <a:rPr lang="en-US" dirty="0"/>
              <a:t>al. Gen. </a:t>
            </a:r>
            <a:r>
              <a:rPr lang="en-US" dirty="0" smtClean="0"/>
              <a:t>Res. (’11)]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Title 1"/>
          <p:cNvSpPr>
            <a:spLocks noGrp="1"/>
          </p:cNvSpPr>
          <p:nvPr>
            <p:ph type="title"/>
          </p:nvPr>
        </p:nvSpPr>
        <p:spPr>
          <a:xfrm>
            <a:off x="693738" y="244475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a typeface="ＭＳ Ｐゴシック" pitchFamily="-108" charset="-128"/>
                <a:cs typeface="ＭＳ Ｐゴシック" pitchFamily="-108" charset="-128"/>
              </a:rPr>
              <a:t>Example of</a:t>
            </a:r>
            <a:r>
              <a:rPr lang="en-US" dirty="0" smtClean="0">
                <a:ea typeface="ＭＳ Ｐゴシック" pitchFamily="-108" charset="-128"/>
                <a:cs typeface="ＭＳ Ｐゴシック" pitchFamily="-108" charset="-128"/>
              </a:rPr>
              <a:t> application </a:t>
            </a:r>
            <a:r>
              <a:rPr lang="en-US" dirty="0">
                <a:ea typeface="ＭＳ Ｐゴシック" pitchFamily="-108" charset="-128"/>
                <a:cs typeface="ＭＳ Ｐゴシック" pitchFamily="-108" charset="-128"/>
              </a:rPr>
              <a:t/>
            </a:r>
            <a:br>
              <a:rPr lang="en-US" dirty="0">
                <a:ea typeface="ＭＳ Ｐゴシック" pitchFamily="-108" charset="-128"/>
                <a:cs typeface="ＭＳ Ｐゴシック" pitchFamily="-108" charset="-128"/>
              </a:rPr>
            </a:br>
            <a:r>
              <a:rPr lang="en-US" dirty="0">
                <a:ea typeface="ＭＳ Ｐゴシック" pitchFamily="-108" charset="-128"/>
                <a:cs typeface="ＭＳ Ｐゴシック" pitchFamily="-108" charset="-128"/>
              </a:rPr>
              <a:t>of</a:t>
            </a:r>
            <a:r>
              <a:rPr lang="en-US" dirty="0" smtClean="0">
                <a:ea typeface="ＭＳ Ｐゴシック" pitchFamily="-108" charset="-128"/>
                <a:cs typeface="ＭＳ Ｐゴシック" pitchFamily="-108" charset="-128"/>
              </a:rPr>
              <a:t> </a:t>
            </a:r>
            <a:r>
              <a:rPr lang="en-US" dirty="0" err="1" smtClean="0">
                <a:ea typeface="ＭＳ Ｐゴシック" pitchFamily="-108" charset="-128"/>
                <a:cs typeface="ＭＳ Ｐゴシック" pitchFamily="-108" charset="-128"/>
              </a:rPr>
              <a:t>CNVnator</a:t>
            </a:r>
            <a:r>
              <a:rPr lang="en-US" dirty="0" smtClean="0">
                <a:ea typeface="ＭＳ Ｐゴシック" pitchFamily="-108" charset="-128"/>
                <a:cs typeface="ＭＳ Ｐゴシック" pitchFamily="-108" charset="-128"/>
              </a:rPr>
              <a:t> to </a:t>
            </a:r>
            <a:r>
              <a:rPr lang="en-US" dirty="0">
                <a:ea typeface="ＭＳ Ｐゴシック" pitchFamily="-108" charset="-128"/>
                <a:cs typeface="ＭＳ Ｐゴシック" pitchFamily="-108" charset="-128"/>
              </a:rPr>
              <a:t>RD data</a:t>
            </a:r>
          </a:p>
        </p:txBody>
      </p:sp>
      <p:pic>
        <p:nvPicPr>
          <p:cNvPr id="261123" name="Picture 2"/>
          <p:cNvPicPr>
            <a:picLocks noChangeAspect="1"/>
          </p:cNvPicPr>
          <p:nvPr/>
        </p:nvPicPr>
        <p:blipFill>
          <a:blip r:embed="rId2"/>
          <a:srcRect l="1962" t="6488" r="1471" b="3165"/>
          <a:stretch>
            <a:fillRect/>
          </a:stretch>
        </p:blipFill>
        <p:spPr bwMode="auto">
          <a:xfrm>
            <a:off x="171450" y="1463675"/>
            <a:ext cx="868680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1124" name="TextBox 3"/>
          <p:cNvSpPr txBox="1">
            <a:spLocks noChangeArrowheads="1"/>
          </p:cNvSpPr>
          <p:nvPr/>
        </p:nvSpPr>
        <p:spPr bwMode="auto">
          <a:xfrm>
            <a:off x="457200" y="6269038"/>
            <a:ext cx="39417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Calibri" pitchFamily="-108" charset="0"/>
              </a:rPr>
              <a:t>NA12878, </a:t>
            </a:r>
            <a:r>
              <a:rPr lang="en-US" sz="1400" dirty="0" err="1">
                <a:latin typeface="Calibri" pitchFamily="-108" charset="0"/>
              </a:rPr>
              <a:t>Solexa</a:t>
            </a:r>
            <a:r>
              <a:rPr lang="en-US" sz="1400" dirty="0">
                <a:latin typeface="Calibri" pitchFamily="-108" charset="0"/>
              </a:rPr>
              <a:t> 36 </a:t>
            </a:r>
            <a:r>
              <a:rPr lang="en-US" sz="1400" dirty="0" err="1">
                <a:latin typeface="Calibri" pitchFamily="-108" charset="0"/>
              </a:rPr>
              <a:t>bp</a:t>
            </a:r>
            <a:r>
              <a:rPr lang="en-US" sz="1400" dirty="0">
                <a:latin typeface="Calibri" pitchFamily="-108" charset="0"/>
              </a:rPr>
              <a:t> paired reads, ~30x coverage</a:t>
            </a:r>
          </a:p>
        </p:txBody>
      </p:sp>
      <p:sp>
        <p:nvSpPr>
          <p:cNvPr id="261125" name="Text Box 22"/>
          <p:cNvSpPr txBox="1">
            <a:spLocks noChangeArrowheads="1"/>
          </p:cNvSpPr>
          <p:nvPr/>
        </p:nvSpPr>
        <p:spPr bwMode="auto">
          <a:xfrm rot="-5400000">
            <a:off x="-847551" y="5197004"/>
            <a:ext cx="2339628" cy="276999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[Abyzov et </a:t>
            </a:r>
            <a:r>
              <a:rPr lang="en-US" dirty="0"/>
              <a:t>al. Gen. </a:t>
            </a:r>
            <a:r>
              <a:rPr lang="en-US" dirty="0" smtClean="0"/>
              <a:t>Res. (’11)]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l="1962" t="7121" r="1471" b="3165"/>
          <a:stretch>
            <a:fillRect/>
          </a:stretch>
        </p:blipFill>
        <p:spPr bwMode="auto">
          <a:xfrm>
            <a:off x="4419600" y="1295400"/>
            <a:ext cx="4572000" cy="2633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Genotyping</a:t>
            </a:r>
            <a:endParaRPr lang="en-US" dirty="0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701675" y="1849438"/>
          <a:ext cx="3108325" cy="1046162"/>
        </p:xfrm>
        <a:graphic>
          <a:graphicData uri="http://schemas.openxmlformats.org/presentationml/2006/ole">
            <p:oleObj spid="_x0000_s28674" name="Equation" r:id="rId4" imgW="1943100" imgH="558800" progId="Equation.3">
              <p:embed/>
            </p:oleObj>
          </a:graphicData>
        </a:graphic>
      </p:graphicFrame>
      <p:cxnSp>
        <p:nvCxnSpPr>
          <p:cNvPr id="6" name="Straight Connector 5"/>
          <p:cNvCxnSpPr/>
          <p:nvPr/>
        </p:nvCxnSpPr>
        <p:spPr>
          <a:xfrm rot="5400000" flipH="1" flipV="1">
            <a:off x="5235540" y="2475705"/>
            <a:ext cx="2362200" cy="159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371990" y="990984"/>
            <a:ext cx="311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μ</a:t>
            </a:r>
            <a:endParaRPr lang="en-US" dirty="0"/>
          </a:p>
        </p:txBody>
      </p:sp>
      <p:pic>
        <p:nvPicPr>
          <p:cNvPr id="10" name="Picture 9" descr="Examples.png"/>
          <p:cNvPicPr>
            <a:picLocks noChangeAspect="1"/>
          </p:cNvPicPr>
          <p:nvPr/>
        </p:nvPicPr>
        <p:blipFill>
          <a:blip r:embed="rId5"/>
          <a:srcRect b="51852"/>
          <a:stretch>
            <a:fillRect/>
          </a:stretch>
        </p:blipFill>
        <p:spPr>
          <a:xfrm>
            <a:off x="0" y="4106333"/>
            <a:ext cx="9144000" cy="275166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approach, phase 1 data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056093" y="1630539"/>
            <a:ext cx="182880" cy="18288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963954" y="2015357"/>
            <a:ext cx="36576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4" idx="4"/>
          </p:cNvCxnSpPr>
          <p:nvPr/>
        </p:nvCxnSpPr>
        <p:spPr>
          <a:xfrm rot="16200000" flipH="1">
            <a:off x="1079124" y="1881828"/>
            <a:ext cx="228258" cy="914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987032" y="1878935"/>
            <a:ext cx="228258" cy="914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H="1">
            <a:off x="1078425" y="2259593"/>
            <a:ext cx="228258" cy="914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986333" y="2256700"/>
            <a:ext cx="228258" cy="914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057444" y="2592193"/>
            <a:ext cx="182880" cy="182880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965305" y="2977011"/>
            <a:ext cx="36576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0" idx="4"/>
          </p:cNvCxnSpPr>
          <p:nvPr/>
        </p:nvCxnSpPr>
        <p:spPr>
          <a:xfrm rot="16200000" flipH="1">
            <a:off x="1080475" y="2843482"/>
            <a:ext cx="228258" cy="9144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988383" y="2840589"/>
            <a:ext cx="228258" cy="9144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H="1">
            <a:off x="1079776" y="3221247"/>
            <a:ext cx="228258" cy="9144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987684" y="3218354"/>
            <a:ext cx="228258" cy="9144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058795" y="3459339"/>
            <a:ext cx="182880" cy="182880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966656" y="3844157"/>
            <a:ext cx="365760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6" idx="4"/>
          </p:cNvCxnSpPr>
          <p:nvPr/>
        </p:nvCxnSpPr>
        <p:spPr>
          <a:xfrm rot="16200000" flipH="1">
            <a:off x="1081826" y="3710628"/>
            <a:ext cx="228258" cy="9144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989734" y="3707735"/>
            <a:ext cx="228258" cy="9144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H="1">
            <a:off x="1081127" y="4088393"/>
            <a:ext cx="228258" cy="9144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989035" y="4085500"/>
            <a:ext cx="228258" cy="9144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Left Brace 21"/>
          <p:cNvSpPr/>
          <p:nvPr/>
        </p:nvSpPr>
        <p:spPr>
          <a:xfrm>
            <a:off x="479675" y="1478139"/>
            <a:ext cx="304800" cy="28956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46818" y="4450196"/>
            <a:ext cx="1198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Population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705521"/>
            <a:ext cx="3657600" cy="220108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4634862"/>
            <a:ext cx="3657600" cy="2199979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>
          <a:xfrm>
            <a:off x="1241675" y="1832477"/>
            <a:ext cx="1501525" cy="5869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518709" y="1630539"/>
            <a:ext cx="620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1241675" y="3159891"/>
            <a:ext cx="1501525" cy="857201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1241675" y="2772180"/>
            <a:ext cx="1501525" cy="377766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Bent Arrow 34"/>
          <p:cNvSpPr/>
          <p:nvPr/>
        </p:nvSpPr>
        <p:spPr>
          <a:xfrm rot="5400000">
            <a:off x="6470522" y="2780017"/>
            <a:ext cx="1752600" cy="1434844"/>
          </a:xfrm>
          <a:prstGeom prst="bentArrow">
            <a:avLst>
              <a:gd name="adj1" fmla="val 11328"/>
              <a:gd name="adj2" fmla="val 18164"/>
              <a:gd name="adj3" fmla="val 29317"/>
              <a:gd name="adj4" fmla="val 4590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975184" y="2188291"/>
            <a:ext cx="108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CNVnator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143000"/>
          </a:xfrm>
        </p:spPr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609600"/>
          <a:ext cx="9144001" cy="583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533400"/>
                <a:gridCol w="1143000"/>
                <a:gridCol w="838200"/>
                <a:gridCol w="1371600"/>
                <a:gridCol w="1295400"/>
                <a:gridCol w="11430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Population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</a:t>
                      </a:r>
                      <a:r>
                        <a:rPr lang="en-US" baseline="0" dirty="0" smtClean="0"/>
                        <a:t> read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</a:t>
                      </a:r>
                    </a:p>
                    <a:p>
                      <a:r>
                        <a:rPr lang="en-US" dirty="0" smtClean="0"/>
                        <a:t>insert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 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Sigma 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mean/sigma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ASW -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Africans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Southwest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+mn-lt"/>
                        </a:rPr>
                        <a:t>77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+mn-lt"/>
                        </a:rPr>
                        <a:t>308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398.2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62.1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CEU -</a:t>
                      </a:r>
                      <a:r>
                        <a:rPr lang="en-US" baseline="0" dirty="0" smtClean="0"/>
                        <a:t> Europeans in Utah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+mn-lt"/>
                        </a:rPr>
                        <a:t>53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+mn-lt"/>
                        </a:rPr>
                        <a:t>223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871.8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136.0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CHB -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Han Chinese in Beijing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81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+mn-lt"/>
                        </a:rPr>
                        <a:t>54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+mn-lt"/>
                        </a:rPr>
                        <a:t>347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664.2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107.4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6.2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CHS -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Han Chinese South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92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latin typeface="+mn-lt"/>
                        </a:rPr>
                        <a:t>74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latin typeface="+mn-lt"/>
                        </a:rPr>
                        <a:t>474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567.9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83.9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6.8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CLM -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Colombian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52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latin typeface="+mn-lt"/>
                        </a:rPr>
                        <a:t>91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latin typeface="+mn-lt"/>
                        </a:rPr>
                        <a:t>377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356.1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49.9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7.1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FIN -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Finnish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77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latin typeface="+mn-lt"/>
                        </a:rPr>
                        <a:t>78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latin typeface="+mn-lt"/>
                        </a:rPr>
                        <a:t>471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429.0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69.9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6.1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GBR -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British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72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latin typeface="+mn-lt"/>
                        </a:rPr>
                        <a:t>74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latin typeface="+mn-lt"/>
                        </a:rPr>
                        <a:t>430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499.1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72.2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6.9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IBS -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Iberian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+mn-lt"/>
                        </a:rPr>
                        <a:t>95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+mn-lt"/>
                        </a:rPr>
                        <a:t>176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29.3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JPT - Japanese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+mn-lt"/>
                        </a:rPr>
                        <a:t>62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+mn-lt"/>
                        </a:rPr>
                        <a:t>296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849.6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136.3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LWK</a:t>
                      </a:r>
                      <a:r>
                        <a:rPr lang="en-US" baseline="0" dirty="0" smtClean="0"/>
                        <a:t> -</a:t>
                      </a:r>
                      <a:r>
                        <a:rPr lang="en-US" dirty="0" smtClean="0"/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Luhya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Kenya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+mn-lt"/>
                        </a:rPr>
                        <a:t>90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+mn-lt"/>
                        </a:rPr>
                        <a:t>350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516.8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88.4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5.8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MXL -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Mexican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+mn-lt"/>
                        </a:rPr>
                        <a:t>80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+mn-lt"/>
                        </a:rPr>
                        <a:t>300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409.0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45.5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PUR</a:t>
                      </a:r>
                      <a:r>
                        <a:rPr lang="en-US" b="1" baseline="0" dirty="0" smtClean="0"/>
                        <a:t> -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Puerto Rican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53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latin typeface="+mn-lt"/>
                        </a:rPr>
                        <a:t>82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latin typeface="+mn-lt"/>
                        </a:rPr>
                        <a:t>422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387.7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49.1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8.0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TSI -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Toscani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+mn-lt"/>
                        </a:rPr>
                        <a:t>50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+mn-lt"/>
                        </a:rPr>
                        <a:t>183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860.5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181.6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4.7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YRI - Yoruba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+mn-lt"/>
                        </a:rPr>
                        <a:t>49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+mn-lt"/>
                        </a:rPr>
                        <a:t>203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810.3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119.3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6.8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 distribution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8838"/>
            <a:ext cx="9144000" cy="528536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rot="16200000" flipH="1">
            <a:off x="823119" y="1508919"/>
            <a:ext cx="487362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4267200"/>
            <a:ext cx="3657600" cy="250087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rot="5400000" flipH="1" flipV="1">
            <a:off x="5143500" y="5600700"/>
            <a:ext cx="2667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6311510" y="5600700"/>
            <a:ext cx="2667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37412"/>
            <a:ext cx="5486400" cy="32190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3885"/>
            <a:ext cx="5486400" cy="32217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98990" y="1445420"/>
            <a:ext cx="7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HiSeq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42472" y="4553072"/>
            <a:ext cx="580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GAII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88303" y="399633"/>
            <a:ext cx="3178700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Deletion size</a:t>
            </a:r>
          </a:p>
          <a:p>
            <a:r>
              <a:rPr lang="en-US" sz="4400" dirty="0" smtClean="0"/>
              <a:t>Distribution</a:t>
            </a:r>
          </a:p>
          <a:p>
            <a:r>
              <a:rPr lang="en-US" sz="4400" dirty="0" smtClean="0"/>
              <a:t>for NA12878</a:t>
            </a:r>
          </a:p>
          <a:p>
            <a:r>
              <a:rPr lang="en-US" sz="4400" dirty="0" smtClean="0"/>
              <a:t>on hg18</a:t>
            </a:r>
            <a:endParaRPr lang="en-US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2555598" y="25635"/>
            <a:ext cx="505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???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0800000" flipV="1">
            <a:off x="2302455" y="203885"/>
            <a:ext cx="304768" cy="23237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1187</TotalTime>
  <Words>475</Words>
  <Application>Microsoft Macintosh PowerPoint</Application>
  <PresentationFormat>On-screen Show (4:3)</PresentationFormat>
  <Paragraphs>165</Paragraphs>
  <Slides>15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Equation</vt:lpstr>
      <vt:lpstr>Initial CNV calling on phase 1 data</vt:lpstr>
      <vt:lpstr>CNVnator, mean-shift approach</vt:lpstr>
      <vt:lpstr>GC correction</vt:lpstr>
      <vt:lpstr>Example of application  of CNVnator to RD data</vt:lpstr>
      <vt:lpstr>Genotyping</vt:lpstr>
      <vt:lpstr>Analysis approach, phase 1 data</vt:lpstr>
      <vt:lpstr>Data</vt:lpstr>
      <vt:lpstr>Size distribution</vt:lpstr>
      <vt:lpstr>Slide 9</vt:lpstr>
      <vt:lpstr>Region characterization (PUR)</vt:lpstr>
      <vt:lpstr>Filtering by GC is not a solution</vt:lpstr>
      <vt:lpstr>Genotyping in population</vt:lpstr>
      <vt:lpstr>HW equilibrium</vt:lpstr>
      <vt:lpstr>What is the difference?</vt:lpstr>
      <vt:lpstr>In DGV</vt:lpstr>
    </vt:vector>
  </TitlesOfParts>
  <Company>Yale univesity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Alexej Abyzov</dc:creator>
  <cp:lastModifiedBy>Alexej Abyzov</cp:lastModifiedBy>
  <cp:revision>66</cp:revision>
  <dcterms:created xsi:type="dcterms:W3CDTF">2011-03-08T20:39:17Z</dcterms:created>
  <dcterms:modified xsi:type="dcterms:W3CDTF">2011-03-08T20:41:13Z</dcterms:modified>
</cp:coreProperties>
</file>